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F:\&#1048;&#1089;&#1090;&#1086;&#1088;&#1080;&#1103;%20&#1074;&#1077;&#1095;&#1085;&#1086;&#1081;%20&#1083;&#1102;&#1073;&#1074;&#1080;%20&#1055;&#1077;&#1090;&#1088;&#1072;%20&#1080;%20&#1060;&#1077;&#1074;&#1088;&#1086;&#1085;&#1100;&#1080;%20&#1052;&#1091;&#1088;&#1086;&#1084;&#1089;&#1082;&#1080;&#1093;..flv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064896" cy="2808312"/>
          </a:xfrm>
        </p:spPr>
        <p:txBody>
          <a:bodyPr/>
          <a:lstStyle/>
          <a:p>
            <a:r>
              <a:rPr lang="ru-RU" sz="4000" dirty="0" smtClean="0"/>
              <a:t>«Крепка семья –                           крепка Россия. 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Семья и семейные ценности»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068960"/>
            <a:ext cx="7632848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КРУГЛЫЙ СТОЛ  13.09.2013 год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4077072"/>
            <a:ext cx="5482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/>
              <a:t>МБОУ </a:t>
            </a:r>
            <a:r>
              <a:rPr lang="ru-RU" sz="2400" i="1" dirty="0" err="1" smtClean="0"/>
              <a:t>Рассветовская</a:t>
            </a:r>
            <a:r>
              <a:rPr lang="ru-RU" sz="2400" i="1" dirty="0" smtClean="0"/>
              <a:t> СОШ</a:t>
            </a:r>
          </a:p>
          <a:p>
            <a:pPr algn="r"/>
            <a:r>
              <a:rPr lang="ru-RU" sz="2400" i="1" dirty="0" err="1" smtClean="0"/>
              <a:t>Аксайский</a:t>
            </a:r>
            <a:r>
              <a:rPr lang="ru-RU" sz="2400" i="1" dirty="0" smtClean="0"/>
              <a:t> район Ростовская область</a:t>
            </a:r>
          </a:p>
          <a:p>
            <a:pPr algn="r"/>
            <a:r>
              <a:rPr lang="ru-RU" sz="2400" i="1" dirty="0" err="1" smtClean="0"/>
              <a:t>Дрогачёва</a:t>
            </a:r>
            <a:r>
              <a:rPr lang="ru-RU" sz="2400" i="1" dirty="0" smtClean="0"/>
              <a:t> А.Ф.</a:t>
            </a:r>
          </a:p>
          <a:p>
            <a:pPr algn="r"/>
            <a:r>
              <a:rPr lang="ru-RU" sz="2400" i="1" dirty="0" smtClean="0"/>
              <a:t>Живая Н.И.</a:t>
            </a:r>
          </a:p>
          <a:p>
            <a:pPr algn="r"/>
            <a:r>
              <a:rPr lang="ru-RU" sz="2400" i="1" dirty="0" smtClean="0"/>
              <a:t>Ковалева С.Н.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2840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25658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начале </a:t>
            </a:r>
            <a:r>
              <a:rPr lang="en-US" dirty="0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prstClr val="black"/>
                </a:solidFill>
              </a:rPr>
              <a:t>X</a:t>
            </a:r>
            <a:r>
              <a:rPr lang="ru-RU" dirty="0" smtClean="0">
                <a:solidFill>
                  <a:schemeClr val="tx1"/>
                </a:solidFill>
              </a:rPr>
              <a:t>  века русская семья имела в среднем 8-10 детей.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 концу 30-х годов этот показатель упал до 6-7.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Сегодня этот показатель равен 1,5 – 2.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Из тысячи человек населения, которые состоят из </a:t>
            </a:r>
            <a:r>
              <a:rPr lang="ru-RU" dirty="0" err="1" smtClean="0">
                <a:solidFill>
                  <a:schemeClr val="tx1"/>
                </a:solidFill>
              </a:rPr>
              <a:t>двудетных</a:t>
            </a:r>
            <a:r>
              <a:rPr lang="ru-RU" dirty="0" smtClean="0">
                <a:solidFill>
                  <a:schemeClr val="tx1"/>
                </a:solidFill>
              </a:rPr>
              <a:t> семей, через 30 лет останется 621 человек, через 60 лет – 386, через 90 лет  -  240, а через 300 лет – всего 8 человек взамен тысячи.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 семье, как считают демографы, должно быть минимум 3-4 ребёнка.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85183"/>
            <a:ext cx="2450479" cy="162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2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r>
              <a:rPr lang="ru-RU" sz="3200" dirty="0" smtClean="0"/>
              <a:t>Какие проблемы сохранения семьи можно назвать?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7"/>
          </a:xfrm>
        </p:spPr>
        <p:txBody>
          <a:bodyPr>
            <a:normAutofit/>
          </a:bodyPr>
          <a:lstStyle/>
          <a:p>
            <a:pPr marL="285750" indent="-285750"/>
            <a:r>
              <a:rPr lang="ru-RU" sz="1800" dirty="0">
                <a:solidFill>
                  <a:schemeClr val="tx1"/>
                </a:solidFill>
                <a:latin typeface="+mn-lt"/>
              </a:rPr>
              <a:t>Сокращение рождаемости и падение прироста населения.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98884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увеличение численности женщин по сравнению с численностью мужчин.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635171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Уменьшение среднего размера семей и увеличение смертности.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004503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Возрастающие потребности семьи и ограничение возможностей их удовлетворения.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78904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Легкомысленное отношение к браку и семье.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25244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Отсутствие дисциплины и половая распущенность.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72514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Высокий процент разводов (распадается каждый третий брачный союз)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2292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74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Согласны ли вы, что созданию крепкой семьи необходимо учиться?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085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Близкие устойчивые отношения между людьми, тем более в семье – это сложная система, можно даже сказать, что семья – это живой организм. В нём есть свои механизмы взаимодействия, принципы функционирования, которые позволяют этой системе долго и эффективно работать. Можно идти и путём набивания «шишек», но только это очень болезненный, тяжелейший путь, который связан со многими ненужными страданиями. И при этом нет никакой гарантии, что опыт всё же будет приобретён. Чаще «шишки» набивают, а толку нет.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hlinkClick r:id="rId2" action="ppaction://hlinkfile"/>
              </a:rPr>
              <a:t> </a:t>
            </a:r>
            <a:endParaRPr lang="ru-RU" dirty="0" smtClean="0">
              <a:solidFill>
                <a:schemeClr val="tx1"/>
              </a:solidFill>
              <a:hlinkClick r:id="rId2" action="ppaction://hlinkfile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hlinkClick r:id="rId2" action="ppaction://hlinkfile"/>
              </a:rPr>
              <a:t> F:\История вечной любви Петра и </a:t>
            </a:r>
            <a:r>
              <a:rPr lang="ru-RU" dirty="0" err="1" smtClean="0">
                <a:solidFill>
                  <a:schemeClr val="tx1"/>
                </a:solidFill>
                <a:hlinkClick r:id="rId2" action="ppaction://hlinkfile"/>
              </a:rPr>
              <a:t>Февроньи</a:t>
            </a:r>
            <a:r>
              <a:rPr lang="ru-RU" dirty="0" smtClean="0">
                <a:solidFill>
                  <a:schemeClr val="tx1"/>
                </a:solidFill>
                <a:hlinkClick r:id="rId2" action="ppaction://hlinkfile"/>
              </a:rPr>
              <a:t> Муромских..</a:t>
            </a:r>
            <a:r>
              <a:rPr lang="ru-RU" dirty="0" err="1" smtClean="0">
                <a:solidFill>
                  <a:schemeClr val="tx1"/>
                </a:solidFill>
                <a:hlinkClick r:id="rId2" action="ppaction://hlinkfile"/>
              </a:rPr>
              <a:t>flv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429000"/>
          </a:xfrm>
        </p:spPr>
        <p:txBody>
          <a:bodyPr/>
          <a:lstStyle/>
          <a:p>
            <a:r>
              <a:rPr lang="ru-RU" sz="3200" dirty="0" smtClean="0"/>
              <a:t>26 марта 2008 года был учреждён новый праздник – «День семьи, любви и верности», который отмечается ежегодно 8 июля в честь Святых Петра и </a:t>
            </a:r>
            <a:r>
              <a:rPr lang="ru-RU" sz="3200" dirty="0" err="1" smtClean="0"/>
              <a:t>Февроньи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50" y="3696824"/>
            <a:ext cx="355239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194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43204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Если семья – это постройка, то какая…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Если семья – это цвет, то какой…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Если семья – это </a:t>
            </a:r>
            <a:r>
              <a:rPr lang="ru-RU" b="1" dirty="0" smtClean="0">
                <a:solidFill>
                  <a:schemeClr val="tx1"/>
                </a:solidFill>
              </a:rPr>
              <a:t>музыка, </a:t>
            </a:r>
            <a:r>
              <a:rPr lang="ru-RU" b="1" dirty="0">
                <a:solidFill>
                  <a:schemeClr val="tx1"/>
                </a:solidFill>
              </a:rPr>
              <a:t>то </a:t>
            </a:r>
            <a:r>
              <a:rPr lang="ru-RU" b="1" dirty="0" smtClean="0">
                <a:solidFill>
                  <a:schemeClr val="tx1"/>
                </a:solidFill>
              </a:rPr>
              <a:t>какая…</a:t>
            </a:r>
            <a:endParaRPr lang="ru-RU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Если семья – это </a:t>
            </a:r>
            <a:r>
              <a:rPr lang="ru-RU" b="1" dirty="0" smtClean="0">
                <a:solidFill>
                  <a:schemeClr val="tx1"/>
                </a:solidFill>
              </a:rPr>
              <a:t>геометрическая фигура, </a:t>
            </a:r>
            <a:r>
              <a:rPr lang="ru-RU" b="1" dirty="0">
                <a:solidFill>
                  <a:schemeClr val="tx1"/>
                </a:solidFill>
              </a:rPr>
              <a:t>то какая</a:t>
            </a:r>
            <a:r>
              <a:rPr lang="ru-RU" b="1" dirty="0" smtClean="0">
                <a:solidFill>
                  <a:schemeClr val="tx1"/>
                </a:solidFill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Если семья – это </a:t>
            </a:r>
            <a:r>
              <a:rPr lang="ru-RU" b="1" dirty="0" smtClean="0">
                <a:solidFill>
                  <a:schemeClr val="tx1"/>
                </a:solidFill>
              </a:rPr>
              <a:t>фильм, </a:t>
            </a:r>
            <a:r>
              <a:rPr lang="ru-RU" b="1" dirty="0">
                <a:solidFill>
                  <a:schemeClr val="tx1"/>
                </a:solidFill>
              </a:rPr>
              <a:t>то </a:t>
            </a:r>
            <a:r>
              <a:rPr lang="ru-RU" b="1" dirty="0" smtClean="0">
                <a:solidFill>
                  <a:schemeClr val="tx1"/>
                </a:solidFill>
              </a:rPr>
              <a:t>какой…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Если семья – это </a:t>
            </a:r>
            <a:r>
              <a:rPr lang="ru-RU" b="1" dirty="0" smtClean="0">
                <a:solidFill>
                  <a:schemeClr val="tx1"/>
                </a:solidFill>
              </a:rPr>
              <a:t>настроение, </a:t>
            </a:r>
            <a:r>
              <a:rPr lang="ru-RU" b="1" dirty="0">
                <a:solidFill>
                  <a:schemeClr val="tx1"/>
                </a:solidFill>
              </a:rPr>
              <a:t>то </a:t>
            </a:r>
            <a:r>
              <a:rPr lang="ru-RU" b="1" dirty="0" smtClean="0">
                <a:solidFill>
                  <a:schemeClr val="tx1"/>
                </a:solidFill>
              </a:rPr>
              <a:t>какое…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" b="7124"/>
          <a:stretch/>
        </p:blipFill>
        <p:spPr bwMode="auto">
          <a:xfrm>
            <a:off x="2699792" y="4221088"/>
            <a:ext cx="3395619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69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/>
          <a:lstStyle/>
          <a:p>
            <a:r>
              <a:rPr lang="ru-RU" sz="4800" dirty="0" smtClean="0"/>
              <a:t>Рекомендации участников Круглого стола: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Семейный праздник: «Родительский дом – начало начал».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Гостиная «Подвиг матери».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Тренинг (совместно с психологом) для старшеклассников «Готовность молодых людей к браку и семейной жизни».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Классный час «Наша дружная семья».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Конкурс рисунков, плакатов, фотографий «Своей семье я говорю: «СПАСИБО!»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Круглый </a:t>
            </a:r>
            <a:r>
              <a:rPr lang="ru-RU" dirty="0">
                <a:solidFill>
                  <a:schemeClr val="tx1"/>
                </a:solidFill>
              </a:rPr>
              <a:t>стол для старшеклассников  «Почему люди, уверенные, что создают семью по любви, теряют любовь в браке?»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Дискуссионный </a:t>
            </a:r>
            <a:r>
              <a:rPr lang="ru-RU" dirty="0">
                <a:solidFill>
                  <a:schemeClr val="tx1"/>
                </a:solidFill>
              </a:rPr>
              <a:t>клуб для старшеклассников  «Как правильно выбрать свою половинку, чтобы быть всю жизнь вместе и в скорби, и в радости?»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08911" cy="4680520"/>
          </a:xfrm>
          <a:effectLst/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000" b="0" dirty="0" smtClean="0"/>
              <a:t>Задачи:</a:t>
            </a:r>
            <a:br>
              <a:rPr lang="ru-RU" sz="2000" b="0" dirty="0" smtClean="0"/>
            </a:br>
            <a:r>
              <a:rPr lang="ru-RU" sz="2000" b="0" dirty="0" smtClean="0"/>
              <a:t>- возвышение роли семьи, её статуса в нашем обществе;</a:t>
            </a:r>
            <a:br>
              <a:rPr lang="ru-RU" sz="2000" b="0" dirty="0" smtClean="0"/>
            </a:br>
            <a:r>
              <a:rPr lang="ru-RU" sz="2000" b="0" dirty="0" smtClean="0"/>
              <a:t>усиление желания жить в дружной, благополучной семье, основанной на духовном единении, которое нужно понимать не как одинаковость характеров и темпераментов, а как однородность духовных оценок, общность жизненных целей и принципов родителей и детей;</a:t>
            </a:r>
            <a:br>
              <a:rPr lang="ru-RU" sz="2000" b="0" dirty="0" smtClean="0"/>
            </a:br>
            <a:r>
              <a:rPr lang="ru-RU" sz="2000" b="0" dirty="0"/>
              <a:t> </a:t>
            </a:r>
            <a:r>
              <a:rPr lang="ru-RU" sz="2000" b="0" dirty="0" smtClean="0"/>
              <a:t>- укрепление у детей чувства благодарности к родителям за их заботу и внимание.</a:t>
            </a:r>
            <a:br>
              <a:rPr lang="ru-RU" sz="2000" b="0" dirty="0" smtClean="0"/>
            </a:br>
            <a:endParaRPr lang="ru-RU" sz="20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168936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Цель: сформировать представления о семье как части общества, о роли и месте семьи в жизни человека; ориентировать учащихся на создание крепкой, дружной семьи.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25344"/>
          </a:xfrm>
        </p:spPr>
        <p:txBody>
          <a:bodyPr/>
          <a:lstStyle/>
          <a:p>
            <a:r>
              <a:rPr lang="ru-RU" sz="2800" dirty="0" smtClean="0"/>
              <a:t>Семья – это форма человеческого духовного единения. И только через неё человек способен подняться к другим нормам духовного единения – Родине и государству.</a:t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                 </a:t>
            </a:r>
            <a:r>
              <a:rPr lang="ru-RU" sz="2400" dirty="0" smtClean="0">
                <a:solidFill>
                  <a:schemeClr val="tx1"/>
                </a:solidFill>
              </a:rPr>
              <a:t>Русский философ И.А. Ильин.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5" y="4509120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6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92" y="2492896"/>
            <a:ext cx="2405808" cy="17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116" y="2492895"/>
            <a:ext cx="2371274" cy="17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863" y="4784517"/>
            <a:ext cx="2648721" cy="181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27" y="2505966"/>
            <a:ext cx="1656184" cy="178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67" y="4784517"/>
            <a:ext cx="2657938" cy="188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9" y="147147"/>
            <a:ext cx="2575273" cy="188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46" y="171699"/>
            <a:ext cx="2640908" cy="18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7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84976" cy="6552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Указ Президента РФ от 1 июня 2012 г.     №761                             «О Национальной стратегии действий в интересах детей на 2012-17 годы» определяет в качестве приоритетного направления государственной политики в области детства семейную политику </a:t>
            </a:r>
            <a:r>
              <a:rPr lang="ru-RU" dirty="0" err="1" smtClean="0">
                <a:solidFill>
                  <a:schemeClr val="tx1"/>
                </a:solidFill>
              </a:rPr>
              <a:t>детствосбережения</a:t>
            </a:r>
            <a:r>
              <a:rPr lang="ru-RU" dirty="0" smtClean="0">
                <a:solidFill>
                  <a:schemeClr val="tx1"/>
                </a:solidFill>
              </a:rPr>
              <a:t>, которая в ближайшем будущем будет отражена в федеральном законе, определяющем основы государственной семейной политики.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Как вы думаете, что послужило причиной для появления этого документа?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2520280" cy="1890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109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200" dirty="0" smtClean="0"/>
              <a:t>По мнению социологов: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240" cy="93610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1.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Продолжается сокращение численности детского населения.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700808"/>
            <a:ext cx="7075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У значительной части детей дошкольного возраста и обучающихся в общеобразовательных учреждениях обнаруживаются различные заболевания и функциональные отклонения.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996952"/>
            <a:ext cx="705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Не снижается количество выявленных нарушений прав детей (в 2011 году более 93 тыс. детей стали жертвами преступлений).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393305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Низкими темпами сокращается число детей – инвалидов, детей – сирот и детей, оставшихся без попечения родителей.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5157192"/>
            <a:ext cx="7075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Проблемы подросткового алкоголизма, наркомании и токсикомании (почти четверть преступлений совершается несовершеннолетними в состоянии опьянения).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75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168352"/>
          </a:xfrm>
        </p:spPr>
        <p:txBody>
          <a:bodyPr/>
          <a:lstStyle/>
          <a:p>
            <a:r>
              <a:rPr lang="ru-RU" sz="2400" dirty="0" smtClean="0"/>
              <a:t>Поэтому актуальным становиться процесс возрождения семьи, укрепление её потенциала и ценности как основы общества, восстановление ценностей, традиций и практик семейного воспитания.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7"/>
            <a:ext cx="2763554" cy="190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7"/>
            <a:ext cx="2592288" cy="19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2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Скажите, какая по-вашему, ИДЕАЛЬНАЯ СЕМЬЯ?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/>
          </a:bodyPr>
          <a:lstStyle/>
          <a:p>
            <a:pPr marL="285750" indent="-285750"/>
            <a:r>
              <a:rPr lang="ru-RU" sz="2000" dirty="0">
                <a:solidFill>
                  <a:schemeClr val="tx1"/>
                </a:solidFill>
                <a:latin typeface="+mn-lt"/>
              </a:rPr>
              <a:t>Где относятся друг к другу с уважением, не ругаются.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209239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Где все друг друга понимают.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8529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744469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Проводят вместе много времени и всем хорошо и комфортно.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328498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Где каждый старается помочь другому.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3861048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Где родители участвуют в делах детей.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005" y="436510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Где семья – это питающая, насыщенная почва, на которой произрастает высаженное семечко…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41168"/>
            <a:ext cx="2063244" cy="206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89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64904"/>
          </a:xfrm>
        </p:spPr>
        <p:txBody>
          <a:bodyPr/>
          <a:lstStyle/>
          <a:p>
            <a:r>
              <a:rPr lang="ru-RU" sz="3600" dirty="0" smtClean="0"/>
              <a:t>Одной из основных и главных традиций и функций семьи является рождение и воспитание детей.</a:t>
            </a:r>
            <a:endParaRPr lang="ru-RU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35" y="2852936"/>
            <a:ext cx="296832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18" y="4869160"/>
            <a:ext cx="2699868" cy="186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2936"/>
            <a:ext cx="2882913" cy="185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5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128</TotalTime>
  <Words>799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«Крепка семья –                           крепка Россия.   Семья и семейные ценности»</vt:lpstr>
      <vt:lpstr>Задачи: - возвышение роли семьи, её статуса в нашем обществе; усиление желания жить в дружной, благополучной семье, основанной на духовном единении, которое нужно понимать не как одинаковость характеров и темпераментов, а как однородность духовных оценок, общность жизненных целей и принципов родителей и детей;  - укрепление у детей чувства благодарности к родителям за их заботу и внимание. </vt:lpstr>
      <vt:lpstr>Семья – это форма человеческого духовного единения. И только через неё человек способен подняться к другим нормам духовного единения – Родине и государству.                      Русский философ И.А. Ильин. </vt:lpstr>
      <vt:lpstr>Презентация PowerPoint</vt:lpstr>
      <vt:lpstr>Презентация PowerPoint</vt:lpstr>
      <vt:lpstr>По мнению социологов:</vt:lpstr>
      <vt:lpstr>Поэтому актуальным становиться процесс возрождения семьи, укрепление её потенциала и ценности как основы общества, восстановление ценностей, традиций и практик семейного воспитания.</vt:lpstr>
      <vt:lpstr>Скажите, какая по-вашему, ИДЕАЛЬНАЯ СЕМЬЯ?</vt:lpstr>
      <vt:lpstr>Одной из основных и главных традиций и функций семьи является рождение и воспитание детей.</vt:lpstr>
      <vt:lpstr>Презентация PowerPoint</vt:lpstr>
      <vt:lpstr>Какие проблемы сохранения семьи можно назвать?</vt:lpstr>
      <vt:lpstr>Согласны ли вы, что созданию крепкой семьи необходимо учиться?</vt:lpstr>
      <vt:lpstr>26 марта 2008 года был учреждён новый праздник – «День семьи, любви и верности», который отмечается ежегодно 8 июля в честь Святых Петра и Февроньи.</vt:lpstr>
      <vt:lpstr>Презентация PowerPoint</vt:lpstr>
      <vt:lpstr>Рекомендации участников Круглого стола: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«Крепка семья –                           крепка Россия.   Семья и семейные ценности»</dc:title>
  <dc:creator>Светлана</dc:creator>
  <cp:lastModifiedBy>Светлана</cp:lastModifiedBy>
  <cp:revision>16</cp:revision>
  <dcterms:created xsi:type="dcterms:W3CDTF">2013-09-11T16:10:05Z</dcterms:created>
  <dcterms:modified xsi:type="dcterms:W3CDTF">2013-10-16T13:05:10Z</dcterms:modified>
</cp:coreProperties>
</file>