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</p:sldMasterIdLst>
  <p:notesMasterIdLst>
    <p:notesMasterId r:id="rId25"/>
  </p:notesMasterIdLst>
  <p:sldIdLst>
    <p:sldId id="256" r:id="rId5"/>
    <p:sldId id="257" r:id="rId6"/>
    <p:sldId id="271" r:id="rId7"/>
    <p:sldId id="259" r:id="rId8"/>
    <p:sldId id="260" r:id="rId9"/>
    <p:sldId id="262" r:id="rId10"/>
    <p:sldId id="282" r:id="rId11"/>
    <p:sldId id="283" r:id="rId12"/>
    <p:sldId id="263" r:id="rId13"/>
    <p:sldId id="264" r:id="rId14"/>
    <p:sldId id="266" r:id="rId15"/>
    <p:sldId id="265" r:id="rId16"/>
    <p:sldId id="267" r:id="rId17"/>
    <p:sldId id="268" r:id="rId18"/>
    <p:sldId id="273" r:id="rId19"/>
    <p:sldId id="276" r:id="rId20"/>
    <p:sldId id="274" r:id="rId21"/>
    <p:sldId id="275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DF87-FF3A-4BCA-B044-A4521539EC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FB1D-E66B-4F2F-81F2-BEAAF6C598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09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1566-2874-42AE-8A0F-42CC79E4509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9BF5-8B7D-419D-AF4D-FB7E0092B07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4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0B51-B863-42BF-945F-E1C997D8A53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77F7-6199-4883-B2E8-3EB76D03087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912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5CC6-79CD-478B-A7D8-0361A44B25B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3E6B-8B8E-47F2-BFF1-DD4774E0027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32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3804-724B-4D7C-85E8-17E7F819C6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2C79-03F9-46B5-B304-E99247ABC51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45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6C51-3012-4836-9375-94385CB0E2B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9E25-685D-488A-B1A8-661045FF320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77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F1C6-7E7C-48E9-A76F-BB7197CCFEF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D0B77-7CDC-4159-81BE-B0AA1706B3A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68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8DA9-FAFE-41D5-A468-2B70EB22DC9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941D-BF86-49BE-BF63-50A26AEDCC1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9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EE87-ADCF-4DB6-83E7-E18D87EF9EC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B713-6601-4853-B2F2-0AA80BED969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11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04B1-ED8E-460D-88F3-93565932EA9C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4595-4DA3-4874-8170-EB5576FC328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63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FF20-19C9-4DF5-866A-22E7AC414C1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DA0E-3712-4863-985A-7937F6ECB75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892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F119-A867-4BF0-96EA-20FF95143DD7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4675-B0F5-49A1-8E87-C9A8B0F10AB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5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E08A-73C6-438D-808C-16006AB70D1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E090-DD1B-4827-8EC1-F6B786F08D9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26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297D-619D-4D6A-B555-B088C5F5FA3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23E8-BD4C-49F5-81DE-D0AFFCA82F5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8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4D4C-8FDC-4E94-978F-C12974625C1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DFD0-B32A-4DA7-BD5B-F7C037608B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1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2901-BC29-4667-A63F-6A4A4FC8B6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416C-BA77-425C-8171-BA0BCE504E9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317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9D70-BCFA-43E3-BD7E-F80219B2314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9A98-9B5A-4171-8FB1-87555785B0F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60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693E-565D-40BF-8EED-628F4D3D6A4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795C-EB88-4BD2-9450-48D318BDF1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902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3F67-7EF1-4926-B05C-7C35DB01D31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79CB-E20D-4108-A079-75EC495202F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0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17A5-B2EF-49B3-95A9-B8294B2674C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22F1-F9EB-495E-8F2A-90EE8E1E49B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45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0322-1E48-4839-8453-E20228499A7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1F68-2960-4AA3-BB96-480A64D9865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69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A7D2-6357-4B61-B33D-4C06741D46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57A3-C6C2-4DFF-8AB1-6C49B55E46B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342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32E7-F902-459A-B4C7-970168FD491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FA6B-7C4E-40EC-B7A5-3F3F9CBBF1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651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E08A-73C6-438D-808C-16006AB70D1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E090-DD1B-4827-8EC1-F6B786F08D9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852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297D-619D-4D6A-B555-B088C5F5FA3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23E8-BD4C-49F5-81DE-D0AFFCA82F5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84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4D4C-8FDC-4E94-978F-C12974625C1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DFD0-B32A-4DA7-BD5B-F7C037608B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2901-BC29-4667-A63F-6A4A4FC8B6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416C-BA77-425C-8171-BA0BCE504E9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1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9D70-BCFA-43E3-BD7E-F80219B2314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9A98-9B5A-4171-8FB1-87555785B0F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956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693E-565D-40BF-8EED-628F4D3D6A4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795C-EB88-4BD2-9450-48D318BDF1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62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3F67-7EF1-4926-B05C-7C35DB01D318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79CB-E20D-4108-A079-75EC495202F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3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17A5-B2EF-49B3-95A9-B8294B2674C4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22F1-F9EB-495E-8F2A-90EE8E1E49B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950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0322-1E48-4839-8453-E20228499A7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1F68-2960-4AA3-BB96-480A64D9865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81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A7D2-6357-4B61-B33D-4C06741D46D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57A3-C6C2-4DFF-8AB1-6C49B55E46B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943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32E7-F902-459A-B4C7-970168FD491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FA6B-7C4E-40EC-B7A5-3F3F9CBBF1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4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780EE-6AD8-40CF-9444-6BDBDF98D61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CB376-4B7F-453A-9FA6-9C183F02EC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99B75-73FD-4AD9-96B9-436D568C00BA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E4A01A-73B2-4F03-8C9B-4DA39B10DE9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31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782E3-530C-418C-AF5C-E341A4CACCA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ACBA8-A75E-48CD-8650-1B334C5988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782E3-530C-418C-AF5C-E341A4CACCA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10/13/2013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3ACBA8-A75E-48CD-8650-1B334C59887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55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D%D0%BF" TargetMode="External"/><Relationship Id="rId2" Type="http://schemas.openxmlformats.org/officeDocument/2006/relationships/hyperlink" Target="http://ru.wikipedia.org/wiki/%D0%A5%D0%B8%D0%BF-%D1%85%D0%BE%D0%B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hyperlink" Target="http://ru.wikipedia.org/wiki/%D0%91%D1%80%D0%B5%D0%B9%D0%BA-%D0%B4%D0%B0%D0%BD%D1%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FX_Crew&amp;action=edit&amp;redlink=1" TargetMode="External"/><Relationship Id="rId2" Type="http://schemas.openxmlformats.org/officeDocument/2006/relationships/hyperlink" Target="http://ru.wikipedia.org/w/index.php?title=Daim&amp;action=edit&amp;redlink=1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hyperlink" Target="http://ru.wikipedia.org/wiki/%D0%9F%D0%B5%D1%80%D1%81%D0%BF%D0%B5%D0%BA%D1%82%D0%B8%D0%B2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0%D1%84%D1%84%D0%B8%D1%82%D0%B8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%D0%90%D1%8D%D1%80%D0%BE%D0%B7%D0%BE%D0%BB%D1%8C%D0%BD%D1%8B%D0%B9_%D0%B1%D0%B0%D0%BB%D0%BB%D0%BE%D0%BD" TargetMode="External"/><Relationship Id="rId4" Type="http://schemas.openxmlformats.org/officeDocument/2006/relationships/hyperlink" Target="http://ru.wikipedia.org/wiki/%D0%98%D1%82%D0%B0%D0%BB%D1%8C%D1%8F%D0%BD%D1%81%D0%BA%D0%B8%D0%B9_%D1%8F%D0%B7%D1%8B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МБОУ «СОШ№31»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2"/>
                </a:solidFill>
              </a:rPr>
              <a:t>Школьная научно-практическая конференция. 2012 год.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dirty="0"/>
              <a:t> </a:t>
            </a:r>
            <a:r>
              <a:rPr lang="ru-RU" sz="3600" dirty="0" smtClean="0"/>
              <a:t>Исследовательская работа </a:t>
            </a:r>
            <a:br>
              <a:rPr lang="ru-RU" sz="3600" dirty="0" smtClean="0"/>
            </a:br>
            <a:r>
              <a:rPr lang="ru-RU" sz="5400" b="1" dirty="0" err="1" smtClean="0">
                <a:solidFill>
                  <a:srgbClr val="C00000"/>
                </a:solidFill>
              </a:rPr>
              <a:t>Street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Art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>или </a:t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История развития </a:t>
            </a:r>
            <a:r>
              <a:rPr lang="ru-RU" b="1" dirty="0" smtClean="0">
                <a:solidFill>
                  <a:srgbClr val="C00000"/>
                </a:solidFill>
              </a:rPr>
              <a:t> граффити         в </a:t>
            </a:r>
            <a:r>
              <a:rPr lang="ru-RU" b="1" dirty="0">
                <a:solidFill>
                  <a:srgbClr val="C00000"/>
                </a:solidFill>
              </a:rPr>
              <a:t>России и зарубежных странах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Автор: Абалакова Анастасия.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 smtClean="0"/>
              <a:t>                                 </a:t>
            </a:r>
            <a:r>
              <a:rPr lang="ru-RU" sz="2000" dirty="0" smtClean="0"/>
              <a:t>руководитель: </a:t>
            </a:r>
            <a:r>
              <a:rPr lang="ru-RU" sz="2000" dirty="0" err="1" smtClean="0"/>
              <a:t>Петракевич</a:t>
            </a:r>
            <a:r>
              <a:rPr lang="ru-RU" sz="2000" dirty="0" smtClean="0"/>
              <a:t> Е.А.</a:t>
            </a:r>
            <a:endParaRPr lang="ru-RU" sz="2000" dirty="0"/>
          </a:p>
        </p:txBody>
      </p:sp>
      <p:pic>
        <p:nvPicPr>
          <p:cNvPr id="5" name="Picture 3" descr="C:\Documents and Settings\Administrator\Рабочий стол\для презентации на МХК\1227104680_downhouse.info_37-graffi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19870">
            <a:off x="6558730" y="1103260"/>
            <a:ext cx="2060918" cy="2404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58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70156" y="-178623"/>
            <a:ext cx="8716439" cy="937770"/>
          </a:xfrm>
        </p:spPr>
        <p:txBody>
          <a:bodyPr rIns="0"/>
          <a:lstStyle/>
          <a:p>
            <a:pPr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ru-RU" sz="3400"/>
              <a:t>Назначение Граффити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294716" y="886416"/>
            <a:ext cx="8565732" cy="2794331"/>
          </a:xfrm>
        </p:spPr>
        <p:txBody>
          <a:bodyPr rIns="0">
            <a:normAutofit fontScale="92500"/>
          </a:bodyPr>
          <a:lstStyle/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mtClean="0"/>
              <a:t> </a:t>
            </a:r>
            <a:r>
              <a:rPr lang="ru-RU" sz="1700"/>
              <a:t>        Граффити могут представлять собой простейшие рисунки или надписи, но обычно это довольно сложные монохромные либо мультицветные композиции. Авторов граффити называют райтерами - "писателями".         </a:t>
            </a:r>
          </a:p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z="1700"/>
              <a:t>         Существует версия, что поддержали развитие уличных изображений предприимчивые торговцы наркотиков, которые с помощью рисунков и зашифрованных надписей, ни о чем не говорящих ни полиции, ни случайным прохожим, сообщали подросткам место продажи наркотиков, цены и прочее. Со временем, из секретного вида связи "граффити" превратилось в обычное средство общения подростков. Обычно это объемная, преимущественно красно-черно-синяя "сочная" графика. </a:t>
            </a:r>
          </a:p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z="1700"/>
              <a:t>        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24" y="3786804"/>
            <a:ext cx="2941575" cy="19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841" y="3795735"/>
            <a:ext cx="2948273" cy="19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721" y="3795735"/>
            <a:ext cx="2948273" cy="19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437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90336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Граффити — как визуальное искусство является одной из составляющих субкультуры </a:t>
            </a:r>
            <a:r>
              <a:rPr lang="ru-RU" sz="2400" u="sng" dirty="0">
                <a:hlinkClick r:id="rId2" tooltip="Хип-хоп"/>
              </a:rPr>
              <a:t>Хип-хоп</a:t>
            </a:r>
            <a:r>
              <a:rPr lang="ru-RU" sz="2400" dirty="0"/>
              <a:t>, наряду с </a:t>
            </a:r>
            <a:r>
              <a:rPr lang="ru-RU" sz="2400" u="sng" dirty="0">
                <a:hlinkClick r:id="rId3" tooltip="Рэп"/>
              </a:rPr>
              <a:t>рэпом</a:t>
            </a:r>
            <a:r>
              <a:rPr lang="ru-RU" sz="2400" dirty="0"/>
              <a:t> (музыка), </a:t>
            </a:r>
            <a:r>
              <a:rPr lang="ru-RU" sz="2400" u="sng" dirty="0">
                <a:hlinkClick r:id="rId4" tooltip="Брейк-данс"/>
              </a:rPr>
              <a:t>брейк-дансом</a:t>
            </a:r>
            <a:r>
              <a:rPr lang="ru-RU" sz="2400" dirty="0"/>
              <a:t> (танец) и </a:t>
            </a:r>
            <a:r>
              <a:rPr lang="ru-RU" sz="2400" dirty="0" err="1"/>
              <a:t>ди-джейингом</a:t>
            </a:r>
            <a:r>
              <a:rPr lang="ru-RU" sz="2400" dirty="0"/>
              <a:t>.</a:t>
            </a:r>
          </a:p>
        </p:txBody>
      </p:sp>
      <p:pic>
        <p:nvPicPr>
          <p:cNvPr id="6" name="Picture 2" descr="C:\Documents and Settings\Administrator\Рабочий стол\для презентации на МХК\hiwzgkewc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5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30439" y="0"/>
            <a:ext cx="8644992" cy="1018150"/>
          </a:xfrm>
        </p:spPr>
        <p:txBody>
          <a:bodyPr rIns="0"/>
          <a:lstStyle/>
          <a:p>
            <a:pPr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mtClean="0"/>
              <a:t>Инструменты граффити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348301" y="1203471"/>
            <a:ext cx="8795700" cy="2214923"/>
          </a:xfrm>
        </p:spPr>
        <p:txBody>
          <a:bodyPr rIns="0">
            <a:normAutofit/>
          </a:bodyPr>
          <a:lstStyle/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ru-RU" sz="1800" dirty="0"/>
              <a:t>Идеальным орудием самовыражения является обычный баллончик с краской, действующий по принципу дезодоранта. Он транспортабелен, полностью удовлетворяет потребностям в скорости и удобстве рисования, визуальной эффективности, краска из него отлично ложится на большинство из существующих поверхностей. Различные по размеру насадки и выпускные отверстия баллончиков способствуют достижению всевозможных спецэффектов, созданию мощных графических элементов и иллюзии подвижности изображения.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1875" y="3408347"/>
            <a:ext cx="4126019" cy="33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795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90336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  <a:tab pos="8653790" algn="l"/>
              </a:tabLst>
            </a:pPr>
            <a:r>
              <a:rPr lang="ru-RU" sz="2400" b="1" dirty="0"/>
              <a:t>Сочетающий в себе технику кубизма и абстрактного графического искусства, зачастую трудночитаемый, стиль граффити придает композициям некоторую загадочность. </a:t>
            </a:r>
          </a:p>
        </p:txBody>
      </p:sp>
      <p:pic>
        <p:nvPicPr>
          <p:cNvPr id="7" name="Picture 2" descr="C:\Documents and Settings\Administrator\Рабочий стол\для презентации на МХК\qugctdym6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64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643016" y="2134542"/>
            <a:ext cx="7457199" cy="4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</a:tabLst>
            </a:pPr>
            <a:r>
              <a:rPr lang="ru-RU" sz="3000">
                <a:solidFill>
                  <a:srgbClr val="414141"/>
                </a:solidFill>
              </a:rPr>
              <a:t>Виды граффити</a:t>
            </a:r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3002974" y="1205704"/>
            <a:ext cx="691019" cy="832829"/>
          </a:xfrm>
          <a:prstGeom prst="line">
            <a:avLst/>
          </a:prstGeom>
          <a:noFill/>
          <a:ln w="25560">
            <a:solidFill>
              <a:srgbClr val="41414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ru-RU"/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 flipH="1">
            <a:off x="5079380" y="1172212"/>
            <a:ext cx="715579" cy="898696"/>
          </a:xfrm>
          <a:prstGeom prst="line">
            <a:avLst/>
          </a:prstGeom>
          <a:noFill/>
          <a:ln w="25560">
            <a:solidFill>
              <a:srgbClr val="41414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ru-RU"/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 flipV="1">
            <a:off x="3059908" y="2736279"/>
            <a:ext cx="589431" cy="990240"/>
          </a:xfrm>
          <a:prstGeom prst="line">
            <a:avLst/>
          </a:prstGeom>
          <a:noFill/>
          <a:ln w="25560">
            <a:solidFill>
              <a:srgbClr val="41414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ru-RU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H="1" flipV="1">
            <a:off x="5061518" y="2711718"/>
            <a:ext cx="701066" cy="1020383"/>
          </a:xfrm>
          <a:prstGeom prst="line">
            <a:avLst/>
          </a:prstGeom>
          <a:noFill/>
          <a:ln w="25560">
            <a:solidFill>
              <a:srgbClr val="41414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301" tIns="32150" rIns="64301" bIns="32150"/>
          <a:lstStyle/>
          <a:p>
            <a:endParaRPr lang="ru-RU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990306" y="312293"/>
            <a:ext cx="1276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ru-RU" sz="3000">
                <a:solidFill>
                  <a:srgbClr val="414141"/>
                </a:solidFill>
              </a:rPr>
              <a:t>Writting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1520317" y="3652540"/>
            <a:ext cx="139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ru-RU" sz="3000">
                <a:solidFill>
                  <a:srgbClr val="414141"/>
                </a:solidFill>
              </a:rPr>
              <a:t>Bombing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5976923" y="339383"/>
            <a:ext cx="2625649" cy="42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ru-RU" sz="3000">
                <a:solidFill>
                  <a:srgbClr val="414141"/>
                </a:solidFill>
              </a:rPr>
              <a:t>Scratching</a:t>
            </a: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5817787" y="3697195"/>
            <a:ext cx="1178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</a:tabLst>
            </a:pPr>
            <a:r>
              <a:rPr lang="ru-RU" sz="3000">
                <a:solidFill>
                  <a:srgbClr val="414141"/>
                </a:solidFill>
              </a:rPr>
              <a:t>Tagging</a:t>
            </a:r>
          </a:p>
        </p:txBody>
      </p:sp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08" y="4197636"/>
            <a:ext cx="2894689" cy="190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206" y="857390"/>
            <a:ext cx="2643510" cy="17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405" y="4188705"/>
            <a:ext cx="2853383" cy="190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2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30" y="848458"/>
            <a:ext cx="2624532" cy="17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82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71604" y="2643182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0042"/>
            <a:ext cx="7215238" cy="1357322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Бабл</a:t>
            </a:r>
            <a:r>
              <a:rPr lang="ru-RU" sz="2000" dirty="0" smtClean="0"/>
              <a:t> (</a:t>
            </a:r>
            <a:r>
              <a:rPr lang="ru-RU" sz="2000" u="sng" dirty="0" smtClean="0">
                <a:hlinkClick r:id="rId2" tooltip="Английский язык"/>
              </a:rPr>
              <a:t>англ.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bubble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letters</a:t>
            </a:r>
            <a:r>
              <a:rPr lang="ru-RU" sz="2000" dirty="0" smtClean="0"/>
              <a:t> — дутые буквы), в котором все буквы округлялись, становились похожими друг на друга и получались как бы дутыми, похожими на пузыри. Чаще всего использовалось мало цветов, в основном два или три</a:t>
            </a:r>
            <a:endParaRPr lang="ru-RU" sz="2000" dirty="0"/>
          </a:p>
        </p:txBody>
      </p:sp>
      <p:pic>
        <p:nvPicPr>
          <p:cNvPr id="35842" name="Picture 2" descr="C:\Documents and Settings\Administrator\Рабочий стол\для презентации на МХК\28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857364"/>
            <a:ext cx="6286504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75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642936" cy="576064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Блокбастер </a:t>
            </a:r>
            <a:r>
              <a:rPr lang="ru-RU" sz="2400" dirty="0"/>
              <a:t>(</a:t>
            </a:r>
            <a:r>
              <a:rPr lang="ru-RU" sz="2400" u="sng" dirty="0">
                <a:hlinkClick r:id="rId2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Blockbuster</a:t>
            </a:r>
            <a:r>
              <a:rPr lang="ru-RU" sz="2400" dirty="0"/>
              <a:t>) — Большие буквы без переплетений и каких либо графических изысков. Обычно моно- или двухцветные. Часто для их рисования используют валики, так как нужно покрыть очень большие поверхности за короткое время.</a:t>
            </a:r>
          </a:p>
        </p:txBody>
      </p:sp>
      <p:pic>
        <p:nvPicPr>
          <p:cNvPr id="5" name="Picture 2" descr="C:\Documents and Settings\Administrator\Рабочий стол\для презентации на МХК\40aada67da08d88048dcb7404fd718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696968">
            <a:off x="3425825" y="1247775"/>
            <a:ext cx="4618038" cy="3932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4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2214554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8429652" cy="1714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800" b="1" dirty="0" err="1" smtClean="0">
                <a:latin typeface="Times New Roman"/>
                <a:ea typeface="Times New Roman"/>
                <a:cs typeface="Times New Roman"/>
              </a:rPr>
              <a:t>Уайлд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 tooltip="Английский язык"/>
              </a:rPr>
              <a:t>англ.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i="1" dirty="0" err="1" smtClean="0">
                <a:latin typeface="Times New Roman"/>
                <a:ea typeface="Times New Roman"/>
                <a:cs typeface="Times New Roman"/>
              </a:rPr>
              <a:t>Wildstyle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 — дикий стиль) — очень распространённый стиль, включающий в себя множество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</a:rPr>
              <a:t>подстилей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. Чертой этого стиля являются запутанные сплетения букв, острые углы, такие графические элементы как осколки и стрелки. Название стилю дал характер рисунка — дикий, взрывной, непонятный, так как часто буквы настолько переплетены и введено множество посторонних элементов, что читаемость практически пропадает. Из </a:t>
            </a:r>
            <a:r>
              <a:rPr lang="ru-RU" sz="1800" b="1" dirty="0" err="1" smtClean="0">
                <a:latin typeface="Times New Roman"/>
                <a:ea typeface="Times New Roman"/>
                <a:cs typeface="Times New Roman"/>
              </a:rPr>
              <a:t>уайлда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выделяют также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3D </a:t>
            </a:r>
            <a:r>
              <a:rPr lang="ru-RU" sz="1800" b="1" dirty="0" err="1" smtClean="0">
                <a:latin typeface="Times New Roman"/>
                <a:ea typeface="Times New Roman"/>
                <a:cs typeface="Times New Roman"/>
              </a:rPr>
              <a:t>Wildstyle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(к обычному </a:t>
            </a:r>
            <a:r>
              <a:rPr lang="ru-RU" sz="1800" b="1" dirty="0" err="1" smtClean="0">
                <a:latin typeface="Times New Roman"/>
                <a:ea typeface="Times New Roman"/>
                <a:cs typeface="Times New Roman"/>
              </a:rPr>
              <a:t>уайлду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добавлен объём).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7890" name="Picture 2" descr="C:\Documents and Settings\Administrator\Рабочий стол\для презентации на МХК\Bowling_Club_Gunge_by_SSpiderBab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571612"/>
            <a:ext cx="6357982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23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14290"/>
            <a:ext cx="8496944" cy="19905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картинки.</a:t>
            </a:r>
          </a:p>
          <a:p>
            <a:r>
              <a:rPr lang="ru-RU" sz="3200" b="1" dirty="0" err="1">
                <a:solidFill>
                  <a:srgbClr val="FF0000"/>
                </a:solidFill>
              </a:rPr>
              <a:t>Cтиль</a:t>
            </a:r>
            <a:r>
              <a:rPr lang="ru-RU" sz="3200" b="1" dirty="0">
                <a:solidFill>
                  <a:srgbClr val="FF0000"/>
                </a:solidFill>
              </a:rPr>
              <a:t> Дайма или FX </a:t>
            </a:r>
            <a:r>
              <a:rPr lang="ru-RU" sz="2000" b="1" dirty="0"/>
              <a:t>— </a:t>
            </a:r>
            <a:r>
              <a:rPr lang="ru-RU" sz="2600" b="1" dirty="0"/>
              <a:t>основоположником стиля является немецкий </a:t>
            </a:r>
            <a:r>
              <a:rPr lang="ru-RU" sz="2600" b="1" dirty="0" err="1"/>
              <a:t>райтер</a:t>
            </a:r>
            <a:r>
              <a:rPr lang="ru-RU" sz="2600" b="1" dirty="0"/>
              <a:t> </a:t>
            </a:r>
            <a:r>
              <a:rPr lang="ru-RU" sz="2600" b="1" u="sng" dirty="0" err="1">
                <a:hlinkClick r:id="rId2"/>
              </a:rPr>
              <a:t>Daim</a:t>
            </a:r>
            <a:r>
              <a:rPr lang="ru-RU" sz="2600" b="1" dirty="0"/>
              <a:t> (</a:t>
            </a:r>
            <a:r>
              <a:rPr lang="ru-RU" sz="2600" b="1" dirty="0" err="1"/>
              <a:t>Deim</a:t>
            </a:r>
            <a:r>
              <a:rPr lang="ru-RU" sz="2600" b="1" dirty="0"/>
              <a:t> первоначально) из </a:t>
            </a:r>
            <a:r>
              <a:rPr lang="ru-RU" sz="2600" b="1" u="sng" dirty="0">
                <a:hlinkClick r:id="rId3"/>
              </a:rPr>
              <a:t>FX </a:t>
            </a:r>
            <a:r>
              <a:rPr lang="ru-RU" sz="2600" b="1" u="sng" dirty="0" err="1">
                <a:hlinkClick r:id="rId3"/>
              </a:rPr>
              <a:t>Crew</a:t>
            </a:r>
            <a:r>
              <a:rPr lang="ru-RU" sz="2600" b="1" dirty="0"/>
              <a:t> (FX </a:t>
            </a:r>
            <a:r>
              <a:rPr lang="ru-RU" sz="2600" b="1" dirty="0" err="1"/>
              <a:t>Cru</a:t>
            </a:r>
            <a:r>
              <a:rPr lang="ru-RU" sz="2600" b="1" dirty="0"/>
              <a:t>). Характерными чертами этого стиля являются объёмность букв с ярко выраженной </a:t>
            </a:r>
            <a:r>
              <a:rPr lang="ru-RU" sz="2600" b="1" u="sng" dirty="0">
                <a:hlinkClick r:id="rId4"/>
              </a:rPr>
              <a:t>перспективой</a:t>
            </a:r>
            <a:r>
              <a:rPr lang="ru-RU" sz="2600" b="1" dirty="0"/>
              <a:t>, игра света и тени, плавные цветовые градиенты и в целом реалистичность картинки.</a:t>
            </a:r>
            <a:endParaRPr lang="ru-RU" sz="2600" dirty="0"/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Documents and Settings\Administrator\Рабочий стол\для презентации на МХК\1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191400">
            <a:off x="2191599" y="1866609"/>
            <a:ext cx="6103727" cy="5197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57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22421"/>
            <a:ext cx="8892480" cy="291894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414141"/>
                </a:solidFill>
              </a:rPr>
              <a:t>Стиль и техника граффити как особого вида городского «</a:t>
            </a:r>
            <a:r>
              <a:rPr lang="ru-RU" sz="2400" dirty="0" err="1" smtClean="0">
                <a:solidFill>
                  <a:srgbClr val="414141"/>
                </a:solidFill>
              </a:rPr>
              <a:t>андеграундового</a:t>
            </a:r>
            <a:r>
              <a:rPr lang="ru-RU" sz="2400" dirty="0" smtClean="0">
                <a:solidFill>
                  <a:srgbClr val="414141"/>
                </a:solidFill>
              </a:rPr>
              <a:t>» искусства постоянно развиваются и совершенствуются. Каждая страна вносит нечто новое и свежее в это искусство. Граффити невозможно контролировать или искоренить путем наложения на него запретов.                     Поэтому как форма искусства и средство выражения взглядов оно гибко, всеохватывающе и свободно от цензуры.</a:t>
            </a:r>
            <a:br>
              <a:rPr lang="ru-RU" sz="2400" dirty="0" smtClean="0">
                <a:solidFill>
                  <a:srgbClr val="414141"/>
                </a:solidFill>
              </a:rPr>
            </a:br>
            <a:endParaRPr lang="ru-RU" sz="2400" dirty="0"/>
          </a:p>
        </p:txBody>
      </p:sp>
      <p:pic>
        <p:nvPicPr>
          <p:cNvPr id="1026" name="Picture 2" descr="C:\Documents and Settings\Админ\Мои документы\Мои рисунки\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064" y="20464"/>
            <a:ext cx="4795936" cy="35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9635">
            <a:off x="387205" y="491890"/>
            <a:ext cx="4288656" cy="285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88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Цель </a:t>
            </a:r>
            <a:r>
              <a:rPr lang="ru-RU" sz="4000" b="1" dirty="0"/>
              <a:t>данной работы</a:t>
            </a:r>
            <a:r>
              <a:rPr lang="ru-RU" sz="4000" dirty="0"/>
              <a:t> –  знакомство с искусством  граффити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3600" b="1" dirty="0"/>
              <a:t>Задачи: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1. исследование истоков граффити</a:t>
            </a:r>
            <a:br>
              <a:rPr lang="ru-RU" sz="3600" dirty="0"/>
            </a:br>
            <a:r>
              <a:rPr lang="ru-RU" sz="3600" dirty="0"/>
              <a:t>2. социокультурный анализ деятельности и произведений </a:t>
            </a:r>
            <a:r>
              <a:rPr lang="ru-RU" sz="3600" dirty="0" err="1"/>
              <a:t>райтеров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smtClean="0"/>
              <a:t>3.</a:t>
            </a:r>
            <a:r>
              <a:rPr lang="ru-RU" sz="3600" dirty="0"/>
              <a:t> </a:t>
            </a:r>
            <a:r>
              <a:rPr lang="ru-RU" sz="3600" dirty="0" smtClean="0"/>
              <a:t>Граффити: о</a:t>
            </a:r>
            <a:r>
              <a:rPr lang="ru-RU" sz="3600" dirty="0"/>
              <a:t> буквах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именах и шрифтах</a:t>
            </a:r>
            <a:br>
              <a:rPr lang="ru-RU" sz="3600" dirty="0"/>
            </a:br>
            <a:r>
              <a:rPr lang="ru-RU" sz="3600" dirty="0" smtClean="0"/>
              <a:t>4. Явление </a:t>
            </a:r>
            <a:r>
              <a:rPr lang="ru-RU" sz="3600" smtClean="0"/>
              <a:t>граффити </a:t>
            </a:r>
            <a:br>
              <a:rPr lang="ru-RU" sz="3600" smtClean="0"/>
            </a:br>
            <a:r>
              <a:rPr lang="ru-RU" sz="3600" smtClean="0"/>
              <a:t>в Кемерово.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2" descr="C:\Documents and Settings\Administrator\Рабочий стол\для презентации на МХК\Bowling_Club_Gunge_by_SSpiderBab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2656">
            <a:off x="5434155" y="3525561"/>
            <a:ext cx="3375773" cy="2693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56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1752600" y="0"/>
            <a:ext cx="5260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smtClean="0">
                <a:solidFill>
                  <a:prstClr val="white"/>
                </a:solidFill>
                <a:latin typeface="Times New Roman" pitchFamily="18" charset="0"/>
              </a:rPr>
              <a:t>Вязанное граффити</a:t>
            </a:r>
          </a:p>
        </p:txBody>
      </p:sp>
      <p:pic>
        <p:nvPicPr>
          <p:cNvPr id="47107" name="Picture 4" descr="Граффит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97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sz="3600" b="1" dirty="0"/>
              <a:t>Объектом данной работы</a:t>
            </a:r>
            <a:r>
              <a:rPr lang="ru-RU" sz="3600" dirty="0"/>
              <a:t> является современная молодежная художественная культура</a:t>
            </a:r>
            <a:br>
              <a:rPr lang="ru-RU" sz="3600" dirty="0"/>
            </a:br>
            <a:r>
              <a:rPr lang="ru-RU" sz="3600" b="1" dirty="0"/>
              <a:t>Предметом  исследования</a:t>
            </a:r>
            <a:r>
              <a:rPr lang="ru-RU" sz="3600" dirty="0"/>
              <a:t>- росписи граффити в г. Кемерово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Documents and Settings\Administrator\Рабочий стол\для презентации на МХК\Graffiti-Artwork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36278">
            <a:off x="5148064" y="3997424"/>
            <a:ext cx="3672408" cy="2757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55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Термин </a:t>
            </a:r>
            <a:r>
              <a:rPr lang="ru-RU" sz="3600" b="1" dirty="0" smtClean="0">
                <a:solidFill>
                  <a:srgbClr val="FF0000"/>
                </a:solidFill>
              </a:rPr>
              <a:t>"граффити" </a:t>
            </a:r>
            <a:r>
              <a:rPr lang="ru-RU" sz="3600" dirty="0" smtClean="0"/>
              <a:t>применяется для классификации, как правило, запрещенного законом вида искусств. Сегодня граффити ассоциируется в первую очередь с альтернативной формой городской культуры.  К граффити можно отнести любой вид уличного раскрашивания стен, на которых можно найти все: от простых написанных слов до изысканных рисунков.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748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Спрей-арт</a:t>
            </a:r>
            <a:r>
              <a:rPr lang="ru-RU" dirty="0" smtClean="0"/>
              <a:t> (</a:t>
            </a:r>
            <a:r>
              <a:rPr lang="ru-RU" u="sng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err="1" smtClean="0"/>
              <a:t>spray</a:t>
            </a:r>
            <a:r>
              <a:rPr lang="ru-RU" i="1" dirty="0" smtClean="0"/>
              <a:t> </a:t>
            </a:r>
            <a:r>
              <a:rPr lang="ru-RU" i="1" dirty="0" err="1" smtClean="0"/>
              <a:t>art</a:t>
            </a:r>
            <a:r>
              <a:rPr lang="ru-RU" dirty="0" smtClean="0"/>
              <a:t>) — одна из разновидностей </a:t>
            </a:r>
            <a:r>
              <a:rPr lang="ru-RU" b="1" u="sng" dirty="0" err="1" smtClean="0">
                <a:hlinkClick r:id="rId3" tooltip="Граффити"/>
              </a:rPr>
              <a:t>граффи́ти</a:t>
            </a:r>
            <a:r>
              <a:rPr lang="ru-RU" dirty="0" smtClean="0"/>
              <a:t> (</a:t>
            </a:r>
            <a:r>
              <a:rPr lang="ru-RU" u="sng" dirty="0" err="1" smtClean="0">
                <a:hlinkClick r:id="rId4" tooltip="Итальянский язык"/>
              </a:rPr>
              <a:t>итал</a:t>
            </a:r>
            <a:r>
              <a:rPr lang="ru-RU" u="sng" dirty="0" smtClean="0">
                <a:hlinkClick r:id="rId4" tooltip="Итальянский язык"/>
              </a:rPr>
              <a:t>.</a:t>
            </a:r>
            <a:r>
              <a:rPr lang="ru-RU" dirty="0" smtClean="0"/>
              <a:t> </a:t>
            </a:r>
            <a:r>
              <a:rPr lang="it-IT" i="1" dirty="0" smtClean="0"/>
              <a:t>graffiti</a:t>
            </a:r>
            <a:r>
              <a:rPr lang="ru-RU" dirty="0" smtClean="0"/>
              <a:t>), нанесение на здания и другие объекты городского пейзажа рисунков и надписей с помощью </a:t>
            </a:r>
            <a:r>
              <a:rPr lang="ru-RU" u="sng" dirty="0" smtClean="0">
                <a:hlinkClick r:id="rId5" tooltip="Аэрозольный баллон"/>
              </a:rPr>
              <a:t>аэрозольной</a:t>
            </a:r>
            <a:r>
              <a:rPr lang="ru-RU" dirty="0" smtClean="0"/>
              <a:t> краски. </a:t>
            </a:r>
            <a:endParaRPr lang="ru-RU" dirty="0"/>
          </a:p>
        </p:txBody>
      </p:sp>
      <p:pic>
        <p:nvPicPr>
          <p:cNvPr id="30723" name="Picture 3" descr="C:\Documents and Settings\Administrator\Рабочий стол\для презентации на МХК\22807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857288" y="0"/>
            <a:ext cx="45910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6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9154" name="Picture 2" descr="C:\Documents and Settings\Administrator\Рабочий стол\для презентации на МХК\35bb0290602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62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61722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white"/>
                </a:solidFill>
                <a:latin typeface="Times New Roman" pitchFamily="18" charset="0"/>
              </a:rPr>
              <a:t>Вряд ли кто-то может сказать точно, как, когда и благодаря кому появились первые граффити-шедевры. Но легенда гласит, что граффити впервые было обнародовано в Нью-Йорке в конце 60-х. Именно тогда обыкновенный американский подросток грек Деметриус исписал своим псевдонимом «TAKI» и номером своей улицы ужасающее количество уличных стен и станций метро по всему Манхеттену.</a:t>
            </a:r>
          </a:p>
        </p:txBody>
      </p:sp>
      <p:pic>
        <p:nvPicPr>
          <p:cNvPr id="7171" name="Picture 2" descr="Картинка 48 из 988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429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68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6388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white"/>
                </a:solidFill>
                <a:latin typeface="Times New Roman" pitchFamily="18" charset="0"/>
              </a:rPr>
              <a:t>В Россию граффити «просочилось», как и любое западное течение, намного позже — в конце 80-х годов, одновременно с модой на брейк-данс, и через десять лет им уже бредили. По стране волной прокатились фестивали брейк-данса, где райтеры оформляли декорации. Скоро рисунки появились на улицах Калининграда и Питера. Позже дошла очередь и до Москвы. </a:t>
            </a:r>
          </a:p>
        </p:txBody>
      </p:sp>
      <p:pic>
        <p:nvPicPr>
          <p:cNvPr id="8195" name="Picture 2" descr="Уличный арт - раскрашенные сте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778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59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idx="1"/>
          </p:nvPr>
        </p:nvSpPr>
        <p:spPr>
          <a:xfrm>
            <a:off x="169685" y="151830"/>
            <a:ext cx="8644992" cy="1922428"/>
          </a:xfrm>
        </p:spPr>
        <p:txBody>
          <a:bodyPr rIns="0"/>
          <a:lstStyle/>
          <a:p>
            <a:pPr marL="0" indent="0">
              <a:buNone/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z="3400"/>
              <a:t>Первые Граффити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38725" y="1040478"/>
            <a:ext cx="8421723" cy="212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z="1500">
                <a:solidFill>
                  <a:srgbClr val="414141"/>
                </a:solidFill>
              </a:rPr>
              <a:t>Первые "граффити" - надписи и рисунки,  в первоначальном значении сатирического и карикатурного характера, были обнаружены на античных памятниках и древних сосудах. Древнее Римляни наносили граффити на стены и статуи, примеры которых также сохранились в Египте.  Граффити в классическом мире имели совершенно иное значение и содержание, чем в современном обществе. Древние граффити представляли собой любовные признания, политическую риторику и просто мысли, которые можно было бы сравнить с сегодняшними популярными посланиями о социальных и политических идеалах.Как проявление "низового" творчества, "граффити" заинтересовало многих художников, стремившихся освободиться от условностей и стереотипов. Работы Джоана Миро и Пауля Клее близки по стилю "картинам" уличного творчества. Граффити ценилось Пикасо и Гюго. Нечто, подобное граффити , встречается и в пещерах древних людей, а также в Древних Египте и Греции. </a:t>
            </a:r>
          </a:p>
          <a:p>
            <a:pPr algn="ctr">
              <a:tabLst>
                <a:tab pos="0" algn="l"/>
                <a:tab pos="643006" algn="l"/>
                <a:tab pos="1286012" algn="l"/>
                <a:tab pos="1929018" algn="l"/>
                <a:tab pos="2572024" algn="l"/>
                <a:tab pos="3215030" algn="l"/>
                <a:tab pos="3858036" algn="l"/>
                <a:tab pos="4501043" algn="l"/>
                <a:tab pos="5144049" algn="l"/>
                <a:tab pos="5787055" algn="l"/>
                <a:tab pos="6430061" algn="l"/>
                <a:tab pos="7073067" algn="l"/>
                <a:tab pos="7126651" algn="l"/>
                <a:tab pos="7635697" algn="l"/>
                <a:tab pos="8144744" algn="l"/>
              </a:tabLst>
            </a:pPr>
            <a:r>
              <a:rPr lang="ru-RU" sz="1300">
                <a:solidFill>
                  <a:srgbClr val="414141"/>
                </a:solidFill>
              </a:rPr>
              <a:t>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149" y="4385190"/>
            <a:ext cx="2344329" cy="17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375" y="3658419"/>
            <a:ext cx="1991563" cy="24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77" y="3642790"/>
            <a:ext cx="1982633" cy="24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8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</TotalTime>
  <Words>499</Words>
  <Application>Microsoft Office PowerPoint</Application>
  <PresentationFormat>Экран (4:3)</PresentationFormat>
  <Paragraphs>30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Поток</vt:lpstr>
      <vt:lpstr>Апекс</vt:lpstr>
      <vt:lpstr>4_Апекс</vt:lpstr>
      <vt:lpstr>5_Апекс</vt:lpstr>
      <vt:lpstr>МБОУ «СОШ№31» Школьная научно-практическая конференция. 2012 год.  Исследовательская работа  Street Art  или  История развития  граффити         в России и зарубежных странах. Автор: Абалакова Анастасия.                                  руководитель: Петракевич Е.А.</vt:lpstr>
      <vt:lpstr>Цель данной работы –  знакомство с искусством  граффити. Задачи: 1. исследование истоков граффити 2. социокультурный анализ деятельности и произведений райтеров. 3. Граффити: о буквах,  именах и шрифтах 4. Явление граффити  в Кемерово.  </vt:lpstr>
      <vt:lpstr>Объектом данной работы является современная молодежная художественная культура Предметом  исследования- росписи граффити в г. Кемерово </vt:lpstr>
      <vt:lpstr>Термин "граффити" применяется для классификации, как правило, запрещенного законом вида искусств. Сегодня граффити ассоциируется в первую очередь с альтернативной формой городской культуры.  К граффити можно отнести любой вид уличного раскрашивания стен, на которых можно найти все: от простых написанных слов до изысканных рисунков. </vt:lpstr>
      <vt:lpstr>Слайд 5</vt:lpstr>
      <vt:lpstr>Слайд 6</vt:lpstr>
      <vt:lpstr>Слайд 7</vt:lpstr>
      <vt:lpstr>Слайд 8</vt:lpstr>
      <vt:lpstr>Слайд 9</vt:lpstr>
      <vt:lpstr>Назначение Граффити</vt:lpstr>
      <vt:lpstr>Слайд 11</vt:lpstr>
      <vt:lpstr>Инструменты граффити</vt:lpstr>
      <vt:lpstr>Слайд 13</vt:lpstr>
      <vt:lpstr>Слайд 14</vt:lpstr>
      <vt:lpstr>Слайд 15</vt:lpstr>
      <vt:lpstr>Блокбастер (англ. Blockbuster) — Большие буквы без переплетений и каких либо графических изысков. Обычно моно- или двухцветные. Часто для их рисования используют валики, так как нужно покрыть очень большие поверхности за короткое время.</vt:lpstr>
      <vt:lpstr>Слайд 17</vt:lpstr>
      <vt:lpstr>Слайд 18</vt:lpstr>
      <vt:lpstr>Стиль и техника граффити как особого вида городского «андеграундового» искусства постоянно развиваются и совершенствуются. Каждая страна вносит нечто новое и свежее в это искусство. Граффити невозможно контролировать или искоренить путем наложения на него запретов.                     Поэтому как форма искусства и средство выражения взглядов оно гибко, всеохватывающе и свободно от цензуры. </vt:lpstr>
      <vt:lpstr>Слайд 20</vt:lpstr>
    </vt:vector>
  </TitlesOfParts>
  <Company>Школа №31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«СОШ№31» Школьная научно-практическая конференция. 2012 год.  Исследовательская работа по  теме:  Street Art  или  История развития  граффити         в России и зарубежных странах. Автор: Абалакова Анастасия.                                  руководитель: Петракевич Е.А.</dc:title>
  <dc:creator>Админ</dc:creator>
  <cp:lastModifiedBy>Владелец</cp:lastModifiedBy>
  <cp:revision>18</cp:revision>
  <dcterms:created xsi:type="dcterms:W3CDTF">2012-01-31T03:29:01Z</dcterms:created>
  <dcterms:modified xsi:type="dcterms:W3CDTF">2013-10-13T11:33:26Z</dcterms:modified>
</cp:coreProperties>
</file>