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5"/>
  </p:notesMasterIdLst>
  <p:sldIdLst>
    <p:sldId id="268" r:id="rId2"/>
    <p:sldId id="259" r:id="rId3"/>
    <p:sldId id="264" r:id="rId4"/>
    <p:sldId id="271" r:id="rId5"/>
    <p:sldId id="269" r:id="rId6"/>
    <p:sldId id="257" r:id="rId7"/>
    <p:sldId id="263" r:id="rId8"/>
    <p:sldId id="272" r:id="rId9"/>
    <p:sldId id="273" r:id="rId10"/>
    <p:sldId id="274" r:id="rId11"/>
    <p:sldId id="275" r:id="rId12"/>
    <p:sldId id="276" r:id="rId13"/>
    <p:sldId id="262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08EE"/>
    <a:srgbClr val="4913E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44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948CFB-D8A4-4510-9F23-93A6BE05846B}" type="datetimeFigureOut">
              <a:rPr lang="ru-RU" smtClean="0"/>
              <a:pPr/>
              <a:t>07.09.2013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CFB6A5-5599-4DF2-B8D2-91E8520F05A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33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C7AB6FD-A2C7-4215-AA3A-A931F5494E2F}" type="slidenum">
              <a:rPr lang="ru-RU" smtClean="0"/>
              <a:pPr/>
              <a:t>11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15CF6F09-894F-4F17-A92E-2CCC70F55C0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festival.1september.ru/articles/534726/" TargetMode="External"/><Relationship Id="rId7" Type="http://schemas.openxmlformats.org/officeDocument/2006/relationships/hyperlink" Target="http://images.yandex.ru/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lifeglobe.net/blogs/details?id=462" TargetMode="External"/><Relationship Id="rId5" Type="http://schemas.openxmlformats.org/officeDocument/2006/relationships/hyperlink" Target="http://www.az-print.com/index.shtml?FAQ&amp;Heidelberg/index" TargetMode="External"/><Relationship Id="rId4" Type="http://schemas.openxmlformats.org/officeDocument/2006/relationships/hyperlink" Target="http://rutracker.org/forum/viewtopic.php?t=507879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solidFill>
                  <a:schemeClr val="accent1">
                    <a:lumMod val="75000"/>
                  </a:schemeClr>
                </a:solidFill>
              </a:rPr>
              <a:t>Разложение света</a:t>
            </a:r>
            <a:endParaRPr lang="ru-RU" sz="4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://www.coolreferat.com/ref-1000_513042155-27735.coolpic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500174"/>
            <a:ext cx="8501121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571736" y="5214950"/>
            <a:ext cx="628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Автор: Александрова Н.В. преподаватель физики,</a:t>
            </a:r>
          </a:p>
          <a:p>
            <a:pPr algn="r"/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ГБОУ СП СПО «</a:t>
            </a:r>
            <a:r>
              <a:rPr lang="ru-RU" dirty="0" err="1" smtClean="0">
                <a:solidFill>
                  <a:schemeClr val="bg1">
                    <a:lumMod val="50000"/>
                  </a:schemeClr>
                </a:solidFill>
              </a:rPr>
              <a:t>ПКТиМ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» г. Балаково Саратовской области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3" descr="http://festival.1september.ru/articles/534726/f_clip_image010.gif"/>
          <p:cNvPicPr>
            <a:picLocks noChangeAspect="1" noChangeArrowheads="1"/>
          </p:cNvPicPr>
          <p:nvPr/>
        </p:nvPicPr>
        <p:blipFill>
          <a:blip r:embed="rId2"/>
          <a:srcRect l="1837" t="9950"/>
          <a:stretch>
            <a:fillRect/>
          </a:stretch>
        </p:blipFill>
        <p:spPr bwMode="auto">
          <a:xfrm>
            <a:off x="323850" y="1143000"/>
            <a:ext cx="8569325" cy="538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8095991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Оптическое смешение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4" descr="http://festival.1september.ru/articles/534726/f_clip_image013.gif"/>
          <p:cNvPicPr>
            <a:picLocks noChangeAspect="1" noChangeArrowheads="1"/>
          </p:cNvPicPr>
          <p:nvPr/>
        </p:nvPicPr>
        <p:blipFill>
          <a:blip r:embed="rId3"/>
          <a:srcRect l="10226" t="16537" r="3571"/>
          <a:stretch>
            <a:fillRect/>
          </a:stretch>
        </p:blipFill>
        <p:spPr bwMode="auto">
          <a:xfrm>
            <a:off x="468313" y="1052513"/>
            <a:ext cx="8207375" cy="547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142976" y="0"/>
            <a:ext cx="6365782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Смешение цветов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31640" y="0"/>
            <a:ext cx="6274475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Смешение красок</a:t>
            </a:r>
          </a:p>
        </p:txBody>
      </p:sp>
      <p:pic>
        <p:nvPicPr>
          <p:cNvPr id="11267" name="Picture 8"/>
          <p:cNvPicPr>
            <a:picLocks noChangeAspect="1" noChangeArrowheads="1"/>
          </p:cNvPicPr>
          <p:nvPr/>
        </p:nvPicPr>
        <p:blipFill>
          <a:blip r:embed="rId2"/>
          <a:srcRect l="3125" t="3488" r="3906" b="3488"/>
          <a:stretch>
            <a:fillRect/>
          </a:stretch>
        </p:blipFill>
        <p:spPr bwMode="auto">
          <a:xfrm>
            <a:off x="571500" y="857250"/>
            <a:ext cx="7929563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Картинка 749 из 10537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52"/>
            <a:ext cx="8501122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571736" y="928670"/>
            <a:ext cx="5572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208EE"/>
                </a:solidFill>
              </a:rPr>
              <a:t>И</a:t>
            </a:r>
            <a:r>
              <a:rPr lang="ru-RU" sz="2400" b="1" dirty="0" smtClean="0">
                <a:solidFill>
                  <a:srgbClr val="0208EE"/>
                </a:solidFill>
              </a:rPr>
              <a:t>нтернет </a:t>
            </a:r>
            <a:r>
              <a:rPr lang="ru-RU" sz="2400" b="1" dirty="0" smtClean="0">
                <a:solidFill>
                  <a:srgbClr val="0208EE"/>
                </a:solidFill>
              </a:rPr>
              <a:t>- ресурсы</a:t>
            </a:r>
            <a:endParaRPr lang="ru-RU" sz="2400" b="1" dirty="0">
              <a:solidFill>
                <a:srgbClr val="0208E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28728" y="1428736"/>
            <a:ext cx="700092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ru-RU" u="sng" dirty="0" smtClean="0">
                <a:hlinkClick r:id="rId3"/>
              </a:rPr>
              <a:t>http://festival.1september.ru/articles/534726/</a:t>
            </a:r>
            <a:endParaRPr lang="ru-RU" dirty="0" smtClean="0"/>
          </a:p>
          <a:p>
            <a:pPr marL="342900" indent="-342900">
              <a:buFontTx/>
              <a:buAutoNum type="arabicPeriod"/>
            </a:pPr>
            <a:r>
              <a:rPr lang="ru-RU" u="sng" dirty="0" smtClean="0">
                <a:hlinkClick r:id="rId4"/>
              </a:rPr>
              <a:t>http://rutracker.org/forum/viewtopic.php?t=507879</a:t>
            </a:r>
            <a:endParaRPr lang="ru-RU" dirty="0" smtClean="0"/>
          </a:p>
          <a:p>
            <a:pPr marL="342900" indent="-342900">
              <a:buFontTx/>
              <a:buAutoNum type="arabicPeriod"/>
            </a:pPr>
            <a:r>
              <a:rPr lang="ru-RU" u="sng" dirty="0" smtClean="0">
                <a:hlinkClick r:id="rId5"/>
              </a:rPr>
              <a:t>http://www.az-print.com/index.shtml?FAQ&amp;Heidelberg/index</a:t>
            </a:r>
            <a:endParaRPr lang="ru-RU" dirty="0" smtClean="0"/>
          </a:p>
          <a:p>
            <a:pPr marL="342900" indent="-342900">
              <a:buFontTx/>
              <a:buAutoNum type="arabicPeriod"/>
            </a:pPr>
            <a:r>
              <a:rPr lang="ru-RU" u="sng" dirty="0" smtClean="0">
                <a:hlinkClick r:id="rId6"/>
              </a:rPr>
              <a:t>http://lifeglobe.net/blogs/details?id=462</a:t>
            </a:r>
            <a:endParaRPr lang="ru-RU" dirty="0" smtClean="0"/>
          </a:p>
          <a:p>
            <a:pPr marL="342900" indent="-342900">
              <a:buAutoNum type="arabicPeriod"/>
            </a:pPr>
            <a:r>
              <a:rPr lang="ru-RU" u="sng" dirty="0" smtClean="0">
                <a:hlinkClick r:id="rId7"/>
              </a:rPr>
              <a:t>http</a:t>
            </a:r>
            <a:r>
              <a:rPr lang="ru-RU" u="sng" dirty="0" smtClean="0">
                <a:hlinkClick r:id="rId7"/>
              </a:rPr>
              <a:t>://images.yandex.ru/</a:t>
            </a:r>
            <a:r>
              <a:rPr lang="en-US" dirty="0" smtClean="0">
                <a:solidFill>
                  <a:srgbClr val="4913E3"/>
                </a:solidFill>
              </a:rPr>
              <a:t> </a:t>
            </a:r>
            <a:endParaRPr lang="ru-RU" dirty="0" smtClean="0">
              <a:solidFill>
                <a:srgbClr val="4913E3"/>
              </a:solidFill>
            </a:endParaRPr>
          </a:p>
          <a:p>
            <a:pPr marL="342900" lvl="0" indent="-342900">
              <a:buFontTx/>
              <a:buAutoNum type="arabicPeriod"/>
            </a:pPr>
            <a:endParaRPr lang="en-US" dirty="0" smtClean="0">
              <a:solidFill>
                <a:srgbClr val="4913E3"/>
              </a:solidFill>
            </a:endParaRPr>
          </a:p>
          <a:p>
            <a:pPr marL="342900" indent="-342900">
              <a:buFontTx/>
              <a:buAutoNum type="arabicPeriod"/>
            </a:pPr>
            <a:endParaRPr lang="en-US" dirty="0" smtClean="0">
              <a:solidFill>
                <a:srgbClr val="4913E3"/>
              </a:solidFill>
            </a:endParaRPr>
          </a:p>
          <a:p>
            <a:pPr lvl="0"/>
            <a:endParaRPr lang="ru-RU" dirty="0" smtClean="0">
              <a:solidFill>
                <a:srgbClr val="4913E3"/>
              </a:solidFill>
            </a:endParaRPr>
          </a:p>
          <a:p>
            <a:pPr lvl="0"/>
            <a:endParaRPr lang="ru-RU" dirty="0" smtClean="0">
              <a:solidFill>
                <a:srgbClr val="4913E3"/>
              </a:solidFill>
            </a:endParaRPr>
          </a:p>
          <a:p>
            <a:pPr marL="342900" indent="-342900">
              <a:buFontTx/>
              <a:buAutoNum type="arabicPeriod"/>
            </a:pPr>
            <a:endParaRPr lang="ru-RU" dirty="0" smtClean="0">
              <a:solidFill>
                <a:srgbClr val="4913E3"/>
              </a:solidFill>
            </a:endParaRPr>
          </a:p>
          <a:p>
            <a:pPr marL="342900" indent="-342900">
              <a:buAutoNum type="arabicPeriod"/>
            </a:pPr>
            <a:endParaRPr lang="ru-RU" dirty="0">
              <a:solidFill>
                <a:srgbClr val="4913E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http://young.rzd.ru/dbmm/images/41/4080/465263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429684" cy="650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http://festival.1september.ru/articles/534726/f_clip_image006.jpg"/>
          <p:cNvPicPr/>
          <p:nvPr/>
        </p:nvPicPr>
        <p:blipFill>
          <a:blip r:embed="rId2"/>
          <a:srcRect t="21951"/>
          <a:stretch>
            <a:fillRect/>
          </a:stretch>
        </p:blipFill>
        <p:spPr bwMode="auto">
          <a:xfrm>
            <a:off x="214282" y="285728"/>
            <a:ext cx="8929718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04001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Рис.66. Спектральное расположение цветного луча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643998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28596" y="285728"/>
            <a:ext cx="2848004" cy="596267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800" b="1" i="1" dirty="0" smtClean="0"/>
              <a:t>   К</a:t>
            </a:r>
            <a:r>
              <a:rPr lang="ru-RU" sz="2800" i="1" dirty="0" smtClean="0"/>
              <a:t>аждый</a:t>
            </a:r>
            <a:r>
              <a:rPr lang="ru-RU" sz="2800" dirty="0"/>
              <a:t> —</a:t>
            </a:r>
          </a:p>
          <a:p>
            <a:pPr>
              <a:buNone/>
            </a:pPr>
            <a:r>
              <a:rPr lang="ru-RU" sz="2800" b="1" i="1" dirty="0" smtClean="0"/>
              <a:t>  </a:t>
            </a:r>
          </a:p>
          <a:p>
            <a:pPr>
              <a:buNone/>
            </a:pPr>
            <a:r>
              <a:rPr lang="ru-RU" sz="2800" b="1" i="1" dirty="0"/>
              <a:t> </a:t>
            </a:r>
            <a:r>
              <a:rPr lang="ru-RU" sz="2800" b="1" i="1" dirty="0" smtClean="0"/>
              <a:t> О</a:t>
            </a:r>
            <a:r>
              <a:rPr lang="ru-RU" sz="2800" i="1" dirty="0" smtClean="0"/>
              <a:t>хотник</a:t>
            </a:r>
            <a:r>
              <a:rPr lang="ru-RU" sz="2800" dirty="0"/>
              <a:t> — </a:t>
            </a:r>
          </a:p>
          <a:p>
            <a:pPr>
              <a:buNone/>
            </a:pPr>
            <a:r>
              <a:rPr lang="ru-RU" sz="2800" b="1" i="1" dirty="0" smtClean="0"/>
              <a:t>   </a:t>
            </a:r>
          </a:p>
          <a:p>
            <a:pPr>
              <a:buNone/>
            </a:pPr>
            <a:r>
              <a:rPr lang="ru-RU" sz="2800" b="1" i="1" dirty="0"/>
              <a:t> </a:t>
            </a:r>
            <a:r>
              <a:rPr lang="ru-RU" sz="2800" b="1" i="1" dirty="0" smtClean="0"/>
              <a:t>  Ж</a:t>
            </a:r>
            <a:r>
              <a:rPr lang="ru-RU" sz="2800" i="1" dirty="0" smtClean="0"/>
              <a:t>елает</a:t>
            </a:r>
            <a:r>
              <a:rPr lang="ru-RU" sz="2800" dirty="0"/>
              <a:t> — </a:t>
            </a:r>
          </a:p>
          <a:p>
            <a:endParaRPr lang="ru-RU" sz="2800" b="1" i="1" dirty="0"/>
          </a:p>
          <a:p>
            <a:pPr>
              <a:buNone/>
            </a:pPr>
            <a:r>
              <a:rPr lang="ru-RU" sz="2800" b="1" i="1" dirty="0" smtClean="0"/>
              <a:t>    З</a:t>
            </a:r>
            <a:r>
              <a:rPr lang="ru-RU" sz="2800" i="1" dirty="0" smtClean="0"/>
              <a:t>нать</a:t>
            </a:r>
            <a:r>
              <a:rPr lang="ru-RU" sz="2800" dirty="0"/>
              <a:t> — </a:t>
            </a:r>
            <a:endParaRPr lang="ru-RU" sz="2800" dirty="0" smtClean="0"/>
          </a:p>
          <a:p>
            <a:pPr>
              <a:buNone/>
            </a:pPr>
            <a:endParaRPr lang="ru-RU" sz="2800" dirty="0"/>
          </a:p>
          <a:p>
            <a:pPr>
              <a:buNone/>
            </a:pPr>
            <a:r>
              <a:rPr lang="ru-RU" sz="2800" b="1" i="1" dirty="0" smtClean="0"/>
              <a:t>    Г</a:t>
            </a:r>
            <a:r>
              <a:rPr lang="ru-RU" sz="2800" i="1" dirty="0" smtClean="0"/>
              <a:t>де</a:t>
            </a:r>
            <a:r>
              <a:rPr lang="ru-RU" sz="2800" dirty="0"/>
              <a:t> — </a:t>
            </a:r>
          </a:p>
          <a:p>
            <a:endParaRPr lang="ru-RU" sz="2800" b="1" i="1" dirty="0"/>
          </a:p>
          <a:p>
            <a:pPr>
              <a:buNone/>
            </a:pPr>
            <a:r>
              <a:rPr lang="ru-RU" sz="2800" b="1" i="1" dirty="0" smtClean="0"/>
              <a:t>   С</a:t>
            </a:r>
            <a:r>
              <a:rPr lang="ru-RU" sz="2800" i="1" dirty="0" smtClean="0"/>
              <a:t>идит</a:t>
            </a:r>
            <a:r>
              <a:rPr lang="ru-RU" sz="2800" dirty="0"/>
              <a:t> —</a:t>
            </a:r>
          </a:p>
          <a:p>
            <a:endParaRPr lang="ru-RU" sz="2800" b="1" i="1" dirty="0"/>
          </a:p>
          <a:p>
            <a:pPr>
              <a:buNone/>
            </a:pPr>
            <a:r>
              <a:rPr lang="ru-RU" sz="2800" b="1" i="1" dirty="0" smtClean="0"/>
              <a:t>    Ф</a:t>
            </a:r>
            <a:r>
              <a:rPr lang="ru-RU" sz="2800" i="1" dirty="0" smtClean="0"/>
              <a:t>азан</a:t>
            </a:r>
            <a:r>
              <a:rPr lang="ru-RU" sz="2800" dirty="0"/>
              <a:t> — </a:t>
            </a:r>
          </a:p>
        </p:txBody>
      </p:sp>
      <p:graphicFrame>
        <p:nvGraphicFramePr>
          <p:cNvPr id="12377" name="Group 89"/>
          <p:cNvGraphicFramePr>
            <a:graphicFrameLocks noGrp="1"/>
          </p:cNvGraphicFramePr>
          <p:nvPr>
            <p:ph sz="half" idx="2"/>
          </p:nvPr>
        </p:nvGraphicFramePr>
        <p:xfrm>
          <a:off x="3714744" y="304800"/>
          <a:ext cx="5000660" cy="6053158"/>
        </p:xfrm>
        <a:graphic>
          <a:graphicData uri="http://schemas.openxmlformats.org/drawingml/2006/table">
            <a:tbl>
              <a:tblPr/>
              <a:tblGrid>
                <a:gridCol w="2286016"/>
                <a:gridCol w="2714644"/>
              </a:tblGrid>
              <a:tr h="86400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Красный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cs typeface="Times New Roman" pitchFamily="18" charset="0"/>
                        </a:rPr>
                        <a:t>                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86571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Оранжевый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</a:tr>
              <a:tr h="86400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Жёлтый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86571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Зелёный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</a:tr>
              <a:tr h="86400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Голубой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/>
                    </a:solidFill>
                  </a:tcPr>
                </a:tc>
              </a:tr>
              <a:tr h="86571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Синий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</a:tr>
              <a:tr h="86400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Фиолетовый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66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sz="half" idx="2"/>
          </p:nvPr>
        </p:nvGraphicFramePr>
        <p:xfrm>
          <a:off x="214282" y="142849"/>
          <a:ext cx="8472518" cy="6215110"/>
        </p:xfrm>
        <a:graphic>
          <a:graphicData uri="http://schemas.openxmlformats.org/drawingml/2006/table">
            <a:tbl>
              <a:tblPr/>
              <a:tblGrid>
                <a:gridCol w="2118128"/>
                <a:gridCol w="2118130"/>
                <a:gridCol w="2118130"/>
                <a:gridCol w="2118130"/>
              </a:tblGrid>
              <a:tr h="13300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Свет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10" marR="6310" marT="6310" marB="6310" anchor="ctr">
                    <a:lnL w="12700" cap="flat" cmpd="sng" algn="ctr">
                      <a:solidFill>
                        <a:srgbClr val="8080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Диапазон длин волн, нм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10" marR="6310" marT="6310" marB="6310" anchor="ctr">
                    <a:lnL w="12700" cap="flat" cmpd="sng" algn="ctr">
                      <a:solidFill>
                        <a:srgbClr val="8080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Диапазон частот, ТГц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10" marR="6310" marT="6310" marB="6310" anchor="ctr">
                    <a:lnL w="12700" cap="flat" cmpd="sng" algn="ctr">
                      <a:solidFill>
                        <a:srgbClr val="8080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Диапазон энергии фотонов, эВ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10" marR="6310" marT="6310" marB="6310" anchor="ctr">
                    <a:lnL w="12700" cap="flat" cmpd="sng" algn="ctr">
                      <a:solidFill>
                        <a:srgbClr val="8080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78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Красный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10" marR="6310" marT="6310" marB="6310" anchor="ctr">
                    <a:lnL w="12700" cap="flat" cmpd="sng" algn="ctr">
                      <a:solidFill>
                        <a:srgbClr val="8080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625—740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10" marR="6310" marT="6310" marB="6310" anchor="ctr">
                    <a:lnL w="12700" cap="flat" cmpd="sng" algn="ctr">
                      <a:solidFill>
                        <a:srgbClr val="8080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480—405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10" marR="6310" marT="6310" marB="6310" anchor="ctr">
                    <a:lnL w="12700" cap="flat" cmpd="sng" algn="ctr">
                      <a:solidFill>
                        <a:srgbClr val="8080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1,68—1,98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10" marR="6310" marT="6310" marB="6310" anchor="ctr">
                    <a:lnL w="12700" cap="flat" cmpd="sng" algn="ctr">
                      <a:solidFill>
                        <a:srgbClr val="8080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6978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Оранжевый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10" marR="6310" marT="6310" marB="6310" anchor="ctr">
                    <a:lnL w="12700" cap="flat" cmpd="sng" algn="ctr">
                      <a:solidFill>
                        <a:srgbClr val="8080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590—625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10" marR="6310" marT="6310" marB="6310" anchor="ctr">
                    <a:lnL w="12700" cap="flat" cmpd="sng" algn="ctr">
                      <a:solidFill>
                        <a:srgbClr val="8080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5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510—480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10" marR="6310" marT="6310" marB="6310" anchor="ctr">
                    <a:lnL w="12700" cap="flat" cmpd="sng" algn="ctr">
                      <a:solidFill>
                        <a:srgbClr val="8080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5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1,98—2,10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10" marR="6310" marT="6310" marB="6310" anchor="ctr">
                    <a:lnL w="12700" cap="flat" cmpd="sng" algn="ctr">
                      <a:solidFill>
                        <a:srgbClr val="8080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500"/>
                    </a:solidFill>
                  </a:tcPr>
                </a:tc>
              </a:tr>
              <a:tr h="6978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Желтый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10" marR="6310" marT="6310" marB="6310" anchor="ctr">
                    <a:lnL w="12700" cap="flat" cmpd="sng" algn="ctr">
                      <a:solidFill>
                        <a:srgbClr val="8080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565—590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10" marR="6310" marT="6310" marB="6310" anchor="ctr">
                    <a:lnL w="12700" cap="flat" cmpd="sng" algn="ctr">
                      <a:solidFill>
                        <a:srgbClr val="8080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530—510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10" marR="6310" marT="6310" marB="6310" anchor="ctr">
                    <a:lnL w="12700" cap="flat" cmpd="sng" algn="ctr">
                      <a:solidFill>
                        <a:srgbClr val="8080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2,10—2,19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10" marR="6310" marT="6310" marB="6310" anchor="ctr">
                    <a:lnL w="12700" cap="flat" cmpd="sng" algn="ctr">
                      <a:solidFill>
                        <a:srgbClr val="8080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6978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Зеленый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10" marR="6310" marT="6310" marB="6310" anchor="ctr">
                    <a:lnL w="12700" cap="flat" cmpd="sng" algn="ctr">
                      <a:solidFill>
                        <a:srgbClr val="8080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500—565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10" marR="6310" marT="6310" marB="6310" anchor="ctr">
                    <a:lnL w="12700" cap="flat" cmpd="sng" algn="ctr">
                      <a:solidFill>
                        <a:srgbClr val="8080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600—530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10" marR="6310" marT="6310" marB="6310" anchor="ctr">
                    <a:lnL w="12700" cap="flat" cmpd="sng" algn="ctr">
                      <a:solidFill>
                        <a:srgbClr val="8080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2,19—2,48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10" marR="6310" marT="6310" marB="6310" anchor="ctr">
                    <a:lnL w="12700" cap="flat" cmpd="sng" algn="ctr">
                      <a:solidFill>
                        <a:srgbClr val="8080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00"/>
                    </a:solidFill>
                  </a:tcPr>
                </a:tc>
              </a:tr>
              <a:tr h="6978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err="1">
                          <a:latin typeface="Times New Roman"/>
                          <a:ea typeface="Times New Roman"/>
                          <a:cs typeface="Times New Roman"/>
                        </a:rPr>
                        <a:t>Голубой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10" marR="6310" marT="6310" marB="6310" anchor="ctr">
                    <a:lnL w="12700" cap="flat" cmpd="sng" algn="ctr">
                      <a:solidFill>
                        <a:srgbClr val="8080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485—500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10" marR="6310" marT="6310" marB="6310" anchor="ctr">
                    <a:lnL w="12700" cap="flat" cmpd="sng" algn="ctr">
                      <a:solidFill>
                        <a:srgbClr val="8080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620—600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10" marR="6310" marT="6310" marB="6310" anchor="ctr">
                    <a:lnL w="12700" cap="flat" cmpd="sng" algn="ctr">
                      <a:solidFill>
                        <a:srgbClr val="8080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2,48—2,56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10" marR="6310" marT="6310" marB="6310" anchor="ctr">
                    <a:lnL w="12700" cap="flat" cmpd="sng" algn="ctr">
                      <a:solidFill>
                        <a:srgbClr val="8080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0FF"/>
                    </a:solidFill>
                  </a:tcPr>
                </a:tc>
              </a:tr>
              <a:tr h="6978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Синий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10" marR="6310" marT="6310" marB="6310" anchor="ctr">
                    <a:lnL w="12700" cap="flat" cmpd="sng" algn="ctr">
                      <a:solidFill>
                        <a:srgbClr val="8080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440—485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10" marR="6310" marT="6310" marB="6310" anchor="ctr">
                    <a:lnL w="12700" cap="flat" cmpd="sng" algn="ctr">
                      <a:solidFill>
                        <a:srgbClr val="8080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680—620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10" marR="6310" marT="6310" marB="6310" anchor="ctr">
                    <a:lnL w="12700" cap="flat" cmpd="sng" algn="ctr">
                      <a:solidFill>
                        <a:srgbClr val="8080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2,56—2,82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10" marR="6310" marT="6310" marB="6310" anchor="ctr">
                    <a:lnL w="12700" cap="flat" cmpd="sng" algn="ctr">
                      <a:solidFill>
                        <a:srgbClr val="8080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C0"/>
                    </a:solidFill>
                  </a:tcPr>
                </a:tc>
              </a:tr>
              <a:tr h="6978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/>
                          <a:ea typeface="Times New Roman"/>
                          <a:cs typeface="Times New Roman"/>
                        </a:rPr>
                        <a:t>    Фиолетовый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10" marR="6310" marT="6310" marB="6310" anchor="ctr">
                    <a:lnL w="12700" cap="flat" cmpd="sng" algn="ctr">
                      <a:solidFill>
                        <a:srgbClr val="8080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380—440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10" marR="6310" marT="6310" marB="6310" anchor="ctr">
                    <a:lnL w="12700" cap="flat" cmpd="sng" algn="ctr">
                      <a:solidFill>
                        <a:srgbClr val="8080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790—680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10" marR="6310" marT="6310" marB="6310" anchor="ctr">
                    <a:lnL w="12700" cap="flat" cmpd="sng" algn="ctr">
                      <a:solidFill>
                        <a:srgbClr val="8080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2,82—3,26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10" marR="6310" marT="6310" marB="6310" anchor="ctr">
                    <a:lnL w="12700" cap="flat" cmpd="sng" algn="ctr">
                      <a:solidFill>
                        <a:srgbClr val="8080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8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WordArt 4"/>
          <p:cNvSpPr>
            <a:spLocks noChangeArrowheads="1" noChangeShapeType="1" noTextEdit="1"/>
          </p:cNvSpPr>
          <p:nvPr/>
        </p:nvSpPr>
        <p:spPr bwMode="auto">
          <a:xfrm>
            <a:off x="2268538" y="1484313"/>
            <a:ext cx="3311525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ru-RU" sz="3600" b="1" kern="1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99"/>
                    </a:gs>
                    <a:gs pos="50000">
                      <a:schemeClr val="accent1"/>
                    </a:gs>
                    <a:gs pos="100000">
                      <a:srgbClr val="000099"/>
                    </a:gs>
                  </a:gsLst>
                  <a:lin ang="5400000" scaled="1"/>
                </a:gradFill>
                <a:latin typeface="Georgia"/>
              </a:rPr>
              <a:t>       </a:t>
            </a:r>
          </a:p>
        </p:txBody>
      </p:sp>
      <p:pic>
        <p:nvPicPr>
          <p:cNvPr id="7171" name="Picture 7" descr="C:\Users\1\Desktop\а.jpg"/>
          <p:cNvPicPr>
            <a:picLocks noChangeAspect="1" noChangeArrowheads="1"/>
          </p:cNvPicPr>
          <p:nvPr/>
        </p:nvPicPr>
        <p:blipFill>
          <a:blip r:embed="rId2"/>
          <a:srcRect b="10925"/>
          <a:stretch>
            <a:fillRect/>
          </a:stretch>
        </p:blipFill>
        <p:spPr bwMode="auto">
          <a:xfrm>
            <a:off x="1000125" y="1143000"/>
            <a:ext cx="7000875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285728"/>
            <a:ext cx="796269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Цветовой треугольник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2" descr="Картинка 45 из 1053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1428750"/>
            <a:ext cx="6508750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95536" y="0"/>
            <a:ext cx="7873075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Основные и дополнительные цвета </a:t>
            </a:r>
          </a:p>
        </p:txBody>
      </p:sp>
      <p:pic>
        <p:nvPicPr>
          <p:cNvPr id="8196" name="Picture 4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00188"/>
            <a:ext cx="9144000" cy="534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</TotalTime>
  <Words>108</Words>
  <PresentationFormat>Экран (4:3)</PresentationFormat>
  <Paragraphs>79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Разложение света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20</cp:revision>
  <dcterms:modified xsi:type="dcterms:W3CDTF">2013-09-07T18:53:54Z</dcterms:modified>
</cp:coreProperties>
</file>