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346A7-7845-4968-8623-59AD919232D8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7A07F-36BA-4C36-A1D4-7D8BD18E53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A07F-36BA-4C36-A1D4-7D8BD18E53B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214290"/>
            <a:ext cx="6143652" cy="401845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7200" dirty="0" smtClean="0">
                <a:solidFill>
                  <a:schemeClr val="bg2"/>
                </a:solidFill>
              </a:rPr>
              <a:t>Большой</a:t>
            </a:r>
            <a:br>
              <a:rPr lang="ru-RU" sz="7200" dirty="0" smtClean="0">
                <a:solidFill>
                  <a:schemeClr val="bg2"/>
                </a:solidFill>
              </a:rPr>
            </a:br>
            <a:r>
              <a:rPr lang="ru-RU" sz="7200" dirty="0" err="1" smtClean="0">
                <a:solidFill>
                  <a:schemeClr val="bg2"/>
                </a:solidFill>
              </a:rPr>
              <a:t>адронный</a:t>
            </a:r>
            <a:r>
              <a:rPr lang="ru-RU" sz="7200" dirty="0" smtClean="0">
                <a:solidFill>
                  <a:schemeClr val="bg2"/>
                </a:solidFill>
              </a:rPr>
              <a:t/>
            </a:r>
            <a:br>
              <a:rPr lang="ru-RU" sz="7200" dirty="0" smtClean="0">
                <a:solidFill>
                  <a:schemeClr val="bg2"/>
                </a:solidFill>
              </a:rPr>
            </a:br>
            <a:r>
              <a:rPr lang="ru-RU" sz="7200" dirty="0" err="1" smtClean="0">
                <a:solidFill>
                  <a:schemeClr val="bg2"/>
                </a:solidFill>
              </a:rPr>
              <a:t>К</a:t>
            </a:r>
            <a:r>
              <a:rPr lang="ru-RU" sz="7200" smtClean="0">
                <a:solidFill>
                  <a:schemeClr val="bg2"/>
                </a:solidFill>
              </a:rPr>
              <a:t>оллайдер</a:t>
            </a:r>
            <a:endParaRPr lang="ru-RU" sz="7200" dirty="0">
              <a:solidFill>
                <a:schemeClr val="bg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46" y="4500570"/>
            <a:ext cx="6172200" cy="2000264"/>
          </a:xfrm>
        </p:spPr>
        <p:txBody>
          <a:bodyPr>
            <a:noAutofit/>
          </a:bodyPr>
          <a:lstStyle/>
          <a:p>
            <a:pPr algn="r"/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Бородулина Любовь Валентиновна</a:t>
            </a:r>
          </a:p>
          <a:p>
            <a:pPr algn="r"/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МОУ «Ярнемская СОШ»</a:t>
            </a:r>
          </a:p>
          <a:p>
            <a:pPr algn="r"/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п. Улитино</a:t>
            </a:r>
          </a:p>
          <a:p>
            <a:pPr algn="r"/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Плесецкого района</a:t>
            </a:r>
          </a:p>
          <a:p>
            <a:pPr algn="r"/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Архангельской области</a:t>
            </a:r>
            <a:endParaRPr lang="ru-RU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115328" cy="597391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2"/>
                </a:solidFill>
              </a:rPr>
              <a:t>Когда круговой туннель был вырыт, два его конца встретились с ошибкой всего лишь в один сантиметр. 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В пожарной бригаде пожарные 9 различных национальностей: болгары, британцы, чехи, голландцы, финны, французы, немцы, испанцы и итальянцы. На вызове они переговариваются по радио только по-французски. 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Когда протоны прибывают в LHC, они путешествуют со скоростью, равной 0,999 скорости света. 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Каждый протон проходит по кольцу 11 000 раз в секунду. 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Пучок протонов в LHC будет иметь энергию, такую же как энергия человека в автомобиле </a:t>
            </a:r>
            <a:r>
              <a:rPr lang="ru-RU" dirty="0" err="1" smtClean="0">
                <a:solidFill>
                  <a:schemeClr val="bg2"/>
                </a:solidFill>
              </a:rPr>
              <a:t>Subaru</a:t>
            </a:r>
            <a:r>
              <a:rPr lang="ru-RU" dirty="0" smtClean="0">
                <a:solidFill>
                  <a:schemeClr val="bg2"/>
                </a:solidFill>
              </a:rPr>
              <a:t>, едущему со скоростью 1700 км/ч. ﻿ </a:t>
            </a:r>
          </a:p>
          <a:p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Первая половина XX века – прогресс в области физики:</a:t>
            </a:r>
          </a:p>
          <a:p>
            <a:pPr lvl="1"/>
            <a:r>
              <a:rPr lang="ru-RU" sz="2400" dirty="0" smtClean="0">
                <a:solidFill>
                  <a:schemeClr val="accent1"/>
                </a:solidFill>
              </a:rPr>
              <a:t>Открытие электрона</a:t>
            </a:r>
          </a:p>
          <a:p>
            <a:pPr lvl="1"/>
            <a:r>
              <a:rPr lang="ru-RU" sz="2400" dirty="0" smtClean="0">
                <a:solidFill>
                  <a:schemeClr val="accent1"/>
                </a:solidFill>
              </a:rPr>
              <a:t>Исследования атомного ядра и его частей</a:t>
            </a:r>
          </a:p>
          <a:p>
            <a:pPr lvl="1"/>
            <a:r>
              <a:rPr lang="ru-RU" sz="2400" dirty="0" smtClean="0">
                <a:solidFill>
                  <a:schemeClr val="accent1"/>
                </a:solidFill>
              </a:rPr>
              <a:t>Специальная теория относительности</a:t>
            </a:r>
          </a:p>
          <a:p>
            <a:pPr lvl="1"/>
            <a:r>
              <a:rPr lang="ru-RU" sz="2400" dirty="0" smtClean="0">
                <a:solidFill>
                  <a:schemeClr val="accent1"/>
                </a:solidFill>
              </a:rPr>
              <a:t>Квантовая физика 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Военные конфликты 1930-40х годов прервали этот процесс, поскольку многим ученым пришлось эмигрировать в более спокойные места. 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Начало 50-х г - в США построены мощные ускорители. Настольные эксперименты сменились проектами, которыми занимались большие группы ученых и инженеров. 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4" name="Picture 9" descr="opening-colli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785794"/>
            <a:ext cx="6953298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901014" cy="611678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На встрече ЮНЕСКО во Флоренции в 1950 году было рекомендовано создать европейскую лабораторию.</a:t>
            </a:r>
          </a:p>
          <a:p>
            <a:r>
              <a:rPr lang="ru-RU" sz="3200" dirty="0" smtClean="0">
                <a:solidFill>
                  <a:schemeClr val="bg2"/>
                </a:solidFill>
              </a:rPr>
              <a:t> Три года спустя, 12 стран, входящих в Европейскую организацию по ядерным исследованиям (</a:t>
            </a:r>
            <a:r>
              <a:rPr lang="ru-RU" sz="3200" dirty="0" err="1" smtClean="0">
                <a:solidFill>
                  <a:schemeClr val="bg2"/>
                </a:solidFill>
              </a:rPr>
              <a:t>Conseil</a:t>
            </a:r>
            <a:r>
              <a:rPr lang="ru-RU" sz="3200" dirty="0" smtClean="0">
                <a:solidFill>
                  <a:schemeClr val="bg2"/>
                </a:solidFill>
              </a:rPr>
              <a:t> </a:t>
            </a:r>
            <a:r>
              <a:rPr lang="ru-RU" sz="3200" dirty="0" err="1" smtClean="0">
                <a:solidFill>
                  <a:schemeClr val="bg2"/>
                </a:solidFill>
              </a:rPr>
              <a:t>Européen</a:t>
            </a:r>
            <a:r>
              <a:rPr lang="ru-RU" sz="3200" dirty="0" smtClean="0">
                <a:solidFill>
                  <a:schemeClr val="bg2"/>
                </a:solidFill>
              </a:rPr>
              <a:t> </a:t>
            </a:r>
            <a:r>
              <a:rPr lang="ru-RU" sz="3200" dirty="0" err="1" smtClean="0">
                <a:solidFill>
                  <a:schemeClr val="bg2"/>
                </a:solidFill>
              </a:rPr>
              <a:t>pour</a:t>
            </a:r>
            <a:r>
              <a:rPr lang="ru-RU" sz="3200" dirty="0" smtClean="0">
                <a:solidFill>
                  <a:schemeClr val="bg2"/>
                </a:solidFill>
              </a:rPr>
              <a:t> </a:t>
            </a:r>
            <a:r>
              <a:rPr lang="ru-RU" sz="3200" dirty="0" err="1" smtClean="0">
                <a:solidFill>
                  <a:schemeClr val="bg2"/>
                </a:solidFill>
              </a:rPr>
              <a:t>la</a:t>
            </a:r>
            <a:r>
              <a:rPr lang="ru-RU" sz="3200" dirty="0" smtClean="0">
                <a:solidFill>
                  <a:schemeClr val="bg2"/>
                </a:solidFill>
              </a:rPr>
              <a:t> </a:t>
            </a:r>
            <a:r>
              <a:rPr lang="ru-RU" sz="3200" dirty="0" err="1" smtClean="0">
                <a:solidFill>
                  <a:schemeClr val="bg2"/>
                </a:solidFill>
              </a:rPr>
              <a:t>Recherché</a:t>
            </a:r>
            <a:r>
              <a:rPr lang="ru-RU" sz="3200" dirty="0" smtClean="0">
                <a:solidFill>
                  <a:schemeClr val="bg2"/>
                </a:solidFill>
              </a:rPr>
              <a:t> </a:t>
            </a:r>
            <a:r>
              <a:rPr lang="ru-RU" sz="3200" dirty="0" err="1" smtClean="0">
                <a:solidFill>
                  <a:schemeClr val="bg2"/>
                </a:solidFill>
              </a:rPr>
              <a:t>Nucléaire</a:t>
            </a:r>
            <a:r>
              <a:rPr lang="ru-RU" sz="3200" dirty="0" smtClean="0">
                <a:solidFill>
                  <a:schemeClr val="bg2"/>
                </a:solidFill>
              </a:rPr>
              <a:t>), подписали соответствующую Конвенцию. Так была создана ЦЕРН.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7686700" cy="3857652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bg2"/>
                </a:solidFill>
              </a:rPr>
              <a:t>Лаборатория разработала установки, которые обеспечивают столкновение частиц.</a:t>
            </a:r>
          </a:p>
          <a:p>
            <a:r>
              <a:rPr lang="ru-RU" sz="3000" dirty="0" smtClean="0">
                <a:solidFill>
                  <a:schemeClr val="bg2"/>
                </a:solidFill>
              </a:rPr>
              <a:t>БАК - многообещающая машина, которая будет использовать самые продвинутые сверхпроводящий магнит и технологии ускорения.</a:t>
            </a:r>
          </a:p>
          <a:p>
            <a:endParaRPr lang="ru-RU" dirty="0"/>
          </a:p>
        </p:txBody>
      </p:sp>
      <p:pic>
        <p:nvPicPr>
          <p:cNvPr id="2050" name="Picture 2" descr="Активно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85794"/>
            <a:ext cx="7615760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000240"/>
            <a:ext cx="7901014" cy="3286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2"/>
                </a:solidFill>
              </a:rPr>
              <a:t>Цель строительства БАК: </a:t>
            </a:r>
          </a:p>
          <a:p>
            <a:pPr lvl="1"/>
            <a:r>
              <a:rPr lang="ru-RU" sz="2800" dirty="0" smtClean="0">
                <a:solidFill>
                  <a:schemeClr val="bg2"/>
                </a:solidFill>
              </a:rPr>
              <a:t>узнать, как появилась Вселенная;</a:t>
            </a:r>
          </a:p>
          <a:p>
            <a:pPr lvl="1"/>
            <a:r>
              <a:rPr lang="ru-RU" sz="2800" dirty="0" smtClean="0">
                <a:solidFill>
                  <a:schemeClr val="bg2"/>
                </a:solidFill>
              </a:rPr>
              <a:t>исследовать поведение элементарных (новых) частиц;</a:t>
            </a:r>
          </a:p>
          <a:p>
            <a:pPr lvl="1"/>
            <a:r>
              <a:rPr lang="ru-RU" sz="2800" dirty="0" smtClean="0">
                <a:solidFill>
                  <a:schemeClr val="bg2"/>
                </a:solidFill>
              </a:rPr>
              <a:t>получить новые открытия, подтвердить новые физические гипотезы ученых.</a:t>
            </a:r>
            <a:endParaRPr lang="ru-RU" sz="2800" dirty="0">
              <a:solidFill>
                <a:schemeClr val="bg2"/>
              </a:solidFill>
            </a:endParaRPr>
          </a:p>
        </p:txBody>
      </p:sp>
      <p:pic>
        <p:nvPicPr>
          <p:cNvPr id="4" name="Picture 5" descr="1"/>
          <p:cNvPicPr>
            <a:picLocks noChangeAspect="1" noChangeArrowheads="1"/>
          </p:cNvPicPr>
          <p:nvPr/>
        </p:nvPicPr>
        <p:blipFill>
          <a:blip r:embed="rId3"/>
          <a:srcRect b="6846"/>
          <a:stretch>
            <a:fillRect/>
          </a:stretch>
        </p:blipFill>
        <p:spPr bwMode="auto">
          <a:xfrm>
            <a:off x="1357290" y="500042"/>
            <a:ext cx="6572296" cy="5931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928802"/>
            <a:ext cx="7901014" cy="2928958"/>
          </a:xfrm>
        </p:spPr>
        <p:txBody>
          <a:bodyPr/>
          <a:lstStyle/>
          <a:p>
            <a:r>
              <a:rPr lang="ru-RU" dirty="0" smtClean="0">
                <a:solidFill>
                  <a:schemeClr val="bg2"/>
                </a:solidFill>
              </a:rPr>
              <a:t>БАК – кольцо длиной 27 км.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Расположен на границе Швейцарии и Франции, близ Женевы.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Кольцо туннеля располагается на глубине от 50 до 175 метров и расположено к горизонту (к поверхности Земли) под углом 1,4%.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Picture 9" descr="large_hadron_collider-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14356"/>
            <a:ext cx="8023007" cy="5214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785926"/>
            <a:ext cx="8043890" cy="292895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2"/>
                </a:solidFill>
              </a:rPr>
              <a:t>4 основных узла </a:t>
            </a:r>
            <a:r>
              <a:rPr lang="ru-RU" sz="2800" dirty="0" err="1" smtClean="0">
                <a:solidFill>
                  <a:schemeClr val="bg2"/>
                </a:solidFill>
              </a:rPr>
              <a:t>коллайдера</a:t>
            </a:r>
            <a:r>
              <a:rPr lang="ru-RU" sz="2800" dirty="0" smtClean="0">
                <a:solidFill>
                  <a:schemeClr val="bg2"/>
                </a:solidFill>
              </a:rPr>
              <a:t>:</a:t>
            </a:r>
          </a:p>
          <a:p>
            <a:pPr lvl="1"/>
            <a:r>
              <a:rPr lang="en-US" sz="2800" dirty="0" smtClean="0">
                <a:solidFill>
                  <a:schemeClr val="bg2"/>
                </a:solidFill>
              </a:rPr>
              <a:t>ATLAS - </a:t>
            </a:r>
            <a:r>
              <a:rPr lang="ru-RU" sz="2800" dirty="0" smtClean="0">
                <a:solidFill>
                  <a:schemeClr val="bg2"/>
                </a:solidFill>
              </a:rPr>
              <a:t>поиска бозона </a:t>
            </a:r>
            <a:r>
              <a:rPr lang="ru-RU" sz="2800" dirty="0" err="1" smtClean="0">
                <a:solidFill>
                  <a:schemeClr val="bg2"/>
                </a:solidFill>
              </a:rPr>
              <a:t>Хиггса</a:t>
            </a:r>
            <a:r>
              <a:rPr lang="ru-RU" sz="2800" dirty="0" smtClean="0">
                <a:solidFill>
                  <a:schemeClr val="bg2"/>
                </a:solidFill>
              </a:rPr>
              <a:t> </a:t>
            </a:r>
          </a:p>
          <a:p>
            <a:pPr lvl="1"/>
            <a:r>
              <a:rPr lang="en-US" sz="2800" dirty="0" smtClean="0">
                <a:solidFill>
                  <a:schemeClr val="bg2"/>
                </a:solidFill>
              </a:rPr>
              <a:t>CMS - </a:t>
            </a:r>
            <a:r>
              <a:rPr lang="ru-RU" sz="2800" dirty="0" smtClean="0">
                <a:solidFill>
                  <a:schemeClr val="bg2"/>
                </a:solidFill>
              </a:rPr>
              <a:t>поиска бозона </a:t>
            </a:r>
            <a:r>
              <a:rPr lang="ru-RU" sz="2800" dirty="0" err="1" smtClean="0">
                <a:solidFill>
                  <a:schemeClr val="bg2"/>
                </a:solidFill>
              </a:rPr>
              <a:t>Хиггса</a:t>
            </a:r>
            <a:r>
              <a:rPr lang="ru-RU" sz="2800" dirty="0" smtClean="0">
                <a:solidFill>
                  <a:schemeClr val="bg2"/>
                </a:solidFill>
              </a:rPr>
              <a:t> </a:t>
            </a:r>
          </a:p>
          <a:p>
            <a:pPr lvl="1"/>
            <a:r>
              <a:rPr lang="en-US" sz="2800" dirty="0" err="1" smtClean="0">
                <a:solidFill>
                  <a:schemeClr val="bg2"/>
                </a:solidFill>
              </a:rPr>
              <a:t>LHCb</a:t>
            </a:r>
            <a:r>
              <a:rPr lang="en-US" sz="2800" dirty="0" smtClean="0">
                <a:solidFill>
                  <a:schemeClr val="bg2"/>
                </a:solidFill>
              </a:rPr>
              <a:t> - </a:t>
            </a:r>
            <a:r>
              <a:rPr lang="ru-RU" sz="2800" dirty="0" smtClean="0">
                <a:solidFill>
                  <a:schemeClr val="bg2"/>
                </a:solidFill>
              </a:rPr>
              <a:t>исследование физики </a:t>
            </a:r>
            <a:r>
              <a:rPr lang="en-US" sz="2800" dirty="0" smtClean="0">
                <a:solidFill>
                  <a:schemeClr val="bg2"/>
                </a:solidFill>
              </a:rPr>
              <a:t>b-</a:t>
            </a:r>
            <a:r>
              <a:rPr lang="ru-RU" sz="2800" dirty="0" smtClean="0">
                <a:solidFill>
                  <a:schemeClr val="bg2"/>
                </a:solidFill>
              </a:rPr>
              <a:t>кварков </a:t>
            </a:r>
          </a:p>
          <a:p>
            <a:pPr lvl="1"/>
            <a:r>
              <a:rPr lang="en-US" sz="2800" dirty="0" smtClean="0">
                <a:solidFill>
                  <a:schemeClr val="bg2"/>
                </a:solidFill>
              </a:rPr>
              <a:t>ALICE (A Large Ion Collider Experiment) - </a:t>
            </a:r>
            <a:r>
              <a:rPr lang="ru-RU" sz="2800" dirty="0" smtClean="0">
                <a:solidFill>
                  <a:schemeClr val="bg2"/>
                </a:solidFill>
              </a:rPr>
              <a:t>поиска кварк - </a:t>
            </a:r>
            <a:r>
              <a:rPr lang="ru-RU" sz="2800" dirty="0" err="1" smtClean="0">
                <a:solidFill>
                  <a:schemeClr val="bg2"/>
                </a:solidFill>
              </a:rPr>
              <a:t>глюонной</a:t>
            </a:r>
            <a:r>
              <a:rPr lang="ru-RU" sz="2800" dirty="0" smtClean="0">
                <a:solidFill>
                  <a:schemeClr val="bg2"/>
                </a:solidFill>
              </a:rPr>
              <a:t> плазмы </a:t>
            </a:r>
          </a:p>
          <a:p>
            <a:endParaRPr lang="ru-RU" sz="2800" dirty="0">
              <a:solidFill>
                <a:schemeClr val="bg2"/>
              </a:solidFill>
            </a:endParaRPr>
          </a:p>
        </p:txBody>
      </p:sp>
      <p:pic>
        <p:nvPicPr>
          <p:cNvPr id="4" name="Picture 5" descr="field11"/>
          <p:cNvPicPr>
            <a:picLocks noChangeAspect="1" noChangeArrowheads="1"/>
          </p:cNvPicPr>
          <p:nvPr/>
        </p:nvPicPr>
        <p:blipFill>
          <a:blip r:embed="rId3">
            <a:lum bright="-18000" contrast="-24000"/>
          </a:blip>
          <a:srcRect/>
          <a:stretch>
            <a:fillRect/>
          </a:stretch>
        </p:blipFill>
        <p:spPr>
          <a:xfrm>
            <a:off x="428596" y="428604"/>
            <a:ext cx="7921018" cy="6000771"/>
          </a:xfrm>
          <a:prstGeom prst="rect">
            <a:avLst/>
          </a:prstGeom>
          <a:noFill/>
        </p:spPr>
      </p:pic>
      <p:pic>
        <p:nvPicPr>
          <p:cNvPr id="2050" name="Picture 2" descr="Схема расположения детекторов Большого адронного коллайдер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928670"/>
            <a:ext cx="7480968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215370" cy="285752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2"/>
                </a:solidFill>
              </a:rPr>
              <a:t>Коллайдер пережил столкновение частиц после нескольких поломок. </a:t>
            </a:r>
          </a:p>
          <a:p>
            <a:r>
              <a:rPr lang="ru-RU" dirty="0" smtClean="0">
                <a:solidFill>
                  <a:schemeClr val="bg2"/>
                </a:solidFill>
              </a:rPr>
              <a:t>Сначала инженеры ЦЕРН «скрестили» пучки в точках 1 и 5, в которых смонтированы детекторы ATLAS и CMS; через некоторое время эту операцию — при несколько измененных параметрах пучков — повторили для точек 2 и 8 (детекторов ALICE и </a:t>
            </a:r>
            <a:r>
              <a:rPr lang="ru-RU" dirty="0" err="1" smtClean="0">
                <a:solidFill>
                  <a:schemeClr val="bg2"/>
                </a:solidFill>
              </a:rPr>
              <a:t>LHCb</a:t>
            </a:r>
            <a:r>
              <a:rPr lang="ru-RU" dirty="0" smtClean="0">
                <a:solidFill>
                  <a:schemeClr val="bg2"/>
                </a:solidFill>
              </a:rPr>
              <a:t>). </a:t>
            </a:r>
          </a:p>
          <a:p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29698" name="Picture 2" descr="Следы столкновения протонов с энергиями 450 ГэВ, зафиксированные детектором ATLA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85794"/>
            <a:ext cx="7901473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Интересные факты об</a:t>
            </a:r>
            <a:br>
              <a:rPr lang="ru-RU" dirty="0" smtClean="0">
                <a:solidFill>
                  <a:schemeClr val="bg2"/>
                </a:solidFill>
              </a:rPr>
            </a:b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dirty="0" err="1" smtClean="0">
                <a:solidFill>
                  <a:schemeClr val="bg2"/>
                </a:solidFill>
              </a:rPr>
              <a:t>адронном</a:t>
            </a: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dirty="0" err="1" smtClean="0">
                <a:solidFill>
                  <a:schemeClr val="bg2"/>
                </a:solidFill>
              </a:rPr>
              <a:t>коллайдере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115328" cy="4973778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ru-RU" dirty="0" smtClean="0">
                <a:solidFill>
                  <a:schemeClr val="bg2"/>
                </a:solidFill>
              </a:rPr>
              <a:t>Если соединить в одну линию жилы кабеля, производимого для LHC, то они могли бы обогнуть экватор 7 раз.</a:t>
            </a:r>
          </a:p>
          <a:p>
            <a:pPr>
              <a:buFont typeface="+mj-lt"/>
              <a:buAutoNum type="arabicPeriod"/>
            </a:pPr>
            <a:r>
              <a:rPr lang="ru-RU" dirty="0" smtClean="0">
                <a:solidFill>
                  <a:schemeClr val="bg2"/>
                </a:solidFill>
              </a:rPr>
              <a:t> А если соединить в одну линию все волокна жил, ими можно было бы обогнуть расстояние от Земли до Солнца 5 раз и осталось бы еще достаточно для нескольких путешествий на Луну. </a:t>
            </a:r>
          </a:p>
          <a:p>
            <a:pPr>
              <a:buFont typeface="+mj-lt"/>
              <a:buAutoNum type="arabicPeriod"/>
            </a:pPr>
            <a:r>
              <a:rPr lang="ru-RU" dirty="0" smtClean="0">
                <a:solidFill>
                  <a:schemeClr val="bg2"/>
                </a:solidFill>
              </a:rPr>
              <a:t>Часть LHC станет самым большим холодильником в мире. В него можно будет вместить 150 000 обычных холодильников, заполненных сосисками, причем температура будет ниже, чем в открытом космосе. </a:t>
            </a:r>
          </a:p>
          <a:p>
            <a:pPr>
              <a:buFont typeface="+mj-lt"/>
              <a:buAutoNum type="arabicPeriod"/>
            </a:pPr>
            <a:r>
              <a:rPr lang="ru-RU" dirty="0" smtClean="0">
                <a:solidFill>
                  <a:schemeClr val="bg2"/>
                </a:solidFill>
              </a:rPr>
              <a:t>В пещеру ATLAS можно поместить Собор Парижской Богоматери. </a:t>
            </a:r>
          </a:p>
          <a:p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воё">
      <a:dk1>
        <a:sysClr val="windowText" lastClr="000000"/>
      </a:dk1>
      <a:lt1>
        <a:srgbClr val="000000"/>
      </a:lt1>
      <a:dk2>
        <a:srgbClr val="BA1A98"/>
      </a:dk2>
      <a:lt2>
        <a:srgbClr val="FFFFFF"/>
      </a:lt2>
      <a:accent1>
        <a:srgbClr val="FFFFFF"/>
      </a:accent1>
      <a:accent2>
        <a:srgbClr val="000000"/>
      </a:accent2>
      <a:accent3>
        <a:srgbClr val="00B0F0"/>
      </a:accent3>
      <a:accent4>
        <a:srgbClr val="00B0F0"/>
      </a:accent4>
      <a:accent5>
        <a:srgbClr val="00B0F0"/>
      </a:accent5>
      <a:accent6>
        <a:srgbClr val="FFFFFF"/>
      </a:accent6>
      <a:hlink>
        <a:srgbClr val="000000"/>
      </a:hlink>
      <a:folHlink>
        <a:srgbClr val="93296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108</TotalTime>
  <Words>518</Words>
  <PresentationFormat>Экран (4:3)</PresentationFormat>
  <Paragraphs>51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 Большой адронный Коллайдер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Интересные факты об  адронном коллайдере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Большой адронный коллайдер</dc:title>
  <dc:creator>Люба</dc:creator>
  <cp:lastModifiedBy>Кабинет Информатики</cp:lastModifiedBy>
  <cp:revision>14</cp:revision>
  <dcterms:created xsi:type="dcterms:W3CDTF">2011-03-14T19:30:07Z</dcterms:created>
  <dcterms:modified xsi:type="dcterms:W3CDTF">2011-11-17T07:30:18Z</dcterms:modified>
</cp:coreProperties>
</file>