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80E606-743F-4FCA-AE69-94E525C38E75}" type="datetimeFigureOut">
              <a:rPr lang="ru-RU" smtClean="0"/>
              <a:t>17.05.2013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21831-687F-485B-A4EA-11A5D6401112}"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34AECE9-A66A-440B-B19B-E56C4C30A51C}" type="datetimeFigureOut">
              <a:rPr lang="ru-RU" smtClean="0"/>
              <a:t>17.05.2013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D6AA50BE-AC55-4FB3-A396-8A06D3CE1FF4}"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34AECE9-A66A-440B-B19B-E56C4C30A51C}" type="datetimeFigureOut">
              <a:rPr lang="ru-RU" smtClean="0"/>
              <a:t>17.05.2013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AA50BE-AC55-4FB3-A396-8A06D3CE1FF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34AECE9-A66A-440B-B19B-E56C4C30A51C}" type="datetimeFigureOut">
              <a:rPr lang="ru-RU" smtClean="0"/>
              <a:t>17.05.2013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AA50BE-AC55-4FB3-A396-8A06D3CE1FF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34AECE9-A66A-440B-B19B-E56C4C30A51C}" type="datetimeFigureOut">
              <a:rPr lang="ru-RU" smtClean="0"/>
              <a:t>17.05.2013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AA50BE-AC55-4FB3-A396-8A06D3CE1FF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34AECE9-A66A-440B-B19B-E56C4C30A51C}" type="datetimeFigureOut">
              <a:rPr lang="ru-RU" smtClean="0"/>
              <a:t>17.05.2013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D6AA50BE-AC55-4FB3-A396-8A06D3CE1FF4}"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34AECE9-A66A-440B-B19B-E56C4C30A51C}" type="datetimeFigureOut">
              <a:rPr lang="ru-RU" smtClean="0"/>
              <a:t>17.05.2013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AA50BE-AC55-4FB3-A396-8A06D3CE1FF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34AECE9-A66A-440B-B19B-E56C4C30A51C}" type="datetimeFigureOut">
              <a:rPr lang="ru-RU" smtClean="0"/>
              <a:t>17.05.2013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AA50BE-AC55-4FB3-A396-8A06D3CE1FF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34AECE9-A66A-440B-B19B-E56C4C30A51C}" type="datetimeFigureOut">
              <a:rPr lang="ru-RU" smtClean="0"/>
              <a:t>17.05.2013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AA50BE-AC55-4FB3-A396-8A06D3CE1FF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34AECE9-A66A-440B-B19B-E56C4C30A51C}" type="datetimeFigureOut">
              <a:rPr lang="ru-RU" smtClean="0"/>
              <a:t>17.05.2013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AA50BE-AC55-4FB3-A396-8A06D3CE1FF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34AECE9-A66A-440B-B19B-E56C4C30A51C}" type="datetimeFigureOut">
              <a:rPr lang="ru-RU" smtClean="0"/>
              <a:t>17.05.2013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AA50BE-AC55-4FB3-A396-8A06D3CE1FF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34AECE9-A66A-440B-B19B-E56C4C30A51C}" type="datetimeFigureOut">
              <a:rPr lang="ru-RU" smtClean="0"/>
              <a:t>17.05.2013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AA50BE-AC55-4FB3-A396-8A06D3CE1FF4}"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34AECE9-A66A-440B-B19B-E56C4C30A51C}" type="datetimeFigureOut">
              <a:rPr lang="ru-RU" smtClean="0"/>
              <a:t>17.05.2013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6AA50BE-AC55-4FB3-A396-8A06D3CE1FF4}"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audio" Target="file:///C:\Users\1\Downloads\ariya_kristinyi_i_fantoma_prizrak_operyi_(www.mp3is.ru).mp3" TargetMode="External"/><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836712"/>
            <a:ext cx="8229600" cy="1440160"/>
          </a:xfrm>
          <a:effectLst>
            <a:reflection blurRad="6350" stA="52000" endA="300" endPos="35000" dir="5400000" sy="-100000" algn="bl" rotWithShape="0"/>
          </a:effectLst>
          <a:scene3d>
            <a:camera prst="orthographicFront"/>
            <a:lightRig rig="soft" dir="t">
              <a:rot lat="0" lon="0" rev="17220000"/>
            </a:lightRig>
          </a:scene3d>
          <a:sp3d>
            <a:bevelT/>
          </a:sp3d>
        </p:spPr>
        <p:txBody>
          <a:bodyPr>
            <a:scene3d>
              <a:camera prst="orthographicFront"/>
              <a:lightRig rig="soft" dir="t">
                <a:rot lat="0" lon="0" rev="17220000"/>
              </a:lightRig>
            </a:scene3d>
            <a:sp3d prstMaterial="softEdge">
              <a:bevelT w="38100" h="38100"/>
            </a:sp3d>
          </a:bodyPr>
          <a:lstStyle/>
          <a:p>
            <a:r>
              <a:rPr lang="ru-RU" dirty="0" smtClean="0">
                <a:solidFill>
                  <a:srgbClr val="FF0000"/>
                </a:solidFill>
              </a:rPr>
              <a:t>Призрак Оперы.</a:t>
            </a:r>
            <a:endParaRPr lang="ru-RU" dirty="0">
              <a:solidFill>
                <a:srgbClr val="FF0000"/>
              </a:solidFill>
            </a:endParaRPr>
          </a:p>
        </p:txBody>
      </p:sp>
      <p:sp>
        <p:nvSpPr>
          <p:cNvPr id="3" name="Подзаголовок 2"/>
          <p:cNvSpPr>
            <a:spLocks noGrp="1"/>
          </p:cNvSpPr>
          <p:nvPr>
            <p:ph type="subTitle" idx="1"/>
          </p:nvPr>
        </p:nvSpPr>
        <p:spPr>
          <a:xfrm>
            <a:off x="5724128" y="4437112"/>
            <a:ext cx="2912368" cy="2159354"/>
          </a:xfrm>
        </p:spPr>
        <p:txBody>
          <a:bodyPr>
            <a:normAutofit/>
          </a:bodyPr>
          <a:lstStyle/>
          <a:p>
            <a:r>
              <a:rPr lang="ru-RU" sz="2400" dirty="0" smtClean="0"/>
              <a:t>Работу выполнила ученица 7 Класса МОУ «СОШ №94» </a:t>
            </a:r>
            <a:r>
              <a:rPr lang="ru-RU" sz="2400" dirty="0" err="1" smtClean="0"/>
              <a:t>Ивасько</a:t>
            </a:r>
            <a:r>
              <a:rPr lang="ru-RU" sz="2400" dirty="0" smtClean="0"/>
              <a:t> Анастасия.</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fontScale="90000"/>
          </a:bodyPr>
          <a:lstStyle/>
          <a:p>
            <a:pPr algn="l"/>
            <a:r>
              <a:rPr lang="ru-RU" sz="1600" dirty="0" smtClean="0">
                <a:solidFill>
                  <a:schemeClr val="tx1"/>
                </a:solidFill>
              </a:rPr>
              <a:t>На дворе 1881 год. </a:t>
            </a:r>
            <a:r>
              <a:rPr lang="ru-RU" sz="1600" dirty="0" err="1" smtClean="0">
                <a:solidFill>
                  <a:schemeClr val="tx1"/>
                </a:solidFill>
              </a:rPr>
              <a:t>Карлотта</a:t>
            </a:r>
            <a:r>
              <a:rPr lang="ru-RU" sz="1600" dirty="0" smtClean="0">
                <a:solidFill>
                  <a:schemeClr val="tx1"/>
                </a:solidFill>
              </a:rPr>
              <a:t> — примадонна Парижской Оперы, репетирует перед вечерним представлением, но внезапно падает задняя декорация, едва не задев примадонну. Взволнованные актёры считают, что это происшествие не обошлось без легендарного Призрака Оперы. Новые владельцы Оперы месье </a:t>
            </a:r>
            <a:r>
              <a:rPr lang="ru-RU" sz="1600" dirty="0" err="1" smtClean="0">
                <a:solidFill>
                  <a:schemeClr val="tx1"/>
                </a:solidFill>
              </a:rPr>
              <a:t>Фирмен</a:t>
            </a:r>
            <a:r>
              <a:rPr lang="ru-RU" sz="1600" dirty="0" smtClean="0">
                <a:solidFill>
                  <a:schemeClr val="tx1"/>
                </a:solidFill>
              </a:rPr>
              <a:t> и </a:t>
            </a:r>
            <a:r>
              <a:rPr lang="ru-RU" sz="1600" dirty="0" err="1" smtClean="0">
                <a:solidFill>
                  <a:schemeClr val="tx1"/>
                </a:solidFill>
              </a:rPr>
              <a:t>Андрэ</a:t>
            </a:r>
            <a:r>
              <a:rPr lang="ru-RU" sz="1600" dirty="0" smtClean="0">
                <a:solidFill>
                  <a:schemeClr val="tx1"/>
                </a:solidFill>
              </a:rPr>
              <a:t> пытаются сгладить конфликт, но </a:t>
            </a:r>
            <a:r>
              <a:rPr lang="ru-RU" sz="1600" dirty="0" err="1" smtClean="0">
                <a:solidFill>
                  <a:schemeClr val="tx1"/>
                </a:solidFill>
              </a:rPr>
              <a:t>Карлотта</a:t>
            </a:r>
            <a:r>
              <a:rPr lang="ru-RU" sz="1600" dirty="0" smtClean="0">
                <a:solidFill>
                  <a:schemeClr val="tx1"/>
                </a:solidFill>
              </a:rPr>
              <a:t> отказывается продолжать репетицию и уходит, бурно возмущается по поводу того, что подобные происшествия происходят с ней последние несколько лет.</a:t>
            </a:r>
            <a:endParaRPr lang="ru-RU" sz="1600" dirty="0">
              <a:solidFill>
                <a:schemeClr val="tx1"/>
              </a:solidFill>
            </a:endParaRPr>
          </a:p>
        </p:txBody>
      </p:sp>
      <p:pic>
        <p:nvPicPr>
          <p:cNvPr id="7" name="Содержимое 6" descr="Prizrak-opery2.jpg"/>
          <p:cNvPicPr>
            <a:picLocks noGrp="1" noChangeAspect="1"/>
          </p:cNvPicPr>
          <p:nvPr>
            <p:ph idx="1"/>
          </p:nvPr>
        </p:nvPicPr>
        <p:blipFill>
          <a:blip r:embed="rId2" cstate="print"/>
          <a:stretch>
            <a:fillRect/>
          </a:stretch>
        </p:blipFill>
        <p:spPr>
          <a:xfrm>
            <a:off x="1187624" y="1844824"/>
            <a:ext cx="6480720" cy="475252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1600" dirty="0" smtClean="0">
                <a:solidFill>
                  <a:schemeClr val="tx1"/>
                </a:solidFill>
              </a:rPr>
              <a:t>Мадам </a:t>
            </a:r>
            <a:r>
              <a:rPr lang="ru-RU" sz="1600" dirty="0" err="1" smtClean="0">
                <a:solidFill>
                  <a:schemeClr val="tx1"/>
                </a:solidFill>
              </a:rPr>
              <a:t>Жири</a:t>
            </a:r>
            <a:r>
              <a:rPr lang="ru-RU" sz="1600" dirty="0" smtClean="0">
                <a:solidFill>
                  <a:schemeClr val="tx1"/>
                </a:solidFill>
              </a:rPr>
              <a:t> — балетмейстер Оперы рассказывает </a:t>
            </a:r>
            <a:r>
              <a:rPr lang="ru-RU" sz="1600" dirty="0" err="1" smtClean="0">
                <a:solidFill>
                  <a:schemeClr val="tx1"/>
                </a:solidFill>
              </a:rPr>
              <a:t>Фирмену</a:t>
            </a:r>
            <a:r>
              <a:rPr lang="ru-RU" sz="1600" dirty="0" smtClean="0">
                <a:solidFill>
                  <a:schemeClr val="tx1"/>
                </a:solidFill>
              </a:rPr>
              <a:t> и </a:t>
            </a:r>
            <a:r>
              <a:rPr lang="ru-RU" sz="1600" dirty="0" err="1" smtClean="0">
                <a:solidFill>
                  <a:schemeClr val="tx1"/>
                </a:solidFill>
              </a:rPr>
              <a:t>Андрэ</a:t>
            </a:r>
            <a:r>
              <a:rPr lang="ru-RU" sz="1600" dirty="0" smtClean="0">
                <a:solidFill>
                  <a:schemeClr val="tx1"/>
                </a:solidFill>
              </a:rPr>
              <a:t> о Призраке Оперы и его требованиях, в том числе, что ему обязаны платить жалование и оставлять для него ложу № 5. </a:t>
            </a:r>
            <a:r>
              <a:rPr lang="ru-RU" sz="1600" dirty="0" err="1" smtClean="0">
                <a:solidFill>
                  <a:schemeClr val="tx1"/>
                </a:solidFill>
              </a:rPr>
              <a:t>Мэг</a:t>
            </a:r>
            <a:r>
              <a:rPr lang="ru-RU" sz="1600" dirty="0" smtClean="0">
                <a:solidFill>
                  <a:schemeClr val="tx1"/>
                </a:solidFill>
              </a:rPr>
              <a:t>, её дочь, утверждает, что Кристина </a:t>
            </a:r>
            <a:r>
              <a:rPr lang="ru-RU" sz="1600" dirty="0" err="1" smtClean="0">
                <a:solidFill>
                  <a:schemeClr val="tx1"/>
                </a:solidFill>
              </a:rPr>
              <a:t>Доэ</a:t>
            </a:r>
            <a:r>
              <a:rPr lang="ru-RU" sz="1600" dirty="0" smtClean="0">
                <a:solidFill>
                  <a:schemeClr val="tx1"/>
                </a:solidFill>
              </a:rPr>
              <a:t>, хористка из Швеции и осиротевшая дочь известного скрипача «хорошо обучена» и может заменить </a:t>
            </a:r>
            <a:r>
              <a:rPr lang="ru-RU" sz="1600" dirty="0" err="1" smtClean="0">
                <a:solidFill>
                  <a:schemeClr val="tx1"/>
                </a:solidFill>
              </a:rPr>
              <a:t>Карлотту</a:t>
            </a:r>
            <a:r>
              <a:rPr lang="ru-RU" sz="1600" dirty="0" smtClean="0">
                <a:solidFill>
                  <a:schemeClr val="tx1"/>
                </a:solidFill>
              </a:rPr>
              <a:t>. Директора неохотно дают ей шанс и к всеобщему удивлению, она превосходно справляется со своей </a:t>
            </a:r>
            <a:r>
              <a:rPr lang="ru-RU" sz="1600" dirty="0" smtClean="0">
                <a:solidFill>
                  <a:schemeClr val="tx1"/>
                </a:solidFill>
              </a:rPr>
              <a:t>ролью.</a:t>
            </a:r>
            <a:endParaRPr lang="ru-RU" sz="1600" dirty="0">
              <a:solidFill>
                <a:schemeClr val="tx1"/>
              </a:solidFill>
            </a:endParaRPr>
          </a:p>
        </p:txBody>
      </p:sp>
      <p:pic>
        <p:nvPicPr>
          <p:cNvPr id="8" name="Содержимое 7" descr="13.jpg"/>
          <p:cNvPicPr>
            <a:picLocks noGrp="1" noChangeAspect="1"/>
          </p:cNvPicPr>
          <p:nvPr>
            <p:ph idx="1"/>
          </p:nvPr>
        </p:nvPicPr>
        <p:blipFill>
          <a:blip r:embed="rId2" cstate="print"/>
          <a:stretch>
            <a:fillRect/>
          </a:stretch>
        </p:blipFill>
        <p:spPr>
          <a:xfrm>
            <a:off x="1043608" y="1556792"/>
            <a:ext cx="6696744" cy="504056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Autofit/>
          </a:bodyPr>
          <a:lstStyle/>
          <a:p>
            <a:pPr algn="l"/>
            <a:r>
              <a:rPr lang="ru-RU" sz="1600" dirty="0" smtClean="0">
                <a:solidFill>
                  <a:schemeClr val="tx1"/>
                </a:solidFill>
              </a:rPr>
              <a:t>После своего триумфального дебюта, Кристина признаётся </a:t>
            </a:r>
            <a:r>
              <a:rPr lang="ru-RU" sz="1600" dirty="0" err="1" smtClean="0">
                <a:solidFill>
                  <a:schemeClr val="tx1"/>
                </a:solidFill>
              </a:rPr>
              <a:t>Мэг</a:t>
            </a:r>
            <a:r>
              <a:rPr lang="ru-RU" sz="1600" dirty="0" smtClean="0">
                <a:solidFill>
                  <a:schemeClr val="tx1"/>
                </a:solidFill>
              </a:rPr>
              <a:t>, что только она знает кто на самом деле её таинственный учитель — мистический «Ангел Музыки</a:t>
            </a:r>
            <a:r>
              <a:rPr lang="ru-RU" sz="1600" dirty="0" smtClean="0">
                <a:solidFill>
                  <a:schemeClr val="tx1"/>
                </a:solidFill>
              </a:rPr>
              <a:t>».</a:t>
            </a:r>
            <a:r>
              <a:rPr lang="ru-RU" sz="1600" b="0" dirty="0" smtClean="0"/>
              <a:t> </a:t>
            </a:r>
            <a:r>
              <a:rPr lang="ru-RU" sz="1600" dirty="0" smtClean="0">
                <a:solidFill>
                  <a:schemeClr val="tx1"/>
                </a:solidFill>
              </a:rPr>
              <a:t>Новый покровитель </a:t>
            </a:r>
            <a:r>
              <a:rPr lang="ru-RU" sz="1600" dirty="0" smtClean="0">
                <a:solidFill>
                  <a:schemeClr val="tx1"/>
                </a:solidFill>
              </a:rPr>
              <a:t>Оперы</a:t>
            </a:r>
            <a:r>
              <a:rPr lang="ru-RU" sz="1600" dirty="0" smtClean="0">
                <a:solidFill>
                  <a:schemeClr val="tx1"/>
                </a:solidFill>
              </a:rPr>
              <a:t>, знающий Кристину с детства, приходит к ней в </a:t>
            </a:r>
            <a:r>
              <a:rPr lang="ru-RU" sz="1600" dirty="0" err="1" smtClean="0">
                <a:solidFill>
                  <a:schemeClr val="tx1"/>
                </a:solidFill>
              </a:rPr>
              <a:t>гримёрку</a:t>
            </a:r>
            <a:r>
              <a:rPr lang="ru-RU" sz="1600" dirty="0" smtClean="0">
                <a:solidFill>
                  <a:schemeClr val="tx1"/>
                </a:solidFill>
              </a:rPr>
              <a:t>. Они вместе вспоминают прошлое, и Кристина признаётся Раулю, что её посетил Ангел и научил </a:t>
            </a:r>
            <a:r>
              <a:rPr lang="ru-RU" sz="1600" dirty="0" smtClean="0">
                <a:solidFill>
                  <a:schemeClr val="tx1"/>
                </a:solidFill>
              </a:rPr>
              <a:t>петь.</a:t>
            </a:r>
            <a:r>
              <a:rPr lang="ru-RU" sz="1600" b="0" dirty="0" smtClean="0"/>
              <a:t> </a:t>
            </a:r>
            <a:r>
              <a:rPr lang="ru-RU" sz="1600" dirty="0" smtClean="0">
                <a:solidFill>
                  <a:schemeClr val="tx1"/>
                </a:solidFill>
              </a:rPr>
              <a:t>Рауль не верит ей и, несмотря на её протесты, настаивает на том, чтобы она отправилась с ним на ужин. После того, как Рауль уходит, громовой голос выражает своё неудовольствие присутствием Рауля.</a:t>
            </a:r>
            <a:endParaRPr lang="ru-RU" sz="1600" dirty="0">
              <a:solidFill>
                <a:schemeClr val="tx1"/>
              </a:solidFill>
            </a:endParaRPr>
          </a:p>
        </p:txBody>
      </p:sp>
      <p:pic>
        <p:nvPicPr>
          <p:cNvPr id="4" name="Содержимое 3" descr="c5641d8307e4.jpg"/>
          <p:cNvPicPr>
            <a:picLocks noGrp="1" noChangeAspect="1"/>
          </p:cNvPicPr>
          <p:nvPr>
            <p:ph idx="1"/>
          </p:nvPr>
        </p:nvPicPr>
        <p:blipFill>
          <a:blip r:embed="rId2" cstate="print"/>
          <a:stretch>
            <a:fillRect/>
          </a:stretch>
        </p:blipFill>
        <p:spPr>
          <a:xfrm>
            <a:off x="1547664" y="2132856"/>
            <a:ext cx="5976664" cy="43924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1600" dirty="0" smtClean="0">
                <a:solidFill>
                  <a:schemeClr val="tx1"/>
                </a:solidFill>
              </a:rPr>
              <a:t>Кристина молит Ангела наконец показать себя, и, вняв её мольбе, в зеркале её гримёрной появляется Призрак Оперы. Он проводит Кристину через зеркало. Рауль же подслушивает их и входит в </a:t>
            </a:r>
            <a:r>
              <a:rPr lang="ru-RU" sz="1600" dirty="0" err="1" smtClean="0">
                <a:solidFill>
                  <a:schemeClr val="tx1"/>
                </a:solidFill>
              </a:rPr>
              <a:t>гримёрку</a:t>
            </a:r>
            <a:r>
              <a:rPr lang="ru-RU" sz="1600" dirty="0" smtClean="0">
                <a:solidFill>
                  <a:schemeClr val="tx1"/>
                </a:solidFill>
              </a:rPr>
              <a:t> как раз в тот момент, когда Призрак и Кристина исчезают. </a:t>
            </a:r>
            <a:endParaRPr lang="ru-RU" sz="1600" dirty="0">
              <a:solidFill>
                <a:schemeClr val="tx1"/>
              </a:solidFill>
            </a:endParaRPr>
          </a:p>
        </p:txBody>
      </p:sp>
      <p:pic>
        <p:nvPicPr>
          <p:cNvPr id="4" name="Содержимое 3" descr="gallery_webber78.jpg"/>
          <p:cNvPicPr>
            <a:picLocks noGrp="1" noChangeAspect="1"/>
          </p:cNvPicPr>
          <p:nvPr>
            <p:ph idx="1"/>
          </p:nvPr>
        </p:nvPicPr>
        <p:blipFill>
          <a:blip r:embed="rId2" cstate="print"/>
          <a:stretch>
            <a:fillRect/>
          </a:stretch>
        </p:blipFill>
        <p:spPr>
          <a:xfrm>
            <a:off x="1475656" y="1700808"/>
            <a:ext cx="6120680" cy="446449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fontScale="90000"/>
          </a:bodyPr>
          <a:lstStyle/>
          <a:p>
            <a:pPr algn="l"/>
            <a:r>
              <a:rPr lang="ru-RU" sz="1600" dirty="0" smtClean="0">
                <a:solidFill>
                  <a:schemeClr val="tx1"/>
                </a:solidFill>
              </a:rPr>
              <a:t> Призрак ведёт Кристину в подземелья Оперного театра («</a:t>
            </a:r>
            <a:r>
              <a:rPr lang="ru-RU" sz="1600" dirty="0" err="1" smtClean="0">
                <a:solidFill>
                  <a:schemeClr val="tx1"/>
                </a:solidFill>
              </a:rPr>
              <a:t>The</a:t>
            </a:r>
            <a:r>
              <a:rPr lang="ru-RU" sz="1600" dirty="0" smtClean="0">
                <a:solidFill>
                  <a:schemeClr val="tx1"/>
                </a:solidFill>
              </a:rPr>
              <a:t> </a:t>
            </a:r>
            <a:r>
              <a:rPr lang="ru-RU" sz="1600" dirty="0" err="1" smtClean="0">
                <a:solidFill>
                  <a:schemeClr val="tx1"/>
                </a:solidFill>
              </a:rPr>
              <a:t>Phantom</a:t>
            </a:r>
            <a:r>
              <a:rPr lang="ru-RU" sz="1600" dirty="0" smtClean="0">
                <a:solidFill>
                  <a:schemeClr val="tx1"/>
                </a:solidFill>
              </a:rPr>
              <a:t> </a:t>
            </a:r>
            <a:r>
              <a:rPr lang="ru-RU" sz="1600" dirty="0" err="1" smtClean="0">
                <a:solidFill>
                  <a:schemeClr val="tx1"/>
                </a:solidFill>
              </a:rPr>
              <a:t>of</a:t>
            </a:r>
            <a:r>
              <a:rPr lang="ru-RU" sz="1600" dirty="0" smtClean="0">
                <a:solidFill>
                  <a:schemeClr val="tx1"/>
                </a:solidFill>
              </a:rPr>
              <a:t> </a:t>
            </a:r>
            <a:r>
              <a:rPr lang="ru-RU" sz="1600" dirty="0" err="1" smtClean="0">
                <a:solidFill>
                  <a:schemeClr val="tx1"/>
                </a:solidFill>
              </a:rPr>
              <a:t>the</a:t>
            </a:r>
            <a:r>
              <a:rPr lang="ru-RU" sz="1600" dirty="0" smtClean="0">
                <a:solidFill>
                  <a:schemeClr val="tx1"/>
                </a:solidFill>
              </a:rPr>
              <a:t> </a:t>
            </a:r>
            <a:r>
              <a:rPr lang="ru-RU" sz="1600" dirty="0" err="1" smtClean="0">
                <a:solidFill>
                  <a:schemeClr val="tx1"/>
                </a:solidFill>
              </a:rPr>
              <a:t>Opera</a:t>
            </a:r>
            <a:r>
              <a:rPr lang="ru-RU" sz="1600" dirty="0" smtClean="0">
                <a:solidFill>
                  <a:schemeClr val="tx1"/>
                </a:solidFill>
              </a:rPr>
              <a:t>»). Они пересекают подземное озеро и оказываются в его тайном логове глубоко под Оперой, жутком месте с множеством свечей и органных труб. Призрак объясняет Кристине, что выбрал её для того, чтобы она пела его музыку, и влюбился в неё. Он настоятельно убеждает её забыть ту жизнь, которую она знала «до», и обольщает её («</a:t>
            </a:r>
            <a:r>
              <a:rPr lang="ru-RU" sz="1600" dirty="0" err="1" smtClean="0">
                <a:solidFill>
                  <a:schemeClr val="tx1"/>
                </a:solidFill>
              </a:rPr>
              <a:t>The</a:t>
            </a:r>
            <a:r>
              <a:rPr lang="ru-RU" sz="1600" dirty="0" smtClean="0">
                <a:solidFill>
                  <a:schemeClr val="tx1"/>
                </a:solidFill>
              </a:rPr>
              <a:t> </a:t>
            </a:r>
            <a:r>
              <a:rPr lang="ru-RU" sz="1600" dirty="0" err="1" smtClean="0">
                <a:solidFill>
                  <a:schemeClr val="tx1"/>
                </a:solidFill>
              </a:rPr>
              <a:t>Music</a:t>
            </a:r>
            <a:r>
              <a:rPr lang="ru-RU" sz="1600" dirty="0" smtClean="0">
                <a:solidFill>
                  <a:schemeClr val="tx1"/>
                </a:solidFill>
              </a:rPr>
              <a:t> </a:t>
            </a:r>
            <a:r>
              <a:rPr lang="ru-RU" sz="1600" dirty="0" err="1" smtClean="0">
                <a:solidFill>
                  <a:schemeClr val="tx1"/>
                </a:solidFill>
              </a:rPr>
              <a:t>of</a:t>
            </a:r>
            <a:r>
              <a:rPr lang="ru-RU" sz="1600" dirty="0" smtClean="0">
                <a:solidFill>
                  <a:schemeClr val="tx1"/>
                </a:solidFill>
              </a:rPr>
              <a:t> </a:t>
            </a:r>
            <a:r>
              <a:rPr lang="ru-RU" sz="1600" dirty="0" err="1" smtClean="0">
                <a:solidFill>
                  <a:schemeClr val="tx1"/>
                </a:solidFill>
              </a:rPr>
              <a:t>the</a:t>
            </a:r>
            <a:r>
              <a:rPr lang="ru-RU" sz="1600" dirty="0" smtClean="0">
                <a:solidFill>
                  <a:schemeClr val="tx1"/>
                </a:solidFill>
              </a:rPr>
              <a:t> </a:t>
            </a:r>
            <a:r>
              <a:rPr lang="ru-RU" sz="1600" dirty="0" err="1" smtClean="0">
                <a:solidFill>
                  <a:schemeClr val="tx1"/>
                </a:solidFill>
              </a:rPr>
              <a:t>Night</a:t>
            </a:r>
            <a:r>
              <a:rPr lang="ru-RU" sz="1600" dirty="0" smtClean="0">
                <a:solidFill>
                  <a:schemeClr val="tx1"/>
                </a:solidFill>
              </a:rPr>
              <a:t>»). Он показывает Кристине куклу — точную копию её самой в свадебном платье. Кристина падает в обморок, и Призрак укладывает её в постель, ещё раз повторяя о своих чувствах к ней</a:t>
            </a:r>
            <a:r>
              <a:rPr lang="ru-RU" sz="1600" b="0" dirty="0" smtClean="0"/>
              <a:t>.</a:t>
            </a:r>
            <a:endParaRPr lang="ru-RU" sz="1600" dirty="0"/>
          </a:p>
        </p:txBody>
      </p:sp>
      <p:pic>
        <p:nvPicPr>
          <p:cNvPr id="4" name="Содержимое 3" descr="fantasma_opera.jpg"/>
          <p:cNvPicPr>
            <a:picLocks noGrp="1" noChangeAspect="1"/>
          </p:cNvPicPr>
          <p:nvPr>
            <p:ph idx="1"/>
          </p:nvPr>
        </p:nvPicPr>
        <p:blipFill>
          <a:blip r:embed="rId3" cstate="print"/>
          <a:stretch>
            <a:fillRect/>
          </a:stretch>
        </p:blipFill>
        <p:spPr>
          <a:xfrm>
            <a:off x="395536" y="2204864"/>
            <a:ext cx="3456384" cy="4464496"/>
          </a:xfrm>
        </p:spPr>
      </p:pic>
      <p:pic>
        <p:nvPicPr>
          <p:cNvPr id="5" name="Рисунок 4" descr="Prizrak-opery1.jpg"/>
          <p:cNvPicPr>
            <a:picLocks noChangeAspect="1"/>
          </p:cNvPicPr>
          <p:nvPr/>
        </p:nvPicPr>
        <p:blipFill>
          <a:blip r:embed="rId4" cstate="print"/>
          <a:stretch>
            <a:fillRect/>
          </a:stretch>
        </p:blipFill>
        <p:spPr>
          <a:xfrm>
            <a:off x="4067944" y="2420888"/>
            <a:ext cx="4800600" cy="3566160"/>
          </a:xfrm>
          <a:prstGeom prst="rect">
            <a:avLst/>
          </a:prstGeom>
        </p:spPr>
      </p:pic>
      <p:pic>
        <p:nvPicPr>
          <p:cNvPr id="6" name="ariya_kristinyi_i_fantoma_prizrak_operyi_(www.mp3is.ru).mp3">
            <a:hlinkClick r:id="" action="ppaction://media"/>
          </p:cNvPr>
          <p:cNvPicPr>
            <a:picLocks noRot="1" noChangeAspect="1"/>
          </p:cNvPicPr>
          <p:nvPr>
            <a:audioFile r:link="rId1"/>
          </p:nvPr>
        </p:nvPicPr>
        <p:blipFill>
          <a:blip r:embed="rId5" cstate="print"/>
          <a:stretch>
            <a:fillRect/>
          </a:stretch>
        </p:blipFill>
        <p:spPr>
          <a:xfrm>
            <a:off x="251520" y="332656"/>
            <a:ext cx="244475" cy="24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plus(in)">
                                      <p:cBhvr>
                                        <p:cTn id="32" dur="2000"/>
                                        <p:tgtEl>
                                          <p:spTgt spid="5"/>
                                        </p:tgtEl>
                                      </p:cBhvr>
                                    </p:animEffect>
                                  </p:childTnLst>
                                </p:cTn>
                              </p:par>
                            </p:childTnLst>
                          </p:cTn>
                        </p:par>
                        <p:par>
                          <p:cTn id="33" fill="hold">
                            <p:stCondLst>
                              <p:cond delay="2000"/>
                            </p:stCondLst>
                            <p:childTnLst>
                              <p:par>
                                <p:cTn id="34" presetID="1" presetClass="mediacall" presetSubtype="0" fill="hold" nodeType="afterEffect">
                                  <p:stCondLst>
                                    <p:cond delay="0"/>
                                  </p:stCondLst>
                                  <p:childTnLst>
                                    <p:cmd type="call" cmd="playFrom(0.0)">
                                      <p:cBhvr>
                                        <p:cTn id="35"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36"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442392" cy="508918"/>
          </a:xfrm>
        </p:spPr>
        <p:txBody>
          <a:bodyPr>
            <a:normAutofit fontScale="90000"/>
          </a:bodyPr>
          <a:lstStyle/>
          <a:p>
            <a:endParaRPr lang="ru-RU" dirty="0"/>
          </a:p>
        </p:txBody>
      </p:sp>
      <p:pic>
        <p:nvPicPr>
          <p:cNvPr id="4" name="Содержимое 3" descr="f_17031692.jpg"/>
          <p:cNvPicPr>
            <a:picLocks noGrp="1" noChangeAspect="1"/>
          </p:cNvPicPr>
          <p:nvPr>
            <p:ph idx="1"/>
          </p:nvPr>
        </p:nvPicPr>
        <p:blipFill>
          <a:blip r:embed="rId2" cstate="print"/>
          <a:stretch>
            <a:fillRect/>
          </a:stretch>
        </p:blipFill>
        <p:spPr>
          <a:xfrm>
            <a:off x="1619672" y="0"/>
            <a:ext cx="5688632" cy="4176464"/>
          </a:xfrm>
        </p:spPr>
      </p:pic>
      <p:pic>
        <p:nvPicPr>
          <p:cNvPr id="6" name="Рисунок 5" descr="z36480666.jpg"/>
          <p:cNvPicPr>
            <a:picLocks noChangeAspect="1"/>
          </p:cNvPicPr>
          <p:nvPr/>
        </p:nvPicPr>
        <p:blipFill>
          <a:blip r:embed="rId3" cstate="print"/>
          <a:stretch>
            <a:fillRect/>
          </a:stretch>
        </p:blipFill>
        <p:spPr>
          <a:xfrm>
            <a:off x="611560" y="4437112"/>
            <a:ext cx="3273552" cy="2212848"/>
          </a:xfrm>
          <a:prstGeom prst="rect">
            <a:avLst/>
          </a:prstGeom>
        </p:spPr>
      </p:pic>
      <p:pic>
        <p:nvPicPr>
          <p:cNvPr id="7" name="Рисунок 6" descr="l_b73fea73.jpg"/>
          <p:cNvPicPr>
            <a:picLocks noChangeAspect="1"/>
          </p:cNvPicPr>
          <p:nvPr/>
        </p:nvPicPr>
        <p:blipFill>
          <a:blip r:embed="rId4" cstate="print"/>
          <a:stretch>
            <a:fillRect/>
          </a:stretch>
        </p:blipFill>
        <p:spPr>
          <a:xfrm>
            <a:off x="4860032" y="4365104"/>
            <a:ext cx="3312368" cy="2232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8763943.jpg"/>
          <p:cNvPicPr>
            <a:picLocks noGrp="1" noChangeAspect="1"/>
          </p:cNvPicPr>
          <p:nvPr>
            <p:ph idx="1"/>
          </p:nvPr>
        </p:nvPicPr>
        <p:blipFill>
          <a:blip r:embed="rId2" cstate="print"/>
          <a:stretch>
            <a:fillRect/>
          </a:stretch>
        </p:blipFill>
        <p:spPr>
          <a:xfrm>
            <a:off x="755576" y="548680"/>
            <a:ext cx="7632848" cy="590465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fantom_opery1.jpg"/>
          <p:cNvPicPr>
            <a:picLocks noGrp="1" noChangeAspect="1"/>
          </p:cNvPicPr>
          <p:nvPr>
            <p:ph idx="1"/>
          </p:nvPr>
        </p:nvPicPr>
        <p:blipFill>
          <a:blip r:embed="rId2" cstate="print"/>
          <a:stretch>
            <a:fillRect/>
          </a:stretch>
        </p:blipFill>
        <p:spPr>
          <a:xfrm>
            <a:off x="179512" y="188640"/>
            <a:ext cx="4572000" cy="3048000"/>
          </a:xfrm>
        </p:spPr>
      </p:pic>
      <p:pic>
        <p:nvPicPr>
          <p:cNvPr id="5" name="Рисунок 4" descr="10300869_53464_max.jpg"/>
          <p:cNvPicPr>
            <a:picLocks noChangeAspect="1"/>
          </p:cNvPicPr>
          <p:nvPr/>
        </p:nvPicPr>
        <p:blipFill>
          <a:blip r:embed="rId3" cstate="print"/>
          <a:stretch>
            <a:fillRect/>
          </a:stretch>
        </p:blipFill>
        <p:spPr>
          <a:xfrm>
            <a:off x="3275856" y="3284984"/>
            <a:ext cx="4877882" cy="3463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pic>
        <p:nvPicPr>
          <p:cNvPr id="7" name="Содержимое 6" descr="W600_H454_Ocenter.jpg"/>
          <p:cNvPicPr>
            <a:picLocks noGrp="1" noChangeAspect="1"/>
          </p:cNvPicPr>
          <p:nvPr>
            <p:ph sz="quarter" idx="2"/>
          </p:nvPr>
        </p:nvPicPr>
        <p:blipFill>
          <a:blip r:embed="rId2" cstate="print"/>
          <a:stretch>
            <a:fillRect/>
          </a:stretch>
        </p:blipFill>
        <p:spPr>
          <a:xfrm>
            <a:off x="251520" y="188640"/>
            <a:ext cx="4569738" cy="3240360"/>
          </a:xfrm>
        </p:spPr>
      </p:pic>
      <p:pic>
        <p:nvPicPr>
          <p:cNvPr id="8" name="Содержимое 7" descr="gallery_webber108.jpg"/>
          <p:cNvPicPr>
            <a:picLocks noGrp="1" noChangeAspect="1"/>
          </p:cNvPicPr>
          <p:nvPr>
            <p:ph sz="quarter" idx="4"/>
          </p:nvPr>
        </p:nvPicPr>
        <p:blipFill>
          <a:blip r:embed="rId3" cstate="print"/>
          <a:stretch>
            <a:fillRect/>
          </a:stretch>
        </p:blipFill>
        <p:spPr>
          <a:xfrm>
            <a:off x="4860032" y="332656"/>
            <a:ext cx="4041775" cy="3033227"/>
          </a:xfrm>
        </p:spPr>
      </p:pic>
      <p:pic>
        <p:nvPicPr>
          <p:cNvPr id="9" name="Рисунок 8" descr="30523_438x650.jpg"/>
          <p:cNvPicPr>
            <a:picLocks noChangeAspect="1"/>
          </p:cNvPicPr>
          <p:nvPr/>
        </p:nvPicPr>
        <p:blipFill>
          <a:blip r:embed="rId4" cstate="print"/>
          <a:stretch>
            <a:fillRect/>
          </a:stretch>
        </p:blipFill>
        <p:spPr>
          <a:xfrm>
            <a:off x="395537" y="3501008"/>
            <a:ext cx="2736304" cy="3168352"/>
          </a:xfrm>
          <a:prstGeom prst="rect">
            <a:avLst/>
          </a:prstGeom>
        </p:spPr>
      </p:pic>
      <p:pic>
        <p:nvPicPr>
          <p:cNvPr id="10" name="Рисунок 9" descr="1268402915_tn-500_11747683_h10101190.jpg"/>
          <p:cNvPicPr>
            <a:picLocks noChangeAspect="1"/>
          </p:cNvPicPr>
          <p:nvPr/>
        </p:nvPicPr>
        <p:blipFill>
          <a:blip r:embed="rId5" cstate="print"/>
          <a:stretch>
            <a:fillRect/>
          </a:stretch>
        </p:blipFill>
        <p:spPr>
          <a:xfrm>
            <a:off x="3923928" y="3573016"/>
            <a:ext cx="4572000" cy="3040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300x168_O6cbWfvaJ1QGChsBl2mLlDvktuIxxneq.jpg"/>
          <p:cNvPicPr>
            <a:picLocks noGrp="1" noChangeAspect="1"/>
          </p:cNvPicPr>
          <p:nvPr>
            <p:ph idx="1"/>
          </p:nvPr>
        </p:nvPicPr>
        <p:blipFill>
          <a:blip r:embed="rId2" cstate="print"/>
          <a:stretch>
            <a:fillRect/>
          </a:stretch>
        </p:blipFill>
        <p:spPr>
          <a:xfrm>
            <a:off x="1907704" y="620688"/>
            <a:ext cx="5184576" cy="3096344"/>
          </a:xfrm>
        </p:spPr>
      </p:pic>
      <p:pic>
        <p:nvPicPr>
          <p:cNvPr id="5" name="Рисунок 4" descr="69403641_phantomoftheopera80075.jpg"/>
          <p:cNvPicPr>
            <a:picLocks noChangeAspect="1"/>
          </p:cNvPicPr>
          <p:nvPr/>
        </p:nvPicPr>
        <p:blipFill>
          <a:blip r:embed="rId3" cstate="print"/>
          <a:stretch>
            <a:fillRect/>
          </a:stretch>
        </p:blipFill>
        <p:spPr>
          <a:xfrm>
            <a:off x="395536" y="3861048"/>
            <a:ext cx="4006602" cy="2751315"/>
          </a:xfrm>
          <a:prstGeom prst="rect">
            <a:avLst/>
          </a:prstGeom>
        </p:spPr>
      </p:pic>
      <p:pic>
        <p:nvPicPr>
          <p:cNvPr id="6" name="Рисунок 5" descr="phantomoftheopera.jpg"/>
          <p:cNvPicPr>
            <a:picLocks noChangeAspect="1"/>
          </p:cNvPicPr>
          <p:nvPr/>
        </p:nvPicPr>
        <p:blipFill>
          <a:blip r:embed="rId4" cstate="print"/>
          <a:stretch>
            <a:fillRect/>
          </a:stretch>
        </p:blipFill>
        <p:spPr>
          <a:xfrm>
            <a:off x="5580112" y="3861048"/>
            <a:ext cx="2609966" cy="28529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fontScale="90000"/>
          </a:bodyPr>
          <a:lstStyle/>
          <a:p>
            <a:pPr algn="l"/>
            <a:r>
              <a:rPr lang="en-US" sz="1600" i="1" dirty="0" smtClean="0">
                <a:solidFill>
                  <a:srgbClr val="FF0000"/>
                </a:solidFill>
                <a:effectLst/>
              </a:rPr>
              <a:t>The Phantom of the </a:t>
            </a:r>
            <a:r>
              <a:rPr lang="en-US" sz="1600" i="1" dirty="0" smtClean="0">
                <a:solidFill>
                  <a:srgbClr val="FF0000"/>
                </a:solidFill>
                <a:effectLst/>
              </a:rPr>
              <a:t>Opera</a:t>
            </a:r>
            <a:r>
              <a:rPr lang="ru-RU" sz="1600" dirty="0" smtClean="0">
                <a:effectLst/>
              </a:rPr>
              <a:t> </a:t>
            </a:r>
            <a:r>
              <a:rPr lang="ru-RU" sz="1600" dirty="0" smtClean="0">
                <a:solidFill>
                  <a:schemeClr val="tx1"/>
                </a:solidFill>
                <a:effectLst/>
              </a:rPr>
              <a:t>— мюзикл Эндрю Ллойда </a:t>
            </a:r>
            <a:r>
              <a:rPr lang="ru-RU" sz="1600" dirty="0" err="1" smtClean="0">
                <a:solidFill>
                  <a:schemeClr val="tx1"/>
                </a:solidFill>
                <a:effectLst/>
              </a:rPr>
              <a:t>Уэббера</a:t>
            </a:r>
            <a:r>
              <a:rPr lang="ru-RU" sz="1600" dirty="0" smtClean="0">
                <a:solidFill>
                  <a:schemeClr val="tx1"/>
                </a:solidFill>
                <a:effectLst/>
              </a:rPr>
              <a:t>, основанный на одноименном романе французского писателя </a:t>
            </a:r>
            <a:r>
              <a:rPr lang="ru-RU" sz="1600" u="sng" dirty="0" smtClean="0">
                <a:solidFill>
                  <a:schemeClr val="tx1"/>
                </a:solidFill>
                <a:effectLst/>
              </a:rPr>
              <a:t>Гастона Леру. </a:t>
            </a:r>
            <a:r>
              <a:rPr lang="ru-RU" sz="1600" dirty="0" smtClean="0">
                <a:solidFill>
                  <a:schemeClr val="tx1"/>
                </a:solidFill>
                <a:effectLst/>
              </a:rPr>
              <a:t>Музыка была написана Ллойдом </a:t>
            </a:r>
            <a:r>
              <a:rPr lang="ru-RU" sz="1600" dirty="0" err="1" smtClean="0">
                <a:solidFill>
                  <a:schemeClr val="tx1"/>
                </a:solidFill>
                <a:effectLst/>
              </a:rPr>
              <a:t>Уэббером</a:t>
            </a:r>
            <a:r>
              <a:rPr lang="ru-RU" sz="1600" dirty="0" smtClean="0">
                <a:solidFill>
                  <a:schemeClr val="tx1"/>
                </a:solidFill>
                <a:effectLst/>
              </a:rPr>
              <a:t>, основная часть лирики — Чарльзом </a:t>
            </a:r>
            <a:r>
              <a:rPr lang="ru-RU" sz="1600" dirty="0" err="1" smtClean="0">
                <a:solidFill>
                  <a:schemeClr val="tx1"/>
                </a:solidFill>
                <a:effectLst/>
              </a:rPr>
              <a:t>Хартом</a:t>
            </a:r>
            <a:r>
              <a:rPr lang="ru-RU" sz="1600" dirty="0" smtClean="0">
                <a:solidFill>
                  <a:schemeClr val="tx1"/>
                </a:solidFill>
                <a:effectLst/>
              </a:rPr>
              <a:t>, отдельные фрагменты лирики — Ричардом </a:t>
            </a:r>
            <a:r>
              <a:rPr lang="ru-RU" sz="1600" dirty="0" err="1" smtClean="0">
                <a:solidFill>
                  <a:schemeClr val="tx1"/>
                </a:solidFill>
                <a:effectLst/>
              </a:rPr>
              <a:t>Стилгоу</a:t>
            </a:r>
            <a:r>
              <a:rPr lang="ru-RU" sz="1600" dirty="0" smtClean="0">
                <a:solidFill>
                  <a:schemeClr val="tx1"/>
                </a:solidFill>
                <a:effectLst/>
              </a:rPr>
              <a:t>. Сюжет повествует нам о талантливой певице Кристине </a:t>
            </a:r>
            <a:r>
              <a:rPr lang="ru-RU" sz="1600" dirty="0" err="1" smtClean="0">
                <a:solidFill>
                  <a:schemeClr val="tx1"/>
                </a:solidFill>
                <a:effectLst/>
              </a:rPr>
              <a:t>Даэ</a:t>
            </a:r>
            <a:r>
              <a:rPr lang="ru-RU" sz="1600" dirty="0" smtClean="0">
                <a:solidFill>
                  <a:schemeClr val="tx1"/>
                </a:solidFill>
                <a:effectLst/>
              </a:rPr>
              <a:t>, которая становится одержимостью таинственного, изуродованного музыкального г</a:t>
            </a:r>
            <a:r>
              <a:rPr lang="ru-RU" sz="1600" b="0" dirty="0" smtClean="0">
                <a:solidFill>
                  <a:schemeClr val="tx1"/>
                </a:solidFill>
                <a:effectLst/>
              </a:rPr>
              <a:t>ения.</a:t>
            </a:r>
            <a:endParaRPr lang="ru-RU" sz="1600" dirty="0">
              <a:solidFill>
                <a:schemeClr val="tx1"/>
              </a:solidFill>
              <a:effectLst/>
            </a:endParaRPr>
          </a:p>
        </p:txBody>
      </p:sp>
      <p:pic>
        <p:nvPicPr>
          <p:cNvPr id="4" name="Содержимое 3" descr="anh-35.jpg"/>
          <p:cNvPicPr>
            <a:picLocks noGrp="1" noChangeAspect="1"/>
          </p:cNvPicPr>
          <p:nvPr>
            <p:ph idx="1"/>
          </p:nvPr>
        </p:nvPicPr>
        <p:blipFill>
          <a:blip r:embed="rId2" cstate="print"/>
          <a:stretch>
            <a:fillRect/>
          </a:stretch>
        </p:blipFill>
        <p:spPr>
          <a:xfrm>
            <a:off x="1979712" y="1484784"/>
            <a:ext cx="5179378" cy="47085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1600" dirty="0" smtClean="0">
                <a:solidFill>
                  <a:schemeClr val="tx1"/>
                </a:solidFill>
                <a:effectLst/>
              </a:rPr>
              <a:t>Премьера мюзикла </a:t>
            </a:r>
            <a:r>
              <a:rPr lang="ru-RU" sz="1600" dirty="0" smtClean="0">
                <a:solidFill>
                  <a:srgbClr val="FF0000"/>
                </a:solidFill>
                <a:effectLst/>
              </a:rPr>
              <a:t>«Призрак Оперы» </a:t>
            </a:r>
            <a:r>
              <a:rPr lang="ru-RU" sz="1600" dirty="0" smtClean="0">
                <a:solidFill>
                  <a:schemeClr val="tx1"/>
                </a:solidFill>
                <a:effectLst/>
              </a:rPr>
              <a:t>состоялась в </a:t>
            </a:r>
            <a:r>
              <a:rPr lang="ru-RU" sz="1600" dirty="0" err="1" smtClean="0">
                <a:solidFill>
                  <a:schemeClr val="tx1"/>
                </a:solidFill>
                <a:effectLst/>
              </a:rPr>
              <a:t>Вест-Энде</a:t>
            </a:r>
            <a:r>
              <a:rPr lang="ru-RU" sz="1600" dirty="0" smtClean="0">
                <a:solidFill>
                  <a:schemeClr val="tx1"/>
                </a:solidFill>
                <a:effectLst/>
              </a:rPr>
              <a:t> </a:t>
            </a:r>
            <a:r>
              <a:rPr lang="ru-RU" sz="1600" dirty="0" smtClean="0">
                <a:solidFill>
                  <a:schemeClr val="tx1"/>
                </a:solidFill>
                <a:effectLst/>
              </a:rPr>
              <a:t> </a:t>
            </a:r>
            <a:r>
              <a:rPr lang="ru-RU" sz="1600" dirty="0" err="1" smtClean="0">
                <a:solidFill>
                  <a:schemeClr val="tx1"/>
                </a:solidFill>
                <a:effectLst/>
              </a:rPr>
              <a:t>в</a:t>
            </a:r>
            <a:r>
              <a:rPr lang="ru-RU" sz="1600" dirty="0" smtClean="0">
                <a:solidFill>
                  <a:schemeClr val="tx1"/>
                </a:solidFill>
                <a:effectLst/>
              </a:rPr>
              <a:t> 1986 году и на </a:t>
            </a:r>
            <a:r>
              <a:rPr lang="ru-RU" sz="1600" dirty="0" smtClean="0">
                <a:solidFill>
                  <a:schemeClr val="tx1"/>
                </a:solidFill>
                <a:effectLst/>
              </a:rPr>
              <a:t>Бродвее в </a:t>
            </a:r>
            <a:r>
              <a:rPr lang="ru-RU" sz="1600" dirty="0" smtClean="0">
                <a:solidFill>
                  <a:schemeClr val="tx1"/>
                </a:solidFill>
                <a:effectLst/>
              </a:rPr>
              <a:t>1988 году. Спектакль стал самым долгоиграющим мюзиклом в истории Бродвея, перегнав по показам мюзикл «Кошки» в 2006 году. Это второй самый долгоиграющий мюзикл и третий самый долгоиграющий спектакль в истории </a:t>
            </a:r>
            <a:r>
              <a:rPr lang="ru-RU" sz="1600" u="sng" dirty="0" err="1" smtClean="0">
                <a:solidFill>
                  <a:schemeClr val="tx1"/>
                </a:solidFill>
                <a:effectLst/>
              </a:rPr>
              <a:t>Вест-Энда</a:t>
            </a:r>
            <a:r>
              <a:rPr lang="ru-RU" sz="1600" dirty="0" smtClean="0">
                <a:solidFill>
                  <a:schemeClr val="tx1"/>
                </a:solidFill>
                <a:effectLst/>
              </a:rPr>
              <a:t>.</a:t>
            </a:r>
            <a:endParaRPr lang="ru-RU" sz="1600" dirty="0">
              <a:solidFill>
                <a:schemeClr val="tx1"/>
              </a:solidFill>
              <a:effectLst/>
            </a:endParaRPr>
          </a:p>
        </p:txBody>
      </p:sp>
      <p:pic>
        <p:nvPicPr>
          <p:cNvPr id="5" name="Содержимое 4" descr="0_306d6_dacdffef_L.jpg"/>
          <p:cNvPicPr>
            <a:picLocks noGrp="1" noChangeAspect="1"/>
          </p:cNvPicPr>
          <p:nvPr>
            <p:ph sz="half" idx="1"/>
          </p:nvPr>
        </p:nvPicPr>
        <p:blipFill>
          <a:blip r:embed="rId2" cstate="print"/>
          <a:stretch>
            <a:fillRect/>
          </a:stretch>
        </p:blipFill>
        <p:spPr>
          <a:xfrm>
            <a:off x="865257" y="1600200"/>
            <a:ext cx="3222486" cy="4525963"/>
          </a:xfrm>
        </p:spPr>
      </p:pic>
      <p:pic>
        <p:nvPicPr>
          <p:cNvPr id="6" name="Содержимое 5" descr="phantom.jpg"/>
          <p:cNvPicPr>
            <a:picLocks noGrp="1" noChangeAspect="1"/>
          </p:cNvPicPr>
          <p:nvPr>
            <p:ph sz="half" idx="2"/>
          </p:nvPr>
        </p:nvPicPr>
        <p:blipFill>
          <a:blip r:embed="rId3" cstate="print"/>
          <a:stretch>
            <a:fillRect/>
          </a:stretch>
        </p:blipFill>
        <p:spPr>
          <a:xfrm>
            <a:off x="5076056" y="1556792"/>
            <a:ext cx="2885320" cy="453650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style.rotation</p:attrName>
                                        </p:attrNameLst>
                                      </p:cBhvr>
                                      <p:tavLst>
                                        <p:tav tm="0">
                                          <p:val>
                                            <p:fltVal val="720"/>
                                          </p:val>
                                        </p:tav>
                                        <p:tav tm="100000">
                                          <p:val>
                                            <p:fltVal val="0"/>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anim calcmode="lin" valueType="num">
                                      <p:cBhvr>
                                        <p:cTn id="2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nodeType="clickEffect">
                                  <p:stCondLst>
                                    <p:cond delay="0"/>
                                  </p:stCondLst>
                                  <p:iterate type="lt">
                                    <p:tmPct val="50000"/>
                                  </p:iterate>
                                  <p:childTnLst>
                                    <p:set>
                                      <p:cBhvr>
                                        <p:cTn id="24" dur="1" fill="hold">
                                          <p:stCondLst>
                                            <p:cond delay="0"/>
                                          </p:stCondLst>
                                        </p:cTn>
                                        <p:tgtEl>
                                          <p:spTgt spid="6"/>
                                        </p:tgtEl>
                                        <p:attrNameLst>
                                          <p:attrName>style.visibility</p:attrName>
                                        </p:attrNameLst>
                                      </p:cBhvr>
                                      <p:to>
                                        <p:strVal val="visible"/>
                                      </p:to>
                                    </p:set>
                                    <p:set>
                                      <p:cBhvr>
                                        <p:cTn id="25" dur="455" fill="hold">
                                          <p:stCondLst>
                                            <p:cond delay="0"/>
                                          </p:stCondLst>
                                        </p:cTn>
                                        <p:tgtEl>
                                          <p:spTgt spid="6"/>
                                        </p:tgtEl>
                                        <p:attrNameLst>
                                          <p:attrName>style.rotation</p:attrName>
                                        </p:attrNameLst>
                                      </p:cBhvr>
                                      <p:to>
                                        <p:strVal val="-45.0"/>
                                      </p:to>
                                    </p:set>
                                    <p:anim calcmode="lin" valueType="num">
                                      <p:cBhvr>
                                        <p:cTn id="26"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1143000"/>
          </a:xfrm>
        </p:spPr>
        <p:txBody>
          <a:bodyPr>
            <a:normAutofit fontScale="90000"/>
          </a:bodyPr>
          <a:lstStyle/>
          <a:p>
            <a:pPr algn="l"/>
            <a:r>
              <a:rPr lang="ru-RU" sz="1600" dirty="0" smtClean="0">
                <a:solidFill>
                  <a:srgbClr val="FF0000"/>
                </a:solidFill>
              </a:rPr>
              <a:t>«Призрак Оперы» </a:t>
            </a:r>
            <a:r>
              <a:rPr lang="ru-RU" sz="1600" dirty="0" smtClean="0">
                <a:solidFill>
                  <a:schemeClr val="tx1"/>
                </a:solidFill>
              </a:rPr>
              <a:t>выиграл премию «Оливера» в 1986 году и премию «Тони» в 1988 году в номинации «Лучший Мюзикл». Первый исполнитель роли Призрака </a:t>
            </a:r>
            <a:r>
              <a:rPr lang="ru-RU" sz="1600" dirty="0" smtClean="0">
                <a:solidFill>
                  <a:schemeClr val="tx1"/>
                </a:solidFill>
              </a:rPr>
              <a:t>— </a:t>
            </a:r>
            <a:r>
              <a:rPr lang="ru-RU" sz="1600" dirty="0" smtClean="0">
                <a:solidFill>
                  <a:srgbClr val="FF0000"/>
                </a:solidFill>
              </a:rPr>
              <a:t>Майкл  </a:t>
            </a:r>
            <a:r>
              <a:rPr lang="ru-RU" sz="1600" dirty="0" err="1" smtClean="0">
                <a:solidFill>
                  <a:srgbClr val="FF0000"/>
                </a:solidFill>
              </a:rPr>
              <a:t>Кроуфорд</a:t>
            </a:r>
            <a:r>
              <a:rPr lang="ru-RU" sz="1600" dirty="0" smtClean="0">
                <a:solidFill>
                  <a:srgbClr val="FF0000"/>
                </a:solidFill>
              </a:rPr>
              <a:t> </a:t>
            </a:r>
            <a:r>
              <a:rPr lang="ru-RU" sz="1600" dirty="0" smtClean="0">
                <a:solidFill>
                  <a:srgbClr val="FF0000"/>
                </a:solidFill>
              </a:rPr>
              <a:t> </a:t>
            </a:r>
            <a:r>
              <a:rPr lang="ru-RU" sz="1600" dirty="0" smtClean="0">
                <a:solidFill>
                  <a:schemeClr val="tx1"/>
                </a:solidFill>
              </a:rPr>
              <a:t>выиграл премию «Оливера» в 1986 году и премию «Тони» в 1988 году в номинации «Лучший главный актёр в мюзикле». Шоу было поставлено в 149 городах 25 стран, его посмотрело более 100 миллионов человек. С международными сборами в 5,1 миллиардов долларов (3,5 миллиарда фунтов стерлингов),</a:t>
            </a:r>
            <a:endParaRPr lang="ru-RU" sz="1600" dirty="0">
              <a:solidFill>
                <a:schemeClr val="tx1"/>
              </a:solidFill>
              <a:effectLst/>
            </a:endParaRPr>
          </a:p>
        </p:txBody>
      </p:sp>
      <p:pic>
        <p:nvPicPr>
          <p:cNvPr id="4" name="Содержимое 3" descr="34580d3dfb0022830b7acc226aa88c20.jpg"/>
          <p:cNvPicPr>
            <a:picLocks noGrp="1" noChangeAspect="1"/>
          </p:cNvPicPr>
          <p:nvPr>
            <p:ph idx="1"/>
          </p:nvPr>
        </p:nvPicPr>
        <p:blipFill>
          <a:blip r:embed="rId2" cstate="print"/>
          <a:stretch>
            <a:fillRect/>
          </a:stretch>
        </p:blipFill>
        <p:spPr>
          <a:xfrm>
            <a:off x="251520" y="1628800"/>
            <a:ext cx="3580627" cy="4708525"/>
          </a:xfrm>
        </p:spPr>
      </p:pic>
      <p:pic>
        <p:nvPicPr>
          <p:cNvPr id="5" name="Рисунок 4" descr="opera.jpg"/>
          <p:cNvPicPr>
            <a:picLocks noChangeAspect="1"/>
          </p:cNvPicPr>
          <p:nvPr/>
        </p:nvPicPr>
        <p:blipFill>
          <a:blip r:embed="rId3" cstate="print"/>
          <a:stretch>
            <a:fillRect/>
          </a:stretch>
        </p:blipFill>
        <p:spPr>
          <a:xfrm>
            <a:off x="4283968" y="1700808"/>
            <a:ext cx="4485166" cy="4494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1600" dirty="0" smtClean="0">
                <a:solidFill>
                  <a:srgbClr val="FF0000"/>
                </a:solidFill>
                <a:effectLst/>
              </a:rPr>
              <a:t>«Призрак Оперы»</a:t>
            </a:r>
            <a:r>
              <a:rPr lang="ru-RU" sz="1600" dirty="0" smtClean="0">
                <a:solidFill>
                  <a:schemeClr val="tx1"/>
                </a:solidFill>
                <a:effectLst/>
              </a:rPr>
              <a:t> — самое кассовое развлекательное событие всех времён. Одна только нью-йоркская постановка собрала 800 миллионов долларов, что делает это шоу самым финансово успешным в истории Бродвея.</a:t>
            </a:r>
            <a:endParaRPr lang="ru-RU" sz="1600" dirty="0">
              <a:solidFill>
                <a:schemeClr val="tx1"/>
              </a:solidFill>
              <a:effectLst/>
            </a:endParaRPr>
          </a:p>
        </p:txBody>
      </p:sp>
      <p:pic>
        <p:nvPicPr>
          <p:cNvPr id="5" name="Содержимое 4" descr="33117908_3_729896.jpg"/>
          <p:cNvPicPr>
            <a:picLocks noGrp="1" noChangeAspect="1"/>
          </p:cNvPicPr>
          <p:nvPr>
            <p:ph idx="1"/>
          </p:nvPr>
        </p:nvPicPr>
        <p:blipFill>
          <a:blip r:embed="rId2" cstate="print"/>
          <a:stretch>
            <a:fillRect/>
          </a:stretch>
        </p:blipFill>
        <p:spPr>
          <a:xfrm>
            <a:off x="1475656" y="1628800"/>
            <a:ext cx="5943600" cy="44577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ppt_w*0.05"/>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anim calcmode="lin" valueType="num">
                                      <p:cBhvr>
                                        <p:cTn id="17" dur="500" fill="hold"/>
                                        <p:tgtEl>
                                          <p:spTgt spid="5"/>
                                        </p:tgtEl>
                                        <p:attrNameLst>
                                          <p:attrName>ppt_x</p:attrName>
                                        </p:attrNameLst>
                                      </p:cBhvr>
                                      <p:tavLst>
                                        <p:tav tm="0">
                                          <p:val>
                                            <p:strVal val="#ppt_x-.2"/>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b="0" i="1" dirty="0" smtClean="0">
                <a:solidFill>
                  <a:srgbClr val="FF0000"/>
                </a:solidFill>
              </a:rPr>
              <a:t>«Я </a:t>
            </a:r>
            <a:r>
              <a:rPr lang="ru-RU" sz="1800" b="0" i="1" dirty="0" smtClean="0">
                <a:solidFill>
                  <a:srgbClr val="FF0000"/>
                </a:solidFill>
              </a:rPr>
              <a:t>фактически писал еще что-то в то время, и я понял, что причина, по которой я так волновался, состояла в том, что я пытался написать большую, романтическую историю, и я пытался сделать это с тех пор, как я начал свою карьеру. Это было там, тогда с Призраком</a:t>
            </a:r>
            <a:r>
              <a:rPr lang="ru-RU" sz="1800" b="0" i="1" dirty="0" smtClean="0">
                <a:solidFill>
                  <a:srgbClr val="FF0000"/>
                </a:solidFill>
              </a:rPr>
              <a:t>!»</a:t>
            </a:r>
            <a:endParaRPr lang="ru-RU" sz="1800" dirty="0">
              <a:solidFill>
                <a:srgbClr val="FF0000"/>
              </a:solidFill>
            </a:endParaRPr>
          </a:p>
        </p:txBody>
      </p:sp>
      <p:pic>
        <p:nvPicPr>
          <p:cNvPr id="4" name="Содержимое 3" descr="article-1173545-01F421B9000004B0-173_233x423.jpg"/>
          <p:cNvPicPr>
            <a:picLocks noGrp="1" noChangeAspect="1"/>
          </p:cNvPicPr>
          <p:nvPr>
            <p:ph idx="1"/>
          </p:nvPr>
        </p:nvPicPr>
        <p:blipFill>
          <a:blip r:embed="rId2" cstate="print"/>
          <a:stretch>
            <a:fillRect/>
          </a:stretch>
        </p:blipFill>
        <p:spPr>
          <a:xfrm>
            <a:off x="827584" y="1700808"/>
            <a:ext cx="2593585" cy="4708525"/>
          </a:xfrm>
        </p:spPr>
      </p:pic>
      <p:pic>
        <p:nvPicPr>
          <p:cNvPr id="5" name="Рисунок 4" descr="lloydwebber.jpg"/>
          <p:cNvPicPr>
            <a:picLocks noChangeAspect="1"/>
          </p:cNvPicPr>
          <p:nvPr/>
        </p:nvPicPr>
        <p:blipFill>
          <a:blip r:embed="rId3" cstate="print"/>
          <a:stretch>
            <a:fillRect/>
          </a:stretch>
        </p:blipFill>
        <p:spPr>
          <a:xfrm>
            <a:off x="5004048" y="2060848"/>
            <a:ext cx="3048000" cy="40157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fontScale="90000"/>
          </a:bodyPr>
          <a:lstStyle/>
          <a:p>
            <a:pPr algn="l"/>
            <a:r>
              <a:rPr lang="ru-RU" sz="1600" dirty="0" smtClean="0">
                <a:solidFill>
                  <a:schemeClr val="tx1"/>
                </a:solidFill>
              </a:rPr>
              <a:t>Ллойд </a:t>
            </a:r>
            <a:r>
              <a:rPr lang="ru-RU" sz="1600" dirty="0" err="1" smtClean="0">
                <a:solidFill>
                  <a:schemeClr val="tx1"/>
                </a:solidFill>
              </a:rPr>
              <a:t>Уэббер</a:t>
            </a:r>
            <a:r>
              <a:rPr lang="ru-RU" sz="1600" dirty="0" smtClean="0">
                <a:solidFill>
                  <a:schemeClr val="tx1"/>
                </a:solidFill>
              </a:rPr>
              <a:t> создал партитуру, временами переходящую в оперный стиль, но в которой была сохранена форма и структура мюзикла. Полноценные оперные отрывки принадлежат, главным образом, второстепенным персонажам, таким как Андре и </a:t>
            </a:r>
            <a:r>
              <a:rPr lang="ru-RU" sz="1600" dirty="0" err="1" smtClean="0">
                <a:solidFill>
                  <a:schemeClr val="tx1"/>
                </a:solidFill>
              </a:rPr>
              <a:t>Фирмен</a:t>
            </a:r>
            <a:r>
              <a:rPr lang="ru-RU" sz="1600" dirty="0" smtClean="0">
                <a:solidFill>
                  <a:schemeClr val="tx1"/>
                </a:solidFill>
              </a:rPr>
              <a:t>, </a:t>
            </a:r>
            <a:r>
              <a:rPr lang="ru-RU" sz="1600" dirty="0" err="1" smtClean="0">
                <a:solidFill>
                  <a:schemeClr val="tx1"/>
                </a:solidFill>
              </a:rPr>
              <a:t>Карлотта</a:t>
            </a:r>
            <a:r>
              <a:rPr lang="ru-RU" sz="1600" dirty="0" smtClean="0">
                <a:solidFill>
                  <a:schemeClr val="tx1"/>
                </a:solidFill>
              </a:rPr>
              <a:t> </a:t>
            </a:r>
            <a:r>
              <a:rPr lang="ru-RU" sz="1600" dirty="0" err="1" smtClean="0">
                <a:solidFill>
                  <a:schemeClr val="tx1"/>
                </a:solidFill>
              </a:rPr>
              <a:t>и</a:t>
            </a:r>
            <a:r>
              <a:rPr lang="ru-RU" sz="1600" dirty="0" smtClean="0">
                <a:solidFill>
                  <a:schemeClr val="tx1"/>
                </a:solidFill>
              </a:rPr>
              <a:t> </a:t>
            </a:r>
            <a:r>
              <a:rPr lang="ru-RU" sz="1600" dirty="0" err="1" smtClean="0">
                <a:solidFill>
                  <a:schemeClr val="tx1"/>
                </a:solidFill>
              </a:rPr>
              <a:t>Пианджи</a:t>
            </a:r>
            <a:r>
              <a:rPr lang="ru-RU" sz="1600" dirty="0" smtClean="0">
                <a:solidFill>
                  <a:schemeClr val="tx1"/>
                </a:solidFill>
              </a:rPr>
              <a:t>. Они также используются, чтобы придать содержание вымышленным «операм», которые присутствуют в шоу, таким как «</a:t>
            </a:r>
            <a:r>
              <a:rPr lang="ru-RU" sz="1600" dirty="0" err="1" smtClean="0">
                <a:solidFill>
                  <a:schemeClr val="tx1"/>
                </a:solidFill>
              </a:rPr>
              <a:t>Hannibal</a:t>
            </a:r>
            <a:r>
              <a:rPr lang="ru-RU" sz="1600" dirty="0" smtClean="0">
                <a:solidFill>
                  <a:schemeClr val="tx1"/>
                </a:solidFill>
              </a:rPr>
              <a:t>», «</a:t>
            </a:r>
            <a:r>
              <a:rPr lang="ru-RU" sz="1600" dirty="0" err="1" smtClean="0">
                <a:solidFill>
                  <a:schemeClr val="tx1"/>
                </a:solidFill>
              </a:rPr>
              <a:t>Il</a:t>
            </a:r>
            <a:r>
              <a:rPr lang="ru-RU" sz="1600" dirty="0" smtClean="0">
                <a:solidFill>
                  <a:schemeClr val="tx1"/>
                </a:solidFill>
              </a:rPr>
              <a:t> </a:t>
            </a:r>
            <a:r>
              <a:rPr lang="ru-RU" sz="1600" dirty="0" err="1" smtClean="0">
                <a:solidFill>
                  <a:schemeClr val="tx1"/>
                </a:solidFill>
              </a:rPr>
              <a:t>Muto</a:t>
            </a:r>
            <a:r>
              <a:rPr lang="ru-RU" sz="1600" dirty="0" smtClean="0">
                <a:solidFill>
                  <a:schemeClr val="tx1"/>
                </a:solidFill>
              </a:rPr>
              <a:t>» и шедевру Призрака — «</a:t>
            </a:r>
            <a:r>
              <a:rPr lang="ru-RU" sz="1600" dirty="0" err="1" smtClean="0">
                <a:solidFill>
                  <a:schemeClr val="tx1"/>
                </a:solidFill>
              </a:rPr>
              <a:t>Don</a:t>
            </a:r>
            <a:r>
              <a:rPr lang="ru-RU" sz="1600" dirty="0" smtClean="0">
                <a:solidFill>
                  <a:schemeClr val="tx1"/>
                </a:solidFill>
              </a:rPr>
              <a:t> </a:t>
            </a:r>
            <a:r>
              <a:rPr lang="ru-RU" sz="1600" dirty="0" err="1" smtClean="0">
                <a:solidFill>
                  <a:schemeClr val="tx1"/>
                </a:solidFill>
              </a:rPr>
              <a:t>Juan</a:t>
            </a:r>
            <a:r>
              <a:rPr lang="ru-RU" sz="1600" dirty="0" smtClean="0">
                <a:solidFill>
                  <a:schemeClr val="tx1"/>
                </a:solidFill>
              </a:rPr>
              <a:t> </a:t>
            </a:r>
            <a:r>
              <a:rPr lang="ru-RU" sz="1600" dirty="0" err="1" smtClean="0">
                <a:solidFill>
                  <a:schemeClr val="tx1"/>
                </a:solidFill>
              </a:rPr>
              <a:t>Triumphant</a:t>
            </a:r>
            <a:r>
              <a:rPr lang="ru-RU" sz="1600" dirty="0" smtClean="0">
                <a:solidFill>
                  <a:schemeClr val="tx1"/>
                </a:solidFill>
              </a:rPr>
              <a:t>». Здесь Ллойд </a:t>
            </a:r>
            <a:r>
              <a:rPr lang="ru-RU" sz="1600" dirty="0" err="1" smtClean="0">
                <a:solidFill>
                  <a:schemeClr val="tx1"/>
                </a:solidFill>
              </a:rPr>
              <a:t>Уэббер</a:t>
            </a:r>
            <a:r>
              <a:rPr lang="ru-RU" sz="1600" dirty="0" smtClean="0">
                <a:solidFill>
                  <a:schemeClr val="tx1"/>
                </a:solidFill>
              </a:rPr>
              <a:t> применил смесь разнообразных стилей — от великих опер </a:t>
            </a:r>
            <a:r>
              <a:rPr lang="ru-RU" sz="1600" dirty="0" smtClean="0">
                <a:solidFill>
                  <a:schemeClr val="tx1"/>
                </a:solidFill>
              </a:rPr>
              <a:t>Мейербера </a:t>
            </a:r>
            <a:r>
              <a:rPr lang="ru-RU" sz="1600" dirty="0" smtClean="0">
                <a:solidFill>
                  <a:schemeClr val="tx1"/>
                </a:solidFill>
              </a:rPr>
              <a:t> до Моцарта и даже Гильберта и </a:t>
            </a:r>
            <a:r>
              <a:rPr lang="ru-RU" sz="1600" dirty="0" err="1" smtClean="0">
                <a:solidFill>
                  <a:schemeClr val="tx1"/>
                </a:solidFill>
              </a:rPr>
              <a:t>Салливана</a:t>
            </a:r>
            <a:r>
              <a:rPr lang="ru-RU" sz="1600" dirty="0" smtClean="0">
                <a:solidFill>
                  <a:schemeClr val="tx1"/>
                </a:solidFill>
              </a:rPr>
              <a:t>.</a:t>
            </a:r>
            <a:endParaRPr lang="ru-RU" sz="1600" dirty="0">
              <a:solidFill>
                <a:schemeClr val="tx1"/>
              </a:solidFill>
            </a:endParaRPr>
          </a:p>
        </p:txBody>
      </p:sp>
      <p:pic>
        <p:nvPicPr>
          <p:cNvPr id="4" name="Содержимое 3" descr="1268402762_tn-500_11747683_h10101182.jpg"/>
          <p:cNvPicPr>
            <a:picLocks noGrp="1" noChangeAspect="1"/>
          </p:cNvPicPr>
          <p:nvPr>
            <p:ph idx="1"/>
          </p:nvPr>
        </p:nvPicPr>
        <p:blipFill>
          <a:blip r:embed="rId2" cstate="print"/>
          <a:stretch>
            <a:fillRect/>
          </a:stretch>
        </p:blipFill>
        <p:spPr>
          <a:xfrm>
            <a:off x="323528" y="2060848"/>
            <a:ext cx="4572000" cy="3208020"/>
          </a:xfrm>
        </p:spPr>
      </p:pic>
      <p:pic>
        <p:nvPicPr>
          <p:cNvPr id="5" name="Рисунок 4" descr="phantomrecord.jpg"/>
          <p:cNvPicPr>
            <a:picLocks noChangeAspect="1"/>
          </p:cNvPicPr>
          <p:nvPr/>
        </p:nvPicPr>
        <p:blipFill>
          <a:blip r:embed="rId3" cstate="print"/>
          <a:stretch>
            <a:fillRect/>
          </a:stretch>
        </p:blipFill>
        <p:spPr>
          <a:xfrm>
            <a:off x="5364088" y="2060848"/>
            <a:ext cx="3270498" cy="4392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1600" dirty="0" smtClean="0">
                <a:solidFill>
                  <a:schemeClr val="tx1"/>
                </a:solidFill>
              </a:rPr>
              <a:t>Дизайнер Мария Бьёрнсон разработала декорации и создала более 200 костюмов, в том числе для номера «</a:t>
            </a:r>
            <a:r>
              <a:rPr lang="ru-RU" sz="1600" dirty="0" err="1" smtClean="0">
                <a:solidFill>
                  <a:schemeClr val="tx1"/>
                </a:solidFill>
              </a:rPr>
              <a:t>Masquerade</a:t>
            </a:r>
            <a:r>
              <a:rPr lang="ru-RU" sz="1600" dirty="0" smtClean="0">
                <a:solidFill>
                  <a:schemeClr val="tx1"/>
                </a:solidFill>
              </a:rPr>
              <a:t>». Ее сценография, включающая такие незабываемые элементы, как люстра, гондола в подземелье и широкая лестница, довольно обычный набор для сценического спектакля, принесла ей несколько престижных наград.</a:t>
            </a:r>
            <a:endParaRPr lang="ru-RU" sz="1600" dirty="0">
              <a:solidFill>
                <a:schemeClr val="tx1"/>
              </a:solidFill>
            </a:endParaRPr>
          </a:p>
        </p:txBody>
      </p:sp>
      <p:pic>
        <p:nvPicPr>
          <p:cNvPr id="4" name="Содержимое 3" descr="64592671228081.jpg"/>
          <p:cNvPicPr>
            <a:picLocks noGrp="1" noChangeAspect="1"/>
          </p:cNvPicPr>
          <p:nvPr>
            <p:ph idx="1"/>
          </p:nvPr>
        </p:nvPicPr>
        <p:blipFill>
          <a:blip r:embed="rId2" cstate="print"/>
          <a:stretch>
            <a:fillRect/>
          </a:stretch>
        </p:blipFill>
        <p:spPr>
          <a:xfrm>
            <a:off x="683568" y="1268760"/>
            <a:ext cx="4464496" cy="2232248"/>
          </a:xfrm>
        </p:spPr>
      </p:pic>
      <p:pic>
        <p:nvPicPr>
          <p:cNvPr id="5" name="Рисунок 4" descr="41d0748071ac74b59e9454d09b340b46.jpg"/>
          <p:cNvPicPr>
            <a:picLocks noChangeAspect="1"/>
          </p:cNvPicPr>
          <p:nvPr/>
        </p:nvPicPr>
        <p:blipFill>
          <a:blip r:embed="rId3" cstate="print"/>
          <a:stretch>
            <a:fillRect/>
          </a:stretch>
        </p:blipFill>
        <p:spPr>
          <a:xfrm>
            <a:off x="5652120" y="1844824"/>
            <a:ext cx="2808312" cy="4248472"/>
          </a:xfrm>
          <a:prstGeom prst="rect">
            <a:avLst/>
          </a:prstGeom>
        </p:spPr>
      </p:pic>
      <p:pic>
        <p:nvPicPr>
          <p:cNvPr id="6" name="Рисунок 5" descr="phantom_der_oper1.jpg"/>
          <p:cNvPicPr>
            <a:picLocks noChangeAspect="1"/>
          </p:cNvPicPr>
          <p:nvPr/>
        </p:nvPicPr>
        <p:blipFill>
          <a:blip r:embed="rId4" cstate="print"/>
          <a:stretch>
            <a:fillRect/>
          </a:stretch>
        </p:blipFill>
        <p:spPr>
          <a:xfrm>
            <a:off x="467544" y="3573016"/>
            <a:ext cx="4536504" cy="31683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1600" b="0" dirty="0" smtClean="0"/>
              <a:t> </a:t>
            </a:r>
            <a:r>
              <a:rPr lang="ru-RU" sz="1600" dirty="0" err="1" smtClean="0">
                <a:solidFill>
                  <a:schemeClr val="tx1"/>
                </a:solidFill>
                <a:effectLst/>
              </a:rPr>
              <a:t>Хэл</a:t>
            </a:r>
            <a:r>
              <a:rPr lang="ru-RU" sz="1600" dirty="0" smtClean="0">
                <a:solidFill>
                  <a:schemeClr val="tx1"/>
                </a:solidFill>
                <a:effectLst/>
              </a:rPr>
              <a:t> </a:t>
            </a:r>
            <a:r>
              <a:rPr lang="ru-RU" sz="1600" dirty="0" err="1" smtClean="0">
                <a:solidFill>
                  <a:schemeClr val="tx1"/>
                </a:solidFill>
                <a:effectLst/>
              </a:rPr>
              <a:t>Принс</a:t>
            </a:r>
            <a:r>
              <a:rPr lang="ru-RU" sz="1600" dirty="0" smtClean="0">
                <a:solidFill>
                  <a:schemeClr val="tx1"/>
                </a:solidFill>
                <a:effectLst/>
              </a:rPr>
              <a:t> </a:t>
            </a:r>
            <a:r>
              <a:rPr lang="ru-RU" sz="1600" dirty="0" smtClean="0">
                <a:solidFill>
                  <a:schemeClr val="tx1"/>
                </a:solidFill>
                <a:effectLst/>
              </a:rPr>
              <a:t> был режиссёром постановки, в то время как </a:t>
            </a:r>
            <a:r>
              <a:rPr lang="ru-RU" sz="1600" dirty="0" err="1" smtClean="0">
                <a:solidFill>
                  <a:schemeClr val="tx1"/>
                </a:solidFill>
                <a:effectLst/>
              </a:rPr>
              <a:t>Джиллиан</a:t>
            </a:r>
            <a:r>
              <a:rPr lang="ru-RU" sz="1600" dirty="0" smtClean="0">
                <a:solidFill>
                  <a:schemeClr val="tx1"/>
                </a:solidFill>
                <a:effectLst/>
              </a:rPr>
              <a:t> </a:t>
            </a:r>
            <a:r>
              <a:rPr lang="ru-RU" sz="1600" dirty="0" err="1" smtClean="0">
                <a:solidFill>
                  <a:schemeClr val="tx1"/>
                </a:solidFill>
                <a:effectLst/>
              </a:rPr>
              <a:t>Линн</a:t>
            </a:r>
            <a:r>
              <a:rPr lang="ru-RU" sz="1600" dirty="0" smtClean="0">
                <a:solidFill>
                  <a:schemeClr val="tx1"/>
                </a:solidFill>
                <a:effectLst/>
              </a:rPr>
              <a:t>, помощник режиссёра и хореограф мюзикла «Кошки», смогла создать цельную музыкальную постановку и разработала хореографию.</a:t>
            </a:r>
            <a:endParaRPr lang="ru-RU" sz="1600" dirty="0">
              <a:solidFill>
                <a:schemeClr val="tx1"/>
              </a:solidFill>
              <a:effectLst/>
            </a:endParaRPr>
          </a:p>
        </p:txBody>
      </p:sp>
      <p:pic>
        <p:nvPicPr>
          <p:cNvPr id="4" name="Содержимое 3" descr="crivello03.JPG"/>
          <p:cNvPicPr>
            <a:picLocks noGrp="1" noChangeAspect="1"/>
          </p:cNvPicPr>
          <p:nvPr>
            <p:ph idx="1"/>
          </p:nvPr>
        </p:nvPicPr>
        <p:blipFill>
          <a:blip r:embed="rId2" cstate="print"/>
          <a:stretch>
            <a:fillRect/>
          </a:stretch>
        </p:blipFill>
        <p:spPr>
          <a:xfrm>
            <a:off x="179512" y="1412776"/>
            <a:ext cx="5328592" cy="4536504"/>
          </a:xfrm>
        </p:spPr>
      </p:pic>
      <p:pic>
        <p:nvPicPr>
          <p:cNvPr id="5" name="Рисунок 4" descr="tn-500_wm70036174486.jpg"/>
          <p:cNvPicPr>
            <a:picLocks noChangeAspect="1"/>
          </p:cNvPicPr>
          <p:nvPr/>
        </p:nvPicPr>
        <p:blipFill>
          <a:blip r:embed="rId3" cstate="print"/>
          <a:stretch>
            <a:fillRect/>
          </a:stretch>
        </p:blipFill>
        <p:spPr>
          <a:xfrm>
            <a:off x="5724128" y="1412776"/>
            <a:ext cx="31623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800" decel="100000"/>
                                        <p:tgtEl>
                                          <p:spTgt spid="5"/>
                                        </p:tgtEl>
                                      </p:cBhvr>
                                    </p:animEffect>
                                    <p:anim calcmode="lin" valueType="num">
                                      <p:cBhvr>
                                        <p:cTn id="20" dur="800" decel="100000" fill="hold"/>
                                        <p:tgtEl>
                                          <p:spTgt spid="5"/>
                                        </p:tgtEl>
                                        <p:attrNameLst>
                                          <p:attrName>style.rotation</p:attrName>
                                        </p:attrNameLst>
                                      </p:cBhvr>
                                      <p:tavLst>
                                        <p:tav tm="0">
                                          <p:val>
                                            <p:fltVal val="-90"/>
                                          </p:val>
                                        </p:tav>
                                        <p:tav tm="100000">
                                          <p:val>
                                            <p:fltVal val="0"/>
                                          </p:val>
                                        </p:tav>
                                      </p:tavLst>
                                    </p:anim>
                                    <p:anim calcmode="lin" valueType="num">
                                      <p:cBhvr>
                                        <p:cTn id="21" dur="800" decel="100000" fill="hold"/>
                                        <p:tgtEl>
                                          <p:spTgt spid="5"/>
                                        </p:tgtEl>
                                        <p:attrNameLst>
                                          <p:attrName>ppt_x</p:attrName>
                                        </p:attrNameLst>
                                      </p:cBhvr>
                                      <p:tavLst>
                                        <p:tav tm="0">
                                          <p:val>
                                            <p:strVal val="#ppt_x+0.4"/>
                                          </p:val>
                                        </p:tav>
                                        <p:tav tm="100000">
                                          <p:val>
                                            <p:strVal val="#ppt_x-0.05"/>
                                          </p:val>
                                        </p:tav>
                                      </p:tavLst>
                                    </p:anim>
                                    <p:anim calcmode="lin" valueType="num">
                                      <p:cBhvr>
                                        <p:cTn id="22" dur="800" decel="100000" fill="hold"/>
                                        <p:tgtEl>
                                          <p:spTgt spid="5"/>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102</TotalTime>
  <Words>269</Words>
  <Application>Microsoft Office PowerPoint</Application>
  <PresentationFormat>Экран (4:3)</PresentationFormat>
  <Paragraphs>15</Paragraphs>
  <Slides>19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Апекс</vt:lpstr>
      <vt:lpstr>Призрак Оперы.</vt:lpstr>
      <vt:lpstr>The Phantom of the Opera — мюзикл Эндрю Ллойда Уэббера, основанный на одноименном романе французского писателя Гастона Леру. Музыка была написана Ллойдом Уэббером, основная часть лирики — Чарльзом Хартом, отдельные фрагменты лирики — Ричардом Стилгоу. Сюжет повествует нам о талантливой певице Кристине Даэ, которая становится одержимостью таинственного, изуродованного музыкального гения.</vt:lpstr>
      <vt:lpstr>Премьера мюзикла «Призрак Оперы» состоялась в Вест-Энде  в 1986 году и на Бродвее в 1988 году. Спектакль стал самым долгоиграющим мюзиклом в истории Бродвея, перегнав по показам мюзикл «Кошки» в 2006 году. Это второй самый долгоиграющий мюзикл и третий самый долгоиграющий спектакль в истории Вест-Энда.</vt:lpstr>
      <vt:lpstr>«Призрак Оперы» выиграл премию «Оливера» в 1986 году и премию «Тони» в 1988 году в номинации «Лучший Мюзикл». Первый исполнитель роли Призрака — Майкл  Кроуфорд  выиграл премию «Оливера» в 1986 году и премию «Тони» в 1988 году в номинации «Лучший главный актёр в мюзикле». Шоу было поставлено в 149 городах 25 стран, его посмотрело более 100 миллионов человек. С международными сборами в 5,1 миллиардов долларов (3,5 миллиарда фунтов стерлингов),</vt:lpstr>
      <vt:lpstr>«Призрак Оперы» — самое кассовое развлекательное событие всех времён. Одна только нью-йоркская постановка собрала 800 миллионов долларов, что делает это шоу самым финансово успешным в истории Бродвея.</vt:lpstr>
      <vt:lpstr>«Я фактически писал еще что-то в то время, и я понял, что причина, по которой я так волновался, состояла в том, что я пытался написать большую, романтическую историю, и я пытался сделать это с тех пор, как я начал свою карьеру. Это было там, тогда с Призраком!»</vt:lpstr>
      <vt:lpstr>Ллойд Уэббер создал партитуру, временами переходящую в оперный стиль, но в которой была сохранена форма и структура мюзикла. Полноценные оперные отрывки принадлежат, главным образом, второстепенным персонажам, таким как Андре и Фирмен, Карлотта и Пианджи. Они также используются, чтобы придать содержание вымышленным «операм», которые присутствуют в шоу, таким как «Hannibal», «Il Muto» и шедевру Призрака — «Don Juan Triumphant». Здесь Ллойд Уэббер применил смесь разнообразных стилей — от великих опер Мейербера  до Моцарта и даже Гильберта и Салливана.</vt:lpstr>
      <vt:lpstr>Дизайнер Мария Бьёрнсон разработала декорации и создала более 200 костюмов, в том числе для номера «Masquerade». Ее сценография, включающая такие незабываемые элементы, как люстра, гондола в подземелье и широкая лестница, довольно обычный набор для сценического спектакля, принесла ей несколько престижных наград.</vt:lpstr>
      <vt:lpstr> Хэл Принс  был режиссёром постановки, в то время как Джиллиан Линн, помощник режиссёра и хореограф мюзикла «Кошки», смогла создать цельную музыкальную постановку и разработала хореографию.</vt:lpstr>
      <vt:lpstr>На дворе 1881 год. Карлотта — примадонна Парижской Оперы, репетирует перед вечерним представлением, но внезапно падает задняя декорация, едва не задев примадонну. Взволнованные актёры считают, что это происшествие не обошлось без легендарного Призрака Оперы. Новые владельцы Оперы месье Фирмен и Андрэ пытаются сгладить конфликт, но Карлотта отказывается продолжать репетицию и уходит, бурно возмущается по поводу того, что подобные происшествия происходят с ней последние несколько лет.</vt:lpstr>
      <vt:lpstr>Мадам Жири — балетмейстер Оперы рассказывает Фирмену и Андрэ о Призраке Оперы и его требованиях, в том числе, что ему обязаны платить жалование и оставлять для него ложу № 5. Мэг, её дочь, утверждает, что Кристина Доэ, хористка из Швеции и осиротевшая дочь известного скрипача «хорошо обучена» и может заменить Карлотту. Директора неохотно дают ей шанс и к всеобщему удивлению, она превосходно справляется со своей ролью.</vt:lpstr>
      <vt:lpstr>После своего триумфального дебюта, Кристина признаётся Мэг, что только она знает кто на самом деле её таинственный учитель — мистический «Ангел Музыки». Новый покровитель Оперы, знающий Кристину с детства, приходит к ней в гримёрку. Они вместе вспоминают прошлое, и Кристина признаётся Раулю, что её посетил Ангел и научил петь. Рауль не верит ей и, несмотря на её протесты, настаивает на том, чтобы она отправилась с ним на ужин. После того, как Рауль уходит, громовой голос выражает своё неудовольствие присутствием Рауля.</vt:lpstr>
      <vt:lpstr>Кристина молит Ангела наконец показать себя, и, вняв её мольбе, в зеркале её гримёрной появляется Призрак Оперы. Он проводит Кристину через зеркало. Рауль же подслушивает их и входит в гримёрку как раз в тот момент, когда Призрак и Кристина исчезают. </vt:lpstr>
      <vt:lpstr> Призрак ведёт Кристину в подземелья Оперного театра («The Phantom of the Opera»). Они пересекают подземное озеро и оказываются в его тайном логове глубоко под Оперой, жутком месте с множеством свечей и органных труб. Призрак объясняет Кристине, что выбрал её для того, чтобы она пела его музыку, и влюбился в неё. Он настоятельно убеждает её забыть ту жизнь, которую она знала «до», и обольщает её («The Music of the Night»). Он показывает Кристине куклу — точную копию её самой в свадебном платье. Кристина падает в обморок, и Призрак укладывает её в постель, ещё раз повторяя о своих чувствах к ней.</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11</cp:revision>
  <dcterms:created xsi:type="dcterms:W3CDTF">2013-05-17T14:49:48Z</dcterms:created>
  <dcterms:modified xsi:type="dcterms:W3CDTF">2013-05-17T16:32:01Z</dcterms:modified>
</cp:coreProperties>
</file>