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</p:sldMasterIdLst>
  <p:notesMasterIdLst>
    <p:notesMasterId r:id="rId59"/>
  </p:notesMasterIdLst>
  <p:sldIdLst>
    <p:sldId id="364" r:id="rId11"/>
    <p:sldId id="365" r:id="rId12"/>
    <p:sldId id="362" r:id="rId13"/>
    <p:sldId id="367" r:id="rId14"/>
    <p:sldId id="295" r:id="rId15"/>
    <p:sldId id="368" r:id="rId16"/>
    <p:sldId id="300" r:id="rId17"/>
    <p:sldId id="297" r:id="rId18"/>
    <p:sldId id="29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21" r:id="rId48"/>
    <p:sldId id="348" r:id="rId49"/>
    <p:sldId id="347" r:id="rId50"/>
    <p:sldId id="349" r:id="rId51"/>
    <p:sldId id="352" r:id="rId52"/>
    <p:sldId id="350" r:id="rId53"/>
    <p:sldId id="339" r:id="rId54"/>
    <p:sldId id="340" r:id="rId55"/>
    <p:sldId id="342" r:id="rId56"/>
    <p:sldId id="331" r:id="rId57"/>
    <p:sldId id="276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E3"/>
    <a:srgbClr val="FFFF66"/>
    <a:srgbClr val="FFCC66"/>
    <a:srgbClr val="C6FF27"/>
    <a:srgbClr val="006600"/>
    <a:srgbClr val="FF0000"/>
    <a:srgbClr val="726756"/>
    <a:srgbClr val="958773"/>
    <a:srgbClr val="BB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DF97F-FF79-4109-A1F4-E182AF11F970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280D1-3F1A-43FD-94D1-ADA9C61B7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1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888666-A83D-4824-B292-F6D27CC0E827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1064-0DAB-43B6-AEF0-86030A7C18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9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0239-151C-4B5A-ABFD-6909B4BAE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18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9F1064-0DAB-43B6-AEF0-86030A7C18B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9D8636-4EF6-4748-A0CF-F95F734ED0B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A0581D43-2909-4B4E-8AD7-FFAB5A3BAB3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991DA3-34D0-4D76-95A9-F7FEF512834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071326-2EDD-4289-9DD8-AC745FBED4B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C47780-429D-4AFA-AEAA-7199FCA1320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E3B4D7-A896-46ED-9C55-4AF3F0766A2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8893F9-AD2D-4F4E-A1D8-AD809C09F95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D7450A-2181-431C-844A-519C8B6C5D7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E30239-151C-4B5A-ABFD-6909B4BAE6C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1F-347D-452B-B78F-5CFDCBB7A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439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432F21F-347D-452B-B78F-5CFDCBB7A6C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1064-0DAB-43B6-AEF0-86030A7C18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8636-4EF6-4748-A0CF-F95F734ED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4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1D43-2909-4B4E-8AD7-FFAB5A3B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5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1DA3-34D0-4D76-95A9-F7FEF51283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1326-2EDD-4289-9DD8-AC745FBED4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9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7780-429D-4AFA-AEAA-7199FCA13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3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B4D7-A896-46ED-9C55-4AF3F0766A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93F9-AD2D-4F4E-A1D8-AD809C09F9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8636-4EF6-4748-A0CF-F95F734ED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87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450A-2181-431C-844A-519C8B6C5D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54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0239-151C-4B5A-ABFD-6909B4BAE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65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1F-347D-452B-B78F-5CFDCBB7A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72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1064-0DAB-43B6-AEF0-86030A7C18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98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8636-4EF6-4748-A0CF-F95F734ED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0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1D43-2909-4B4E-8AD7-FFAB5A3B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60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1DA3-34D0-4D76-95A9-F7FEF51283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75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1326-2EDD-4289-9DD8-AC745FBED4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09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7780-429D-4AFA-AEAA-7199FCA13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77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B4D7-A896-46ED-9C55-4AF3F0766A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8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1D43-2909-4B4E-8AD7-FFAB5A3B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80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93F9-AD2D-4F4E-A1D8-AD809C09F9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5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450A-2181-431C-844A-519C8B6C5D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26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0239-151C-4B5A-ABFD-6909B4BAE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7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1F-347D-452B-B78F-5CFDCBB7A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04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1064-0DAB-43B6-AEF0-86030A7C18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58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8636-4EF6-4748-A0CF-F95F734ED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64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1D43-2909-4B4E-8AD7-FFAB5A3B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33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1DA3-34D0-4D76-95A9-F7FEF51283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44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1326-2EDD-4289-9DD8-AC745FBED4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73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7780-429D-4AFA-AEAA-7199FCA13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9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1DA3-34D0-4D76-95A9-F7FEF51283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67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B4D7-A896-46ED-9C55-4AF3F0766A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21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93F9-AD2D-4F4E-A1D8-AD809C09F9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34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450A-2181-431C-844A-519C8B6C5D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95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0239-151C-4B5A-ABFD-6909B4BAE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31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1F-347D-452B-B78F-5CFDCBB7A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79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1064-0DAB-43B6-AEF0-86030A7C18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90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8636-4EF6-4748-A0CF-F95F734ED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7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1D43-2909-4B4E-8AD7-FFAB5A3B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00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1DA3-34D0-4D76-95A9-F7FEF51283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5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1326-2EDD-4289-9DD8-AC745FBED4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2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1326-2EDD-4289-9DD8-AC745FBED4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554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7780-429D-4AFA-AEAA-7199FCA13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B4D7-A896-46ED-9C55-4AF3F0766A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84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93F9-AD2D-4F4E-A1D8-AD809C09F9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450A-2181-431C-844A-519C8B6C5D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07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0239-151C-4B5A-ABFD-6909B4BAE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17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1F-347D-452B-B78F-5CFDCBB7A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1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1064-0DAB-43B6-AEF0-86030A7C18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16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8636-4EF6-4748-A0CF-F95F734ED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25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1D43-2909-4B4E-8AD7-FFAB5A3B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948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1DA3-34D0-4D76-95A9-F7FEF51283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7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7780-429D-4AFA-AEAA-7199FCA13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330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1326-2EDD-4289-9DD8-AC745FBED4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1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7780-429D-4AFA-AEAA-7199FCA13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27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B4D7-A896-46ED-9C55-4AF3F0766A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60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93F9-AD2D-4F4E-A1D8-AD809C09F9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986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450A-2181-431C-844A-519C8B6C5D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970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0239-151C-4B5A-ABFD-6909B4BAE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82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1F-347D-452B-B78F-5CFDCBB7A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282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1064-0DAB-43B6-AEF0-86030A7C18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127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8636-4EF6-4748-A0CF-F95F734ED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67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1D43-2909-4B4E-8AD7-FFAB5A3B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9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B4D7-A896-46ED-9C55-4AF3F0766A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59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1DA3-34D0-4D76-95A9-F7FEF51283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10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1326-2EDD-4289-9DD8-AC745FBED4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31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7780-429D-4AFA-AEAA-7199FCA13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067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B4D7-A896-46ED-9C55-4AF3F0766A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27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93F9-AD2D-4F4E-A1D8-AD809C09F9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834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450A-2181-431C-844A-519C8B6C5D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62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0239-151C-4B5A-ABFD-6909B4BAE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692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1F-347D-452B-B78F-5CFDCBB7A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908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1064-0DAB-43B6-AEF0-86030A7C18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916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8636-4EF6-4748-A0CF-F95F734ED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93F9-AD2D-4F4E-A1D8-AD809C09F9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160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1D43-2909-4B4E-8AD7-FFAB5A3B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135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1DA3-34D0-4D76-95A9-F7FEF51283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326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1326-2EDD-4289-9DD8-AC745FBED4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261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7780-429D-4AFA-AEAA-7199FCA13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601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B4D7-A896-46ED-9C55-4AF3F0766A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929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93F9-AD2D-4F4E-A1D8-AD809C09F9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4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450A-2181-431C-844A-519C8B6C5D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299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0239-151C-4B5A-ABFD-6909B4BAE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917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1F-347D-452B-B78F-5CFDCBB7A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59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1064-0DAB-43B6-AEF0-86030A7C18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3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450A-2181-431C-844A-519C8B6C5D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992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8636-4EF6-4748-A0CF-F95F734ED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695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1D43-2909-4B4E-8AD7-FFAB5A3BA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257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1DA3-34D0-4D76-95A9-F7FEF51283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97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1326-2EDD-4289-9DD8-AC745FBED4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673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7780-429D-4AFA-AEAA-7199FCA132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406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B4D7-A896-46ED-9C55-4AF3F0766A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847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93F9-AD2D-4F4E-A1D8-AD809C09F9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97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450A-2181-431C-844A-519C8B6C5D7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84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30239-151C-4B5A-ABFD-6909B4BAE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952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F21F-347D-452B-B78F-5CFDCBB7A6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8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903D3DC-9612-497D-80F2-B5D390CAA2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5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903D3DC-9612-497D-80F2-B5D390CAA2A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903D3DC-9612-497D-80F2-B5D390CAA2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903D3DC-9612-497D-80F2-B5D390CAA2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3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903D3DC-9612-497D-80F2-B5D390CAA2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6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903D3DC-9612-497D-80F2-B5D390CAA2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3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903D3DC-9612-497D-80F2-B5D390CAA2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903D3DC-9612-497D-80F2-B5D390CAA2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903D3DC-9612-497D-80F2-B5D390CAA2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3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903D3DC-9612-497D-80F2-B5D390CAA2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2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60648"/>
            <a:ext cx="822725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500938" cy="857250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Ситуации, при которых чаще всего используется ненормативная лексика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286125" y="2000250"/>
            <a:ext cx="5500688" cy="4572000"/>
          </a:xfrm>
        </p:spPr>
        <p:txBody>
          <a:bodyPr/>
          <a:lstStyle/>
          <a:p>
            <a:r>
              <a:rPr lang="ru-RU" sz="1800" smtClean="0"/>
              <a:t>Для повышения эмоциональности речи</a:t>
            </a:r>
          </a:p>
          <a:p>
            <a:r>
              <a:rPr lang="ru-RU" sz="1800" smtClean="0"/>
              <a:t>Для эмоциональной разрядки</a:t>
            </a:r>
          </a:p>
          <a:p>
            <a:r>
              <a:rPr lang="ru-RU" sz="1800" smtClean="0"/>
              <a:t>Для оскорбления, унижения адресата речи</a:t>
            </a:r>
          </a:p>
          <a:p>
            <a:r>
              <a:rPr lang="ru-RU" sz="1800" smtClean="0"/>
              <a:t>Для демонстрации агрессии</a:t>
            </a:r>
          </a:p>
          <a:p>
            <a:r>
              <a:rPr lang="ru-RU" sz="1800" smtClean="0"/>
              <a:t>Для демонстрации отсутствия страха</a:t>
            </a:r>
          </a:p>
          <a:p>
            <a:r>
              <a:rPr lang="ru-RU" sz="1800" smtClean="0"/>
              <a:t>Для демонстрации раскованности, пренебрежительного отношения к системе запретов</a:t>
            </a:r>
          </a:p>
          <a:p>
            <a:r>
              <a:rPr lang="ru-RU" sz="1800" smtClean="0"/>
              <a:t>Для демонстрации принадлежности к своим</a:t>
            </a:r>
          </a:p>
          <a:p>
            <a:r>
              <a:rPr lang="ru-RU" sz="1800" smtClean="0"/>
              <a:t>Для связки слов и когда слов попросту не хватает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357438"/>
            <a:ext cx="2714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5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052513"/>
            <a:ext cx="6870700" cy="844550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«СКОТИНА»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276475"/>
            <a:ext cx="7300913" cy="2921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   </a:t>
            </a:r>
            <a:r>
              <a:rPr lang="ru-RU" i="1" smtClean="0"/>
              <a:t>Слово произошло от «скат» - богатство, сокровище, каковым первоначально считались исключительно домашние животные, а спустя века – люди…</a:t>
            </a:r>
          </a:p>
        </p:txBody>
      </p:sp>
      <p:pic>
        <p:nvPicPr>
          <p:cNvPr id="108548" name="Picture 4" descr="j01496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72000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5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Фото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1203325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«НЕГОДЯЙ»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068638"/>
            <a:ext cx="7696200" cy="32099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>
                <a:solidFill>
                  <a:srgbClr val="FF00FF"/>
                </a:solidFill>
              </a:rPr>
              <a:t>   </a:t>
            </a:r>
            <a:r>
              <a:rPr lang="ru-RU" i="1" smtClean="0">
                <a:solidFill>
                  <a:srgbClr val="FF0000"/>
                </a:solidFill>
              </a:rPr>
              <a:t>Это не бранное слово, а «рекрут, не пригодный к воинской службе».</a:t>
            </a:r>
          </a:p>
        </p:txBody>
      </p:sp>
    </p:spTree>
    <p:extLst>
      <p:ext uri="{BB962C8B-B14F-4D97-AF65-F5344CB8AC3E}">
        <p14:creationId xmlns:p14="http://schemas.microsoft.com/office/powerpoint/2010/main" val="9922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4" name="Picture 6" descr="Фото0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27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3300" y="692150"/>
            <a:ext cx="6870700" cy="808038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«ПОГАНЕЦ»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696200" cy="3065463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mtClean="0"/>
              <a:t>   </a:t>
            </a:r>
            <a:r>
              <a:rPr lang="ru-RU" i="1" smtClean="0"/>
              <a:t>Слово пришло из </a:t>
            </a:r>
          </a:p>
          <a:p>
            <a:pPr algn="r">
              <a:buFontTx/>
              <a:buNone/>
            </a:pPr>
            <a:r>
              <a:rPr lang="ru-RU" i="1" smtClean="0"/>
              <a:t>благородной латыни </a:t>
            </a:r>
          </a:p>
          <a:p>
            <a:pPr algn="r">
              <a:buFontTx/>
              <a:buNone/>
            </a:pPr>
            <a:r>
              <a:rPr lang="ru-RU" i="1" smtClean="0"/>
              <a:t>и означает «селянин, </a:t>
            </a:r>
          </a:p>
          <a:p>
            <a:pPr algn="r">
              <a:buFontTx/>
              <a:buNone/>
            </a:pPr>
            <a:r>
              <a:rPr lang="ru-RU" i="1" smtClean="0"/>
              <a:t>деревенский житель».</a:t>
            </a:r>
          </a:p>
        </p:txBody>
      </p:sp>
      <p:pic>
        <p:nvPicPr>
          <p:cNvPr id="114695" name="Picture 7" descr="Фото00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14775"/>
            <a:ext cx="3924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6870700" cy="987425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«ИДИОТ»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286000"/>
            <a:ext cx="7696200" cy="26654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   </a:t>
            </a:r>
            <a:r>
              <a:rPr lang="ru-RU" i="1" smtClean="0"/>
              <a:t>Слово пришло на Русь из Византии вместе с христианством. Так стали называть любого некрещёного. Но язычники в долгу не остались, назвали христианина</a:t>
            </a:r>
            <a:r>
              <a:rPr lang="ru-RU" smtClean="0"/>
              <a:t>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051050" y="4868863"/>
            <a:ext cx="5834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«КРЕТИНОМ»</a:t>
            </a:r>
            <a:endParaRPr lang="ru-RU" sz="4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9" name="Picture 5" descr="N:\Курсы\903-05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43375"/>
            <a:ext cx="21431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0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build="p"/>
      <p:bldP spid="1126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«СТЕРВА»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2571750"/>
            <a:ext cx="6215063" cy="20716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   </a:t>
            </a:r>
            <a:r>
              <a:rPr lang="ru-RU" i="1" smtClean="0"/>
              <a:t>Так крестьяне на Руси называли палую скотину, трупы животных, мертвечину.</a:t>
            </a:r>
          </a:p>
        </p:txBody>
      </p:sp>
      <p:pic>
        <p:nvPicPr>
          <p:cNvPr id="17412" name="Picture 4" descr="N:\Курсы\Ster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428750"/>
            <a:ext cx="22860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7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81075"/>
            <a:ext cx="6870700" cy="771525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«МЫМРА»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938"/>
            <a:ext cx="7696200" cy="30654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   </a:t>
            </a:r>
            <a:r>
              <a:rPr lang="ru-RU" i="1" smtClean="0"/>
              <a:t>В старину так величали домоседку, которая не любила выходить в белый свет.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857625"/>
            <a:ext cx="3500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6613"/>
            <a:ext cx="6870700" cy="915987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«БОЛВАН»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76475"/>
            <a:ext cx="7696200" cy="2895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   </a:t>
            </a:r>
            <a:r>
              <a:rPr lang="ru-RU" i="1" smtClean="0"/>
              <a:t>Современное значение – глупый, недалёкий человек.</a:t>
            </a:r>
          </a:p>
          <a:p>
            <a:pPr algn="ctr">
              <a:buFontTx/>
              <a:buNone/>
            </a:pPr>
            <a:r>
              <a:rPr lang="ru-RU" i="1" smtClean="0"/>
              <a:t>   Исконное значение – обрубок бревна, чурбан, истукан или даже статуя.</a:t>
            </a:r>
          </a:p>
        </p:txBody>
      </p:sp>
      <p:pic>
        <p:nvPicPr>
          <p:cNvPr id="110596" name="Picture 4" descr="j03009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37063"/>
            <a:ext cx="237648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75" y="500063"/>
            <a:ext cx="4079875" cy="106045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905000"/>
            <a:ext cx="8397875" cy="42211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dirty="0"/>
              <a:t>    </a:t>
            </a: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Русский язык велик и могуч – это мы помним с детских лет, но забываем другое: он ещё и живой. Слова приходят и уходят, меняют значения порой до неузнаваемости. Когда кто-то пытается оскорбить вас словом, просто пожалейте этого невежу или невежду в одном лице: не ведает он, что говорит!</a:t>
            </a:r>
          </a:p>
        </p:txBody>
      </p:sp>
    </p:spTree>
    <p:extLst>
      <p:ext uri="{BB962C8B-B14F-4D97-AF65-F5344CB8AC3E}">
        <p14:creationId xmlns:p14="http://schemas.microsoft.com/office/powerpoint/2010/main" val="656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119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94270" name="Rectangle 62"/>
          <p:cNvSpPr>
            <a:spLocks noChangeArrowheads="1"/>
          </p:cNvSpPr>
          <p:nvPr/>
        </p:nvSpPr>
        <p:spPr bwMode="white">
          <a:xfrm>
            <a:off x="539552" y="620688"/>
            <a:ext cx="7848872" cy="4032448"/>
          </a:xfrm>
          <a:prstGeom prst="rect">
            <a:avLst/>
          </a:prstGeom>
          <a:solidFill>
            <a:srgbClr val="FCE0E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ru-RU" sz="5400" b="1" dirty="0">
                <a:solidFill>
                  <a:schemeClr val="tx2"/>
                </a:solidFill>
                <a:latin typeface="Arial Black" pitchFamily="34" charset="0"/>
              </a:rPr>
              <a:t>Влияние мата </a:t>
            </a:r>
          </a:p>
          <a:p>
            <a:pPr algn="ctr"/>
            <a:r>
              <a:rPr lang="ru-RU" sz="5400" b="1" dirty="0">
                <a:solidFill>
                  <a:schemeClr val="tx2"/>
                </a:solidFill>
                <a:latin typeface="Arial Black" pitchFamily="34" charset="0"/>
              </a:rPr>
              <a:t>на здоровье </a:t>
            </a:r>
          </a:p>
          <a:p>
            <a:pPr algn="ctr"/>
            <a:r>
              <a:rPr lang="ru-RU" sz="5400" b="1" dirty="0">
                <a:solidFill>
                  <a:schemeClr val="tx2"/>
                </a:solidFill>
                <a:latin typeface="Arial Black" pitchFamily="34" charset="0"/>
              </a:rPr>
              <a:t>человека</a:t>
            </a:r>
            <a:endParaRPr lang="en-US" sz="5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9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Господствуй над языком, чтобы не умножить грехов твоих.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</a:t>
            </a:r>
            <a:r>
              <a:rPr lang="ru-RU" dirty="0" smtClean="0"/>
              <a:t>(Пр. Антоний Великий)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Господь хранит твою душу, пока ты хранишь язык.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</a:t>
            </a:r>
            <a:r>
              <a:rPr lang="ru-RU" dirty="0" smtClean="0"/>
              <a:t>(Пр. Антоний Великий)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457200" y="1295400"/>
            <a:ext cx="83058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36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 eaLnBrk="0" hangingPunct="0"/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Семнадцатилетнее исследование группы д</a:t>
            </a:r>
            <a:r>
              <a:rPr lang="en-US" sz="3600" b="1" dirty="0" err="1">
                <a:solidFill>
                  <a:prstClr val="black"/>
                </a:solidFill>
                <a:latin typeface="Comic Sans MS" pitchFamily="66" charset="0"/>
              </a:rPr>
              <a:t>октор</a:t>
            </a:r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а</a:t>
            </a:r>
            <a:r>
              <a:rPr lang="en-US" sz="36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omic Sans MS" pitchFamily="66" charset="0"/>
              </a:rPr>
              <a:t>биологических</a:t>
            </a:r>
            <a:r>
              <a:rPr lang="en-US" sz="36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omic Sans MS" pitchFamily="66" charset="0"/>
              </a:rPr>
              <a:t>наук</a:t>
            </a:r>
            <a:r>
              <a:rPr lang="en-US" sz="36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omic Sans MS" pitchFamily="66" charset="0"/>
              </a:rPr>
              <a:t>Иван</a:t>
            </a:r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а</a:t>
            </a:r>
            <a:r>
              <a:rPr lang="en-US" sz="36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omic Sans MS" pitchFamily="66" charset="0"/>
              </a:rPr>
              <a:t>Борисович</a:t>
            </a:r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а</a:t>
            </a:r>
            <a:r>
              <a:rPr lang="en-US" sz="36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Белявского увенчалось настоящим открытием. Ученым удалось доказать, что каждое произнесенное нами слово очень отчетливо влияет на </a:t>
            </a:r>
          </a:p>
          <a:p>
            <a:pPr algn="ctr" eaLnBrk="0" hangingPunct="0"/>
            <a:r>
              <a:rPr lang="ru-RU" sz="3600" b="1" dirty="0">
                <a:solidFill>
                  <a:prstClr val="black"/>
                </a:solidFill>
                <a:latin typeface="Comic Sans MS" pitchFamily="66" charset="0"/>
              </a:rPr>
              <a:t>наши гены. 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white">
          <a:xfrm>
            <a:off x="457200" y="152400"/>
            <a:ext cx="8458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Verdana" pitchFamily="34" charset="0"/>
              </a:rPr>
              <a:t>Влияние мата на здоровье</a:t>
            </a:r>
            <a:endParaRPr lang="en-US" sz="20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6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118787" name="Rectangle 1027"/>
          <p:cNvSpPr>
            <a:spLocks noChangeArrowheads="1"/>
          </p:cNvSpPr>
          <p:nvPr/>
        </p:nvSpPr>
        <p:spPr bwMode="auto">
          <a:xfrm>
            <a:off x="0" y="1143000"/>
            <a:ext cx="57150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prstClr val="black"/>
                </a:solidFill>
                <a:latin typeface="Comic Sans MS" pitchFamily="66" charset="0"/>
              </a:rPr>
              <a:t>Было доказано,что каждое слово несет энергетический заряд и воздействует на наши гены, либо продлевая молодость, либо приближая старость. </a:t>
            </a:r>
          </a:p>
          <a:p>
            <a:pPr algn="just"/>
            <a:r>
              <a:rPr lang="ru-RU" sz="2800" b="1">
                <a:solidFill>
                  <a:prstClr val="black"/>
                </a:solidFill>
                <a:latin typeface="Comic Sans MS" pitchFamily="66" charset="0"/>
              </a:rPr>
              <a:t>Оказывается, разные слова по-разному заряжены, причем зарядов может быть только два: положительный и отрицательный. </a:t>
            </a:r>
          </a:p>
          <a:p>
            <a:pPr algn="just"/>
            <a:r>
              <a:rPr lang="ru-RU" sz="2800" b="1">
                <a:solidFill>
                  <a:prstClr val="black"/>
                </a:solidFill>
                <a:latin typeface="Comic Sans MS" pitchFamily="66" charset="0"/>
              </a:rPr>
              <a:t>Любая матерщина идет со знаком «минус».</a:t>
            </a:r>
          </a:p>
        </p:txBody>
      </p:sp>
      <p:pic>
        <p:nvPicPr>
          <p:cNvPr id="118788" name="Picture 1028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1828800"/>
            <a:ext cx="338931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20040"/>
            <a:ext cx="7128792" cy="74676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429000" y="1212850"/>
            <a:ext cx="53340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Исследования показали, что у </a:t>
            </a:r>
            <a:r>
              <a:rPr lang="ru-RU" sz="3200" b="1" dirty="0" err="1">
                <a:solidFill>
                  <a:prstClr val="black"/>
                </a:solidFill>
                <a:latin typeface="Comic Sans MS" pitchFamily="66" charset="0"/>
              </a:rPr>
              <a:t>матерщинников</a:t>
            </a:r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 очень быстро проявляются возрастные изменения на клеточном уровне, которые ведут ко всевозможным болезням. </a:t>
            </a:r>
          </a:p>
          <a:p>
            <a:pPr algn="just"/>
            <a:r>
              <a:rPr lang="ru-RU" sz="3200" b="1" dirty="0">
                <a:solidFill>
                  <a:prstClr val="black"/>
                </a:solidFill>
                <a:latin typeface="Comic Sans MS" pitchFamily="66" charset="0"/>
              </a:rPr>
              <a:t>Одним словом, мат способствует быстрому старению.</a:t>
            </a:r>
          </a:p>
        </p:txBody>
      </p:sp>
      <p:pic>
        <p:nvPicPr>
          <p:cNvPr id="119812" name="Picture 4" descr="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124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2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83" name="Rectangle 51"/>
          <p:cNvSpPr>
            <a:spLocks noGrp="1" noChangeArrowheads="1"/>
          </p:cNvSpPr>
          <p:nvPr>
            <p:ph type="title"/>
          </p:nvPr>
        </p:nvSpPr>
        <p:spPr>
          <a:xfrm>
            <a:off x="1115616" y="320040"/>
            <a:ext cx="6912768" cy="732696"/>
          </a:xfrm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pic>
        <p:nvPicPr>
          <p:cNvPr id="95279" name="Picture 47" descr="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981200"/>
            <a:ext cx="29289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81" name="Rectangle 49"/>
          <p:cNvSpPr>
            <a:spLocks noChangeArrowheads="1"/>
          </p:cNvSpPr>
          <p:nvPr/>
        </p:nvSpPr>
        <p:spPr bwMode="auto">
          <a:xfrm>
            <a:off x="457200" y="1196975"/>
            <a:ext cx="487680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600" b="1">
                <a:solidFill>
                  <a:srgbClr val="006600"/>
                </a:solidFill>
                <a:latin typeface="Comic Sans MS" pitchFamily="66" charset="0"/>
              </a:rPr>
              <a:t>П</a:t>
            </a:r>
            <a:r>
              <a:rPr lang="en-US" sz="2600" b="1">
                <a:solidFill>
                  <a:srgbClr val="006600"/>
                </a:solidFill>
                <a:latin typeface="Comic Sans MS" pitchFamily="66" charset="0"/>
              </a:rPr>
              <a:t>роводился </a:t>
            </a:r>
            <a:r>
              <a:rPr lang="ru-RU" sz="2600" b="1">
                <a:solidFill>
                  <a:srgbClr val="006600"/>
                </a:solidFill>
                <a:latin typeface="Comic Sans MS" pitchFamily="66" charset="0"/>
              </a:rPr>
              <a:t>э</a:t>
            </a:r>
            <a:r>
              <a:rPr lang="en-US" sz="2600" b="1">
                <a:solidFill>
                  <a:srgbClr val="006600"/>
                </a:solidFill>
                <a:latin typeface="Comic Sans MS" pitchFamily="66" charset="0"/>
              </a:rPr>
              <a:t>ксперимент </a:t>
            </a:r>
            <a:r>
              <a:rPr lang="ru-RU" sz="2600" b="1">
                <a:solidFill>
                  <a:srgbClr val="006600"/>
                </a:solidFill>
                <a:latin typeface="Comic Sans MS" pitchFamily="66" charset="0"/>
              </a:rPr>
              <a:t>с облучением </a:t>
            </a:r>
            <a:r>
              <a:rPr lang="en-US" sz="2600" b="1">
                <a:solidFill>
                  <a:srgbClr val="006600"/>
                </a:solidFill>
                <a:latin typeface="Comic Sans MS" pitchFamily="66" charset="0"/>
              </a:rPr>
              <a:t>сем</a:t>
            </a:r>
            <a:r>
              <a:rPr lang="ru-RU" sz="2600" b="1">
                <a:solidFill>
                  <a:srgbClr val="006600"/>
                </a:solidFill>
                <a:latin typeface="Comic Sans MS" pitchFamily="66" charset="0"/>
              </a:rPr>
              <a:t>ян</a:t>
            </a:r>
            <a:r>
              <a:rPr lang="en-US" sz="2600" b="1">
                <a:solidFill>
                  <a:srgbClr val="006600"/>
                </a:solidFill>
                <a:latin typeface="Comic Sans MS" pitchFamily="66" charset="0"/>
              </a:rPr>
              <a:t> растения арабидопсис. Почти все они погибли</a:t>
            </a:r>
            <a:r>
              <a:rPr lang="ru-RU" sz="2600" b="1">
                <a:solidFill>
                  <a:srgbClr val="006600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ru-RU" sz="2600" b="1">
                <a:solidFill>
                  <a:srgbClr val="006600"/>
                </a:solidFill>
                <a:latin typeface="Comic Sans MS" pitchFamily="66" charset="0"/>
              </a:rPr>
              <a:t>Т</a:t>
            </a:r>
            <a:r>
              <a:rPr lang="en-US" sz="2600" b="1">
                <a:solidFill>
                  <a:srgbClr val="006600"/>
                </a:solidFill>
                <a:latin typeface="Comic Sans MS" pitchFamily="66" charset="0"/>
              </a:rPr>
              <a:t>е, что выжили, стали генетическими уродцами</a:t>
            </a:r>
            <a:r>
              <a:rPr lang="ru-RU" sz="2600" b="1">
                <a:solidFill>
                  <a:srgbClr val="006600"/>
                </a:solidFill>
                <a:latin typeface="Comic Sans MS" pitchFamily="66" charset="0"/>
              </a:rPr>
              <a:t>,</a:t>
            </a:r>
            <a:r>
              <a:rPr lang="en-US" sz="2600" b="1">
                <a:solidFill>
                  <a:srgbClr val="006600"/>
                </a:solidFill>
                <a:latin typeface="Comic Sans MS" pitchFamily="66" charset="0"/>
              </a:rPr>
              <a:t> и через несколько поколений выродились. </a:t>
            </a:r>
            <a:endParaRPr lang="ru-RU" sz="2600" b="1">
              <a:solidFill>
                <a:srgbClr val="006600"/>
              </a:solidFill>
              <a:latin typeface="Comic Sans MS" pitchFamily="66" charset="0"/>
            </a:endParaRPr>
          </a:p>
          <a:p>
            <a:pPr algn="just"/>
            <a:r>
              <a:rPr lang="en-US" sz="2600" b="1">
                <a:solidFill>
                  <a:srgbClr val="006600"/>
                </a:solidFill>
                <a:latin typeface="Comic Sans MS" pitchFamily="66" charset="0"/>
              </a:rPr>
              <a:t>Интересно, что мутагенный эффект не зависел от силы </a:t>
            </a:r>
            <a:r>
              <a:rPr lang="ru-RU" sz="2600" b="1">
                <a:solidFill>
                  <a:srgbClr val="006600"/>
                </a:solidFill>
                <a:latin typeface="Comic Sans MS" pitchFamily="66" charset="0"/>
              </a:rPr>
              <a:t>голоса</a:t>
            </a:r>
            <a:r>
              <a:rPr lang="en-US" sz="2600" b="1">
                <a:solidFill>
                  <a:srgbClr val="006600"/>
                </a:solidFill>
                <a:latin typeface="Comic Sans MS" pitchFamily="66" charset="0"/>
              </a:rPr>
              <a:t>, </a:t>
            </a:r>
            <a:r>
              <a:rPr lang="ru-RU" sz="2600" b="1">
                <a:solidFill>
                  <a:srgbClr val="006600"/>
                </a:solidFill>
                <a:latin typeface="Comic Sans MS" pitchFamily="66" charset="0"/>
              </a:rPr>
              <a:t>слова</a:t>
            </a:r>
            <a:r>
              <a:rPr lang="en-US" sz="2600" b="1">
                <a:solidFill>
                  <a:srgbClr val="006600"/>
                </a:solidFill>
                <a:latin typeface="Comic Sans MS" pitchFamily="66" charset="0"/>
              </a:rPr>
              <a:t> могли произноситься то громко, то шепотом. </a:t>
            </a:r>
          </a:p>
        </p:txBody>
      </p:sp>
    </p:spTree>
    <p:extLst>
      <p:ext uri="{BB962C8B-B14F-4D97-AF65-F5344CB8AC3E}">
        <p14:creationId xmlns:p14="http://schemas.microsoft.com/office/powerpoint/2010/main" val="108403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88680"/>
          </a:xfrm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pic>
        <p:nvPicPr>
          <p:cNvPr id="123908" name="Picture 4" descr="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340995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04800" y="3657600"/>
            <a:ext cx="8534400" cy="3081338"/>
          </a:xfrm>
          <a:prstGeom prst="rect">
            <a:avLst/>
          </a:prstGeom>
          <a:gradFill rotWithShape="0">
            <a:gsLst>
              <a:gs pos="0">
                <a:srgbClr val="C6FF27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Проведен был и обратный эксперимент: ученые «благословляли» семена, убитые радиоактивным облучением в десять тысяч рентген,  молились над ними, и тогда перепутавшиеся гены, разорванные хромосомы и спирали ДНК встали на свои места и срослись, убитые семена ожили.</a:t>
            </a:r>
            <a:r>
              <a:rPr lang="en-US" sz="1900">
                <a:solidFill>
                  <a:srgbClr val="006600"/>
                </a:solidFill>
              </a:rPr>
              <a:t> </a:t>
            </a:r>
            <a:endParaRPr lang="en-US" sz="32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6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20040"/>
            <a:ext cx="7344816" cy="670560"/>
          </a:xfrm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pic>
        <p:nvPicPr>
          <p:cNvPr id="124934" name="Picture 6" descr="cb929e3b083861abb1dd120e273d89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2163"/>
            <a:ext cx="9144000" cy="22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52400" y="990600"/>
            <a:ext cx="8991600" cy="3630613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rgbClr val="FFCC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u="sng" dirty="0">
                <a:solidFill>
                  <a:srgbClr val="C0504D"/>
                </a:solidFill>
                <a:latin typeface="Comic Sans MS" pitchFamily="66" charset="0"/>
              </a:rPr>
              <a:t>Эксперименты с водой</a:t>
            </a:r>
          </a:p>
          <a:p>
            <a:pPr algn="ctr"/>
            <a:r>
              <a:rPr lang="ru-RU" sz="2800" b="1" dirty="0">
                <a:solidFill>
                  <a:srgbClr val="C0504D"/>
                </a:solidFill>
                <a:latin typeface="Comic Sans MS" pitchFamily="66" charset="0"/>
              </a:rPr>
              <a:t>Под действием звуков, в том числе и человеческой речи, молекулы воды (а наше тело состоит примерно на 80 процентов из неё) начинают выстраиваться в сложные скульптуры. И в зависимости от ритма и смысловой нагрузки эти структуры могут лечить или, наоборот, отравлять организм.</a:t>
            </a:r>
            <a:endParaRPr lang="en-US" sz="2800" b="1" dirty="0">
              <a:solidFill>
                <a:srgbClr val="C0504D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7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88680"/>
          </a:xfrm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200400" y="2686050"/>
            <a:ext cx="5791200" cy="37147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400" b="1">
                <a:solidFill>
                  <a:srgbClr val="C0504D"/>
                </a:solidFill>
                <a:latin typeface="Comic Sans MS" pitchFamily="66" charset="0"/>
              </a:rPr>
              <a:t>В XX веке японский ученый Масаро Эмото с помощью новейшего оборудования смог заморозить и сфотографировать воду под микроскопом. </a:t>
            </a:r>
            <a:endParaRPr lang="en-US" sz="3400" b="1">
              <a:solidFill>
                <a:srgbClr val="C0504D"/>
              </a:solidFill>
              <a:latin typeface="Comic Sans MS" pitchFamily="66" charset="0"/>
            </a:endParaRPr>
          </a:p>
        </p:txBody>
      </p:sp>
      <p:pic>
        <p:nvPicPr>
          <p:cNvPr id="125957" name="Picture 4" descr="em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3200400" cy="3124200"/>
          </a:xfrm>
          <a:prstGeom prst="rect">
            <a:avLst/>
          </a:prstGeom>
          <a:noFill/>
          <a:ln>
            <a:noFill/>
          </a:ln>
          <a:effectLst>
            <a:outerShdw dist="152928" dir="5685819" algn="ctr" rotWithShape="0">
              <a:srgbClr val="FFCC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02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94360"/>
          </a:xfrm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28600" y="1143000"/>
            <a:ext cx="45720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ru-RU" sz="3200" b="1" dirty="0">
              <a:solidFill>
                <a:srgbClr val="C0504D"/>
              </a:solidFill>
              <a:latin typeface="Comic Sans MS" pitchFamily="66" charset="0"/>
            </a:endParaRPr>
          </a:p>
          <a:p>
            <a:pPr algn="just"/>
            <a:r>
              <a:rPr lang="ru-RU" sz="3200" b="1" dirty="0">
                <a:solidFill>
                  <a:srgbClr val="C0504D"/>
                </a:solidFill>
                <a:latin typeface="Comic Sans MS" pitchFamily="66" charset="0"/>
              </a:rPr>
              <a:t>То, что он разглядел на молекулярном уровне, его поразило. На фото предстали в основном кристаллы разной формы и четкости – с виду очень похожие на снежинки.</a:t>
            </a:r>
            <a:r>
              <a:rPr lang="ru-RU" sz="3200" b="1" dirty="0">
                <a:solidFill>
                  <a:srgbClr val="C0504D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C0504D"/>
              </a:solidFill>
              <a:latin typeface="Comic Sans MS" pitchFamily="66" charset="0"/>
            </a:endParaRPr>
          </a:p>
        </p:txBody>
      </p:sp>
      <p:pic>
        <p:nvPicPr>
          <p:cNvPr id="162820" name="Picture 4" descr="Wate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914400"/>
            <a:ext cx="392271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129028" name="AutoShape 4"/>
          <p:cNvSpPr>
            <a:spLocks noChangeArrowheads="1"/>
          </p:cNvSpPr>
          <p:nvPr/>
        </p:nvSpPr>
        <p:spPr bwMode="auto">
          <a:xfrm>
            <a:off x="762000" y="5410200"/>
            <a:ext cx="3276600" cy="5334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Ангел (по-японски</a:t>
            </a:r>
          </a:p>
        </p:txBody>
      </p:sp>
      <p:pic>
        <p:nvPicPr>
          <p:cNvPr id="129029" name="Picture 5" descr="Ангел по-япон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79638"/>
            <a:ext cx="3810000" cy="2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Демон по-япон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89163"/>
            <a:ext cx="3657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1" name="AutoShape 7"/>
          <p:cNvSpPr>
            <a:spLocks noChangeArrowheads="1"/>
          </p:cNvSpPr>
          <p:nvPr/>
        </p:nvSpPr>
        <p:spPr bwMode="auto">
          <a:xfrm>
            <a:off x="4953000" y="5410200"/>
            <a:ext cx="3276600" cy="5334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Дьявол (по-японски</a:t>
            </a:r>
          </a:p>
        </p:txBody>
      </p:sp>
    </p:spTree>
    <p:extLst>
      <p:ext uri="{BB962C8B-B14F-4D97-AF65-F5344CB8AC3E}">
        <p14:creationId xmlns:p14="http://schemas.microsoft.com/office/powerpoint/2010/main" val="115902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76712"/>
          </a:xfrm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609600" y="5562600"/>
            <a:ext cx="4038600" cy="8382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Спасибо</a:t>
            </a:r>
          </a:p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 (по-французски) </a:t>
            </a:r>
          </a:p>
        </p:txBody>
      </p:sp>
      <p:pic>
        <p:nvPicPr>
          <p:cNvPr id="133127" name="Picture 7" descr="Спасибо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0363"/>
            <a:ext cx="40386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1" name="Picture 11" descr="спасибо по-корей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31950"/>
            <a:ext cx="434340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2" name="AutoShape 12"/>
          <p:cNvSpPr>
            <a:spLocks noChangeArrowheads="1"/>
          </p:cNvSpPr>
          <p:nvPr/>
        </p:nvSpPr>
        <p:spPr bwMode="auto">
          <a:xfrm>
            <a:off x="4724400" y="5562600"/>
            <a:ext cx="4038600" cy="8382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Спасибо</a:t>
            </a:r>
          </a:p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 (по-корейски) </a:t>
            </a:r>
          </a:p>
        </p:txBody>
      </p:sp>
    </p:spTree>
    <p:extLst>
      <p:ext uri="{BB962C8B-B14F-4D97-AF65-F5344CB8AC3E}">
        <p14:creationId xmlns:p14="http://schemas.microsoft.com/office/powerpoint/2010/main" val="312033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TR101908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4" y="0"/>
            <a:ext cx="9144000" cy="66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9" name="Rectangle 11"/>
          <p:cNvSpPr>
            <a:spLocks noChangeArrowheads="1"/>
          </p:cNvSpPr>
          <p:nvPr/>
        </p:nvSpPr>
        <p:spPr bwMode="auto">
          <a:xfrm rot="-1459097">
            <a:off x="-533400" y="175260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0" b="1">
                <a:solidFill>
                  <a:schemeClr val="tx2"/>
                </a:solidFill>
                <a:latin typeface="Betina" pitchFamily="2" charset="0"/>
              </a:rPr>
              <a:t> </a:t>
            </a:r>
            <a:r>
              <a:rPr lang="ru-RU" sz="10000" b="1">
                <a:solidFill>
                  <a:schemeClr val="tx2"/>
                </a:solidFill>
                <a:latin typeface="Betina" pitchFamily="2" charset="0"/>
              </a:rPr>
              <a:t>Сквернословие</a:t>
            </a:r>
            <a:r>
              <a:rPr lang="ru-RU" sz="12000" b="1">
                <a:solidFill>
                  <a:schemeClr val="tx2"/>
                </a:solidFill>
                <a:latin typeface="Betina" pitchFamily="2" charset="0"/>
              </a:rPr>
              <a:t>      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 rot="-1459097">
            <a:off x="-174453" y="104937"/>
            <a:ext cx="934620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2000" b="1" dirty="0">
                <a:solidFill>
                  <a:srgbClr val="FFFF66"/>
                </a:solidFill>
                <a:latin typeface="Betina" pitchFamily="2" charset="0"/>
              </a:rPr>
              <a:t> Сквернословие      </a:t>
            </a:r>
          </a:p>
        </p:txBody>
      </p:sp>
      <p:sp>
        <p:nvSpPr>
          <p:cNvPr id="196618" name="AutoShape 10"/>
          <p:cNvSpPr>
            <a:spLocks noChangeArrowheads="1"/>
          </p:cNvSpPr>
          <p:nvPr/>
        </p:nvSpPr>
        <p:spPr bwMode="auto">
          <a:xfrm>
            <a:off x="4210090" y="4976192"/>
            <a:ext cx="4953000" cy="19812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BB2A5"/>
            </a:extrusionClr>
          </a:sp3d>
          <a:extLst/>
        </p:spPr>
        <p:txBody>
          <a:bodyPr wrap="none" anchor="ctr">
            <a:flatTx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 стыде перед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</a:rPr>
              <a:t>р</a:t>
            </a:r>
            <a:r>
              <a:rPr lang="ru-RU" sz="4400" b="1" dirty="0" smtClean="0">
                <a:solidFill>
                  <a:schemeClr val="bg1"/>
                </a:solidFill>
              </a:rPr>
              <a:t>усским словом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9" grpId="0"/>
      <p:bldP spid="196617" grpId="0"/>
      <p:bldP spid="1966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600"/>
              <a:t>Влияние мата на здоровье</a:t>
            </a:r>
            <a:endParaRPr lang="en-US" sz="200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pic>
        <p:nvPicPr>
          <p:cNvPr id="130054" name="Picture 6" descr="Ты меня достал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5" name="AutoShape 7"/>
          <p:cNvSpPr>
            <a:spLocks noChangeArrowheads="1"/>
          </p:cNvSpPr>
          <p:nvPr/>
        </p:nvSpPr>
        <p:spPr bwMode="auto">
          <a:xfrm>
            <a:off x="4800600" y="5181600"/>
            <a:ext cx="4038600" cy="8382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Ты меня достал!</a:t>
            </a:r>
          </a:p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 (по- английски) </a:t>
            </a:r>
          </a:p>
        </p:txBody>
      </p:sp>
      <p:pic>
        <p:nvPicPr>
          <p:cNvPr id="130063" name="Picture 15" descr="Вода, которую игнорирова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057650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990600" y="5181600"/>
            <a:ext cx="3048000" cy="7620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Вода, которую</a:t>
            </a:r>
          </a:p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игнорировали</a:t>
            </a:r>
          </a:p>
        </p:txBody>
      </p:sp>
    </p:spTree>
    <p:extLst>
      <p:ext uri="{BB962C8B-B14F-4D97-AF65-F5344CB8AC3E}">
        <p14:creationId xmlns:p14="http://schemas.microsoft.com/office/powerpoint/2010/main" val="391050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1816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pic>
        <p:nvPicPr>
          <p:cNvPr id="132100" name="Picture 4" descr="Тыдурак по-корей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9624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3" name="Picture 7" descr="Ты дурак по-япон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962400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4" name="AutoShape 8"/>
          <p:cNvSpPr>
            <a:spLocks noChangeArrowheads="1"/>
          </p:cNvSpPr>
          <p:nvPr/>
        </p:nvSpPr>
        <p:spPr bwMode="auto">
          <a:xfrm>
            <a:off x="6400800" y="3810000"/>
            <a:ext cx="2667000" cy="5334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по-японски</a:t>
            </a:r>
          </a:p>
        </p:txBody>
      </p:sp>
      <p:pic>
        <p:nvPicPr>
          <p:cNvPr id="132106" name="Picture 10" descr="Дура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7375"/>
            <a:ext cx="3886200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7" name="AutoShape 11"/>
          <p:cNvSpPr>
            <a:spLocks noChangeArrowheads="1"/>
          </p:cNvSpPr>
          <p:nvPr/>
        </p:nvSpPr>
        <p:spPr bwMode="auto">
          <a:xfrm>
            <a:off x="3124200" y="3810000"/>
            <a:ext cx="2971800" cy="5334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prstClr val="black"/>
                </a:solidFill>
                <a:latin typeface="Comic Sans MS" pitchFamily="66" charset="0"/>
              </a:rPr>
              <a:t>Ты дурак</a:t>
            </a: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76200" y="3733800"/>
            <a:ext cx="2743200" cy="5334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по- английски</a:t>
            </a:r>
          </a:p>
        </p:txBody>
      </p:sp>
    </p:spTree>
    <p:extLst>
      <p:ext uri="{BB962C8B-B14F-4D97-AF65-F5344CB8AC3E}">
        <p14:creationId xmlns:p14="http://schemas.microsoft.com/office/powerpoint/2010/main" val="214652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600"/>
              <a:t>Влияние мата на здоровье</a:t>
            </a:r>
            <a:endParaRPr lang="en-US" sz="200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609600" y="5562600"/>
            <a:ext cx="4038600" cy="8382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Спасибо</a:t>
            </a:r>
          </a:p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 (по-французски) </a:t>
            </a:r>
          </a:p>
        </p:txBody>
      </p:sp>
      <p:pic>
        <p:nvPicPr>
          <p:cNvPr id="133127" name="Picture 7" descr="Спасибо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0363"/>
            <a:ext cx="40386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1" name="Picture 11" descr="спасибо по-корей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31950"/>
            <a:ext cx="434340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2" name="AutoShape 12"/>
          <p:cNvSpPr>
            <a:spLocks noChangeArrowheads="1"/>
          </p:cNvSpPr>
          <p:nvPr/>
        </p:nvSpPr>
        <p:spPr bwMode="auto">
          <a:xfrm>
            <a:off x="4724400" y="5562600"/>
            <a:ext cx="4038600" cy="8382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Спасибо</a:t>
            </a:r>
          </a:p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 (по-корейски) </a:t>
            </a:r>
          </a:p>
        </p:txBody>
      </p:sp>
    </p:spTree>
    <p:extLst>
      <p:ext uri="{BB962C8B-B14F-4D97-AF65-F5344CB8AC3E}">
        <p14:creationId xmlns:p14="http://schemas.microsoft.com/office/powerpoint/2010/main" val="207993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60688"/>
          </a:xfrm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pic>
        <p:nvPicPr>
          <p:cNvPr id="126998" name="Picture 22" descr="Мудрость по-японс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56088"/>
            <a:ext cx="3276600" cy="25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92" name="Picture 16" descr="мудрость по-англий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4290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93" name="Picture 17" descr="Мудрость по-немец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58140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95" name="AutoShape 19"/>
          <p:cNvSpPr>
            <a:spLocks noChangeArrowheads="1"/>
          </p:cNvSpPr>
          <p:nvPr/>
        </p:nvSpPr>
        <p:spPr bwMode="auto">
          <a:xfrm>
            <a:off x="5715000" y="3505200"/>
            <a:ext cx="3048000" cy="9906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Мудрость </a:t>
            </a:r>
          </a:p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(по-немецки)</a:t>
            </a:r>
          </a:p>
        </p:txBody>
      </p:sp>
      <p:sp>
        <p:nvSpPr>
          <p:cNvPr id="126996" name="AutoShape 20"/>
          <p:cNvSpPr>
            <a:spLocks noChangeArrowheads="1"/>
          </p:cNvSpPr>
          <p:nvPr/>
        </p:nvSpPr>
        <p:spPr bwMode="auto">
          <a:xfrm>
            <a:off x="304800" y="3429000"/>
            <a:ext cx="3048000" cy="9906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Мудрость </a:t>
            </a:r>
          </a:p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(по-английски)</a:t>
            </a:r>
          </a:p>
        </p:txBody>
      </p:sp>
      <p:sp>
        <p:nvSpPr>
          <p:cNvPr id="126999" name="AutoShape 23"/>
          <p:cNvSpPr>
            <a:spLocks noChangeArrowheads="1"/>
          </p:cNvSpPr>
          <p:nvPr/>
        </p:nvSpPr>
        <p:spPr bwMode="auto">
          <a:xfrm>
            <a:off x="5638800" y="5715000"/>
            <a:ext cx="3048000" cy="9906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Мудрость </a:t>
            </a:r>
          </a:p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(по-японски)</a:t>
            </a:r>
          </a:p>
        </p:txBody>
      </p:sp>
    </p:spTree>
    <p:extLst>
      <p:ext uri="{BB962C8B-B14F-4D97-AF65-F5344CB8AC3E}">
        <p14:creationId xmlns:p14="http://schemas.microsoft.com/office/powerpoint/2010/main" val="91555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76712"/>
          </a:xfrm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pic>
        <p:nvPicPr>
          <p:cNvPr id="134148" name="Picture 4" descr="Ты красив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776663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9" name="AutoShape 5"/>
          <p:cNvSpPr>
            <a:spLocks noChangeArrowheads="1"/>
          </p:cNvSpPr>
          <p:nvPr/>
        </p:nvSpPr>
        <p:spPr bwMode="auto">
          <a:xfrm>
            <a:off x="4419600" y="5029200"/>
            <a:ext cx="4038600" cy="8382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Ты красивый </a:t>
            </a:r>
          </a:p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(много раз) </a:t>
            </a:r>
          </a:p>
        </p:txBody>
      </p:sp>
      <p:pic>
        <p:nvPicPr>
          <p:cNvPr id="134153" name="Picture 9" descr="clip_image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3115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4" name="AutoShape 10"/>
          <p:cNvSpPr>
            <a:spLocks noChangeArrowheads="1"/>
          </p:cNvSpPr>
          <p:nvPr/>
        </p:nvSpPr>
        <p:spPr bwMode="auto">
          <a:xfrm>
            <a:off x="381000" y="5867400"/>
            <a:ext cx="3657600" cy="5334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Извини (по-японски) </a:t>
            </a:r>
          </a:p>
        </p:txBody>
      </p:sp>
    </p:spTree>
    <p:extLst>
      <p:ext uri="{BB962C8B-B14F-4D97-AF65-F5344CB8AC3E}">
        <p14:creationId xmlns:p14="http://schemas.microsoft.com/office/powerpoint/2010/main" val="186680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04704"/>
          </a:xfrm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136195" name="AutoShape 3"/>
          <p:cNvSpPr>
            <a:spLocks noChangeArrowheads="1"/>
          </p:cNvSpPr>
          <p:nvPr/>
        </p:nvSpPr>
        <p:spPr bwMode="auto">
          <a:xfrm>
            <a:off x="533400" y="4800600"/>
            <a:ext cx="3048000" cy="7620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Буддизм </a:t>
            </a:r>
          </a:p>
        </p:txBody>
      </p:sp>
      <p:sp>
        <p:nvSpPr>
          <p:cNvPr id="136196" name="AutoShape 4"/>
          <p:cNvSpPr>
            <a:spLocks noChangeArrowheads="1"/>
          </p:cNvSpPr>
          <p:nvPr/>
        </p:nvSpPr>
        <p:spPr bwMode="auto">
          <a:xfrm>
            <a:off x="5029200" y="4800600"/>
            <a:ext cx="3048000" cy="7620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Ислам</a:t>
            </a:r>
          </a:p>
        </p:txBody>
      </p:sp>
      <p:pic>
        <p:nvPicPr>
          <p:cNvPr id="136197" name="Picture 5" descr="Буддиз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6" descr="Исл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13716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4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04704"/>
          </a:xfrm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533400" y="4800600"/>
            <a:ext cx="3048000" cy="7620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Христианство</a:t>
            </a:r>
          </a:p>
        </p:txBody>
      </p:sp>
      <p:sp>
        <p:nvSpPr>
          <p:cNvPr id="135174" name="AutoShape 6"/>
          <p:cNvSpPr>
            <a:spLocks noChangeArrowheads="1"/>
          </p:cNvSpPr>
          <p:nvPr/>
        </p:nvSpPr>
        <p:spPr bwMode="auto">
          <a:xfrm>
            <a:off x="5029200" y="4800600"/>
            <a:ext cx="3048000" cy="762000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prstClr val="black"/>
                </a:solidFill>
                <a:latin typeface="Comic Sans MS" pitchFamily="66" charset="0"/>
              </a:rPr>
              <a:t>Все пять религий</a:t>
            </a:r>
          </a:p>
        </p:txBody>
      </p:sp>
      <p:pic>
        <p:nvPicPr>
          <p:cNvPr id="135177" name="Picture 9" descr="Все пять религ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8" name="Picture 10" descr="Показано слово Христиан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9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88680"/>
          </a:xfrm>
          <a:noFill/>
          <a:ln/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Влияние мата на здоровье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Company Logo</a:t>
            </a: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304800" y="1066800"/>
            <a:ext cx="54102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prstClr val="black"/>
                </a:solidFill>
                <a:latin typeface="Comic Sans MS" pitchFamily="66" charset="0"/>
              </a:rPr>
              <a:t>Как видим, слова с негативным смыслом даже не образуют форму, а положительно заряженная вода имеет красивые, четкие кристаллы. </a:t>
            </a:r>
          </a:p>
          <a:p>
            <a:pPr algn="just" eaLnBrk="0" hangingPunct="0"/>
            <a:r>
              <a:rPr lang="en-US" sz="2400" b="1">
                <a:solidFill>
                  <a:prstClr val="black"/>
                </a:solidFill>
                <a:latin typeface="Comic Sans MS" pitchFamily="66" charset="0"/>
              </a:rPr>
              <a:t> А ведь человек состоит на 80-90% из воды. </a:t>
            </a:r>
          </a:p>
          <a:p>
            <a:pPr algn="just" eaLnBrk="0" hangingPunct="0"/>
            <a:r>
              <a:rPr lang="en-US" sz="2400" b="1">
                <a:solidFill>
                  <a:prstClr val="black"/>
                </a:solidFill>
                <a:latin typeface="Comic Sans MS" pitchFamily="66" charset="0"/>
              </a:rPr>
              <a:t>Страшно представить, если мысли и слова могут делать такое с водой, что же тогда они могут сотворить с человеком. </a:t>
            </a:r>
          </a:p>
          <a:p>
            <a:pPr algn="just" eaLnBrk="0" hangingPunct="0"/>
            <a:r>
              <a:rPr lang="en-US" sz="2400" b="1">
                <a:solidFill>
                  <a:prstClr val="black"/>
                </a:solidFill>
                <a:latin typeface="Comic Sans MS" pitchFamily="66" charset="0"/>
              </a:rPr>
              <a:t>Вот почему так мало здоровых людей остается, вот почему болеют дети, чьи родители постоянно матерятся.</a:t>
            </a:r>
          </a:p>
          <a:p>
            <a:pPr algn="just" eaLnBrk="0" hangingPunct="0"/>
            <a:r>
              <a:rPr lang="en-US" sz="2400" b="1">
                <a:solidFill>
                  <a:prstClr val="black"/>
                </a:solidFill>
                <a:cs typeface="Times New Roman" pitchFamily="18" charset="0"/>
              </a:rPr>
              <a:t> </a:t>
            </a:r>
            <a:endParaRPr lang="en-US" sz="1600" b="1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endParaRPr lang="en-US" sz="2400" b="1">
              <a:solidFill>
                <a:prstClr val="black"/>
              </a:solidFill>
            </a:endParaRPr>
          </a:p>
        </p:txBody>
      </p:sp>
      <p:pic>
        <p:nvPicPr>
          <p:cNvPr id="131082" name="Picture 10" descr="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9289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0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22860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228600" y="-152400"/>
            <a:ext cx="8915400" cy="2123658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4400" b="1" dirty="0">
                <a:solidFill>
                  <a:schemeClr val="accent6"/>
                </a:solidFill>
                <a:latin typeface="Comic Sans MS" pitchFamily="66" charset="0"/>
              </a:rPr>
              <a:t>Нецензурная брань в современном мире приобрела характер эпидемии.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38252" name="Picture 12" descr="1954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267200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3" name="Picture 13" descr="195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895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28600" y="5715000"/>
            <a:ext cx="521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228600" y="5029200"/>
            <a:ext cx="5334000" cy="1800225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800" b="1"/>
              <a:t>Мат несется на нас из автобусов и такси, из радиоприемников и с телеэкранов, 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22860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228600" y="-152400"/>
            <a:ext cx="8915400" cy="2123658"/>
          </a:xfrm>
          <a:prstGeom prst="rect">
            <a:avLst/>
          </a:prstGeom>
          <a:noFill/>
          <a:ln>
            <a:noFill/>
          </a:ln>
          <a:effectLst>
            <a:outerShdw dist="35921" dir="81000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Нецензурная брань в современном мире приобрела характер эпидемии.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7942" name="Picture 6" descr="4uvak6-thumb-600x400-51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3" name="Picture 7" descr="cf5b626c5e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495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447800" y="4800600"/>
            <a:ext cx="6172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/>
              <a:t>с театральных и эстрадных подмостков, со страниц различных печатных изданий, с высоких трибун.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428625"/>
            <a:ext cx="6715125" cy="214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Цели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 1) изучение проблемы сквернословия и                         опасности его распространения;</a:t>
            </a:r>
            <a:br>
              <a:rPr lang="ru-RU" sz="1800" dirty="0" smtClean="0"/>
            </a:br>
            <a:r>
              <a:rPr lang="ru-RU" sz="1800" dirty="0" smtClean="0"/>
              <a:t> 2)выяснение значения и происхождения некоторых оскорбительных слов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28625" y="2714625"/>
            <a:ext cx="8215313" cy="39290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Задачи</a:t>
            </a: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: </a:t>
            </a:r>
          </a:p>
          <a:p>
            <a:pPr eaLnBrk="1" hangingPunct="1"/>
            <a:r>
              <a:rPr lang="ru-RU" sz="1600" dirty="0" smtClean="0">
                <a:latin typeface="Arial" charset="0"/>
              </a:rPr>
              <a:t>1) изучить литературу для получения информации о значении термина «сквернословие» и происхождении некоторых оскорбительных слов;                         </a:t>
            </a:r>
          </a:p>
          <a:p>
            <a:pPr eaLnBrk="1" hangingPunct="1">
              <a:buFontTx/>
              <a:buNone/>
            </a:pPr>
            <a:r>
              <a:rPr lang="ru-RU" sz="1600" dirty="0" smtClean="0">
                <a:latin typeface="Arial" charset="0"/>
              </a:rPr>
              <a:t>       </a:t>
            </a:r>
          </a:p>
          <a:p>
            <a:pPr eaLnBrk="1" hangingPunct="1">
              <a:buFontTx/>
              <a:buNone/>
            </a:pPr>
            <a:r>
              <a:rPr lang="ru-RU" sz="1600" dirty="0" smtClean="0">
                <a:latin typeface="Arial" charset="0"/>
              </a:rPr>
              <a:t>      2) выявить степень употребления ненормативной лексики среди разных возрастных групп;</a:t>
            </a:r>
          </a:p>
          <a:p>
            <a:pPr eaLnBrk="1" hangingPunct="1">
              <a:buFontTx/>
              <a:buNone/>
            </a:pPr>
            <a:endParaRPr lang="ru-RU" sz="16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sz="1600" dirty="0" smtClean="0">
                <a:latin typeface="Arial" charset="0"/>
              </a:rPr>
              <a:t>      3)выяснить, в чем состоит опасность сквернословия для людей, не использующих в своей речи ненормативную лексику;</a:t>
            </a:r>
          </a:p>
          <a:p>
            <a:pPr eaLnBrk="1" hangingPunct="1">
              <a:buFontTx/>
              <a:buNone/>
            </a:pPr>
            <a:endParaRPr lang="ru-RU" sz="16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sz="1600" dirty="0" smtClean="0">
                <a:latin typeface="Arial" charset="0"/>
              </a:rPr>
              <a:t>      4) проанализировать полученную информацию об опасности распространения сквернословия в обществе и наметить пути решения проблемы.  </a:t>
            </a:r>
            <a:endParaRPr lang="ru-RU" sz="1600" b="1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sz="1600" dirty="0" smtClean="0">
                <a:latin typeface="Arial" charset="0"/>
              </a:rPr>
              <a:t>     </a:t>
            </a:r>
          </a:p>
          <a:p>
            <a:pPr eaLnBrk="1" hangingPunct="1">
              <a:buFontTx/>
              <a:buNone/>
            </a:pPr>
            <a:endParaRPr lang="ru-RU" sz="20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ru-RU" sz="20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Arial" charset="0"/>
              </a:rPr>
              <a:t>                      </a:t>
            </a:r>
          </a:p>
          <a:p>
            <a:pPr eaLnBrk="1" hangingPunct="1">
              <a:buFontTx/>
              <a:buNone/>
            </a:pPr>
            <a:endParaRPr lang="ru-RU" sz="20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ru-RU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1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22860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6915" name="Oval 3"/>
          <p:cNvSpPr>
            <a:spLocks noChangeArrowheads="1"/>
          </p:cNvSpPr>
          <p:nvPr/>
        </p:nvSpPr>
        <p:spPr bwMode="gray">
          <a:xfrm>
            <a:off x="533400" y="1422400"/>
            <a:ext cx="7177088" cy="4749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41990" dir="618291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382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ru-RU" sz="4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endParaRPr lang="ru-RU" sz="4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r>
              <a:rPr lang="ru-RU" sz="4400" b="1" dirty="0" smtClean="0">
                <a:solidFill>
                  <a:schemeClr val="accent2"/>
                </a:solidFill>
                <a:latin typeface="Comic Sans MS" pitchFamily="66" charset="0"/>
              </a:rPr>
              <a:t>Нужно </a:t>
            </a:r>
            <a:r>
              <a:rPr lang="ru-RU" sz="4400" b="1" dirty="0">
                <a:solidFill>
                  <a:schemeClr val="accent2"/>
                </a:solidFill>
                <a:latin typeface="Comic Sans MS" pitchFamily="66" charset="0"/>
              </a:rPr>
              <a:t>ли бороться со сквернословием? </a:t>
            </a:r>
          </a:p>
          <a:p>
            <a:pPr algn="ctr" eaLnBrk="0" hangingPunct="0"/>
            <a:r>
              <a:rPr lang="ru-RU" sz="4400" b="1" dirty="0">
                <a:solidFill>
                  <a:schemeClr val="accent2"/>
                </a:solidFill>
                <a:latin typeface="Comic Sans MS" pitchFamily="66" charset="0"/>
              </a:rPr>
              <a:t>Если да, то как?</a:t>
            </a:r>
            <a:endParaRPr lang="en-US" sz="44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ru-RU" sz="2800" dirty="0">
                <a:latin typeface="Comic Sans MS" pitchFamily="66" charset="0"/>
              </a:rPr>
              <a:t>                                         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68964" name="Freeform 4"/>
          <p:cNvSpPr>
            <a:spLocks/>
          </p:cNvSpPr>
          <p:nvPr/>
        </p:nvSpPr>
        <p:spPr bwMode="gray">
          <a:xfrm>
            <a:off x="7924800" y="4648200"/>
            <a:ext cx="990600" cy="68580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DFEFAE"/>
              </a:gs>
              <a:gs pos="50000">
                <a:srgbClr val="808000"/>
              </a:gs>
              <a:gs pos="100000">
                <a:srgbClr val="DFEFAE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8967" name="Picture 7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26720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AutoShape 3"/>
          <p:cNvSpPr>
            <a:spLocks noChangeArrowheads="1"/>
          </p:cNvSpPr>
          <p:nvPr/>
        </p:nvSpPr>
        <p:spPr bwMode="auto">
          <a:xfrm>
            <a:off x="4343400" y="188640"/>
            <a:ext cx="4800600" cy="66693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200" b="1" u="sng" dirty="0">
                <a:latin typeface="Comic Sans MS" pitchFamily="66" charset="0"/>
              </a:rPr>
              <a:t>Да –100%.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200" b="1" dirty="0" smtClean="0">
                <a:latin typeface="Comic Sans MS" pitchFamily="66" charset="0"/>
              </a:rPr>
              <a:t>Повышение </a:t>
            </a:r>
            <a:r>
              <a:rPr lang="ru-RU" sz="2200" b="1" dirty="0">
                <a:latin typeface="Comic Sans MS" pitchFamily="66" charset="0"/>
              </a:rPr>
              <a:t>общего уровня </a:t>
            </a:r>
          </a:p>
          <a:p>
            <a:pPr eaLnBrk="0" hangingPunct="0"/>
            <a:r>
              <a:rPr lang="ru-RU" sz="2200" b="1" dirty="0">
                <a:latin typeface="Comic Sans MS" pitchFamily="66" charset="0"/>
              </a:rPr>
              <a:t>грамотности и культуры.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2"/>
                </a:solidFill>
                <a:latin typeface="Comic Sans MS" pitchFamily="66" charset="0"/>
              </a:rPr>
              <a:t>Глубокое изучение русского </a:t>
            </a:r>
          </a:p>
          <a:p>
            <a:pPr eaLnBrk="0" hangingPunct="0"/>
            <a:r>
              <a:rPr lang="ru-RU" sz="2200" b="1" dirty="0">
                <a:solidFill>
                  <a:schemeClr val="accent2"/>
                </a:solidFill>
                <a:latin typeface="Comic Sans MS" pitchFamily="66" charset="0"/>
              </a:rPr>
              <a:t>языка и литературы.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200" b="1" dirty="0">
                <a:latin typeface="Comic Sans MS" pitchFamily="66" charset="0"/>
              </a:rPr>
              <a:t>Воспитание любви к людям.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2"/>
                </a:solidFill>
                <a:latin typeface="Comic Sans MS" pitchFamily="66" charset="0"/>
              </a:rPr>
              <a:t>Ужесточение законов.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200" b="1" dirty="0">
                <a:latin typeface="Comic Sans MS" pitchFamily="66" charset="0"/>
              </a:rPr>
              <a:t>Штрафы.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2"/>
                </a:solidFill>
                <a:latin typeface="Comic Sans MS" pitchFamily="66" charset="0"/>
              </a:rPr>
              <a:t>Цензура.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200" b="1" dirty="0">
                <a:latin typeface="Comic Sans MS" pitchFamily="66" charset="0"/>
              </a:rPr>
              <a:t>Воспитание примером </a:t>
            </a:r>
          </a:p>
          <a:p>
            <a:pPr eaLnBrk="0" hangingPunct="0"/>
            <a:r>
              <a:rPr lang="ru-RU" sz="2200" b="1" dirty="0">
                <a:latin typeface="Comic Sans MS" pitchFamily="66" charset="0"/>
              </a:rPr>
              <a:t>в семье.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2"/>
                </a:solidFill>
                <a:latin typeface="Comic Sans MS" pitchFamily="66" charset="0"/>
              </a:rPr>
              <a:t>Пропаганда здорового </a:t>
            </a:r>
          </a:p>
          <a:p>
            <a:pPr eaLnBrk="0" hangingPunct="0"/>
            <a:r>
              <a:rPr lang="ru-RU" sz="2200" b="1" dirty="0">
                <a:solidFill>
                  <a:schemeClr val="accent2"/>
                </a:solidFill>
                <a:latin typeface="Comic Sans MS" pitchFamily="66" charset="0"/>
              </a:rPr>
              <a:t>образа жизни.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200" b="1" dirty="0">
                <a:latin typeface="Comic Sans MS" pitchFamily="66" charset="0"/>
              </a:rPr>
              <a:t>Воспитание в малых лет.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200" b="1" dirty="0">
                <a:solidFill>
                  <a:schemeClr val="accent2"/>
                </a:solidFill>
                <a:latin typeface="Comic Sans MS" pitchFamily="66" charset="0"/>
              </a:rPr>
              <a:t>Делать замечания друг другу.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200" b="1" dirty="0">
                <a:latin typeface="Comic Sans MS" pitchFamily="66" charset="0"/>
              </a:rPr>
              <a:t>Презирать за хамство.</a:t>
            </a:r>
          </a:p>
          <a:p>
            <a:pPr eaLnBrk="0" hangingPunct="0"/>
            <a:endParaRPr lang="ru-RU" sz="2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pic>
        <p:nvPicPr>
          <p:cNvPr id="174082" name="Picture 2" descr="1257700342_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015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630238" y="152400"/>
            <a:ext cx="7751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4400" b="1">
                <a:solidFill>
                  <a:schemeClr val="bg1"/>
                </a:solidFill>
              </a:rPr>
              <a:t>Как борется с матом закон</a:t>
            </a:r>
            <a:r>
              <a:rPr lang="ru-RU" sz="4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От чего зависит здоровье населения?</a:t>
            </a:r>
          </a:p>
        </p:txBody>
      </p:sp>
      <p:sp>
        <p:nvSpPr>
          <p:cNvPr id="169995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228600" y="1152525"/>
            <a:ext cx="8915400" cy="2047875"/>
          </a:xfrm>
        </p:spPr>
        <p:txBody>
          <a:bodyPr>
            <a:normAutofit/>
          </a:bodyPr>
          <a:lstStyle/>
          <a:p>
            <a:r>
              <a:rPr lang="ru-RU" sz="2000" b="1" dirty="0"/>
              <a:t>Согласно заключению экспертов ВОЗ</a:t>
            </a:r>
          </a:p>
          <a:p>
            <a:r>
              <a:rPr lang="ru-RU" sz="2000" b="1" dirty="0"/>
              <a:t>на 10% определяется уровнем развития медицины, </a:t>
            </a:r>
          </a:p>
          <a:p>
            <a:pPr marL="0" indent="0">
              <a:buNone/>
            </a:pPr>
            <a:r>
              <a:rPr lang="ru-RU" sz="2000" b="1" dirty="0"/>
              <a:t>как науки и состояния медицинской помощи, </a:t>
            </a:r>
          </a:p>
          <a:p>
            <a:r>
              <a:rPr lang="ru-RU" sz="2000" b="1" dirty="0"/>
              <a:t>на 20% наследственным фактором, </a:t>
            </a:r>
          </a:p>
          <a:p>
            <a:r>
              <a:rPr lang="ru-RU" sz="2000" b="1" dirty="0"/>
              <a:t>на 20% состоянием окружающей среды и на 50% образом жизни.</a:t>
            </a:r>
          </a:p>
        </p:txBody>
      </p:sp>
      <p:graphicFrame>
        <p:nvGraphicFramePr>
          <p:cNvPr id="1699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075" y="3219450"/>
          <a:ext cx="87725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4" name="Диаграмма" r:id="rId3" imgW="11791984" imgH="5191023" progId="MSGraph.Chart.8">
                  <p:embed followColorScheme="full"/>
                </p:oleObj>
              </mc:Choice>
              <mc:Fallback>
                <p:oleObj name="Диаграмма" r:id="rId3" imgW="11791984" imgH="5191023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3219450"/>
                        <a:ext cx="8772525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99060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ru-RU" sz="2800">
                <a:latin typeface="Comic Sans MS" pitchFamily="66" charset="0"/>
              </a:rPr>
              <a:t>                                         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                        Л.Н.Толстой писал: </a:t>
            </a:r>
          </a:p>
          <a:p>
            <a:pPr algn="r"/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                 «Слово – дело великое.         Великое потому, что</a:t>
            </a:r>
          </a:p>
          <a:p>
            <a:pPr algn="r"/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словом можно соединить </a:t>
            </a:r>
          </a:p>
          <a:p>
            <a:pPr algn="r"/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людей,словом можно </a:t>
            </a:r>
          </a:p>
          <a:p>
            <a:pPr algn="r"/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и разъединить их. </a:t>
            </a:r>
          </a:p>
          <a:p>
            <a:pPr algn="ctr"/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Словом можно служить любви, словом же можно служить вражде и ненависти. </a:t>
            </a:r>
          </a:p>
          <a:p>
            <a:pPr algn="ctr"/>
            <a:r>
              <a:rPr lang="ru-RU" sz="3600" b="1">
                <a:solidFill>
                  <a:schemeClr val="accent2"/>
                </a:solidFill>
                <a:latin typeface="Comic Sans MS" pitchFamily="66" charset="0"/>
              </a:rPr>
              <a:t>Берегись от такого слова, которое разъединяет людей».</a:t>
            </a:r>
            <a:r>
              <a:rPr lang="ru-RU" sz="3200" b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156676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044825" cy="41148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5029200" y="1447800"/>
            <a:ext cx="4114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4000" b="1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sz="4000" b="1">
                <a:solidFill>
                  <a:schemeClr val="accent2"/>
                </a:solidFill>
                <a:latin typeface="Comic Sans MS" pitchFamily="66" charset="0"/>
              </a:rPr>
              <a:t>Горе всякому хулителю –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  <a:latin typeface="Comic Sans MS" pitchFamily="66" charset="0"/>
              </a:rPr>
              <a:t>поносителю» (из Корана)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ru-RU" sz="4000" b="1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57699" name="Picture 3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4775"/>
            <a:ext cx="4648200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4191000" y="2057400"/>
            <a:ext cx="43434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accent2"/>
                </a:solidFill>
                <a:latin typeface="Comic Sans MS" pitchFamily="66" charset="0"/>
              </a:rPr>
              <a:t>«Блудницы, пьяницы и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  <a:latin typeface="Comic Sans MS" pitchFamily="66" charset="0"/>
              </a:rPr>
              <a:t>сквернословы Царство Божье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  <a:latin typeface="Comic Sans MS" pitchFamily="66" charset="0"/>
              </a:rPr>
              <a:t>не наследуют» (из Библии). </a:t>
            </a:r>
            <a:endParaRPr lang="ru-RU" sz="4000" b="1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59749" name="Picture 5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26072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66087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>
                  <a:alpha val="82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4000" b="1">
                <a:solidFill>
                  <a:schemeClr val="accent2"/>
                </a:solidFill>
                <a:latin typeface="Comic Sans MS" pitchFamily="66" charset="0"/>
              </a:rPr>
              <a:t>Слова.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       </a:t>
            </a:r>
            <a:r>
              <a:rPr lang="en-US" sz="2400" b="1">
                <a:latin typeface="Comic Sans MS" pitchFamily="66" charset="0"/>
              </a:rPr>
              <a:t>Вадим Шефнер</a:t>
            </a:r>
            <a:endParaRPr lang="en-US" sz="24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r>
              <a:rPr lang="en-US" sz="3400" b="1">
                <a:solidFill>
                  <a:schemeClr val="accent2"/>
                </a:solidFill>
                <a:latin typeface="Comic Sans MS" pitchFamily="66" charset="0"/>
              </a:rPr>
              <a:t>Словом можно убить, </a:t>
            </a:r>
            <a:endParaRPr lang="ru-RU" sz="34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r>
              <a:rPr lang="en-US" sz="3400" b="1">
                <a:solidFill>
                  <a:schemeClr val="accent2"/>
                </a:solidFill>
                <a:latin typeface="Comic Sans MS" pitchFamily="66" charset="0"/>
              </a:rPr>
              <a:t>словом можно спасти,</a:t>
            </a:r>
          </a:p>
          <a:p>
            <a:pPr algn="ctr" eaLnBrk="0" hangingPunct="0"/>
            <a:r>
              <a:rPr lang="en-US" sz="3400" b="1">
                <a:solidFill>
                  <a:schemeClr val="accent2"/>
                </a:solidFill>
                <a:latin typeface="Comic Sans MS" pitchFamily="66" charset="0"/>
              </a:rPr>
              <a:t>Словом можно полки за собой повести.</a:t>
            </a:r>
          </a:p>
          <a:p>
            <a:pPr algn="ctr" eaLnBrk="0" hangingPunct="0"/>
            <a:r>
              <a:rPr lang="en-US" sz="3400" b="1">
                <a:solidFill>
                  <a:schemeClr val="accent2"/>
                </a:solidFill>
                <a:latin typeface="Comic Sans MS" pitchFamily="66" charset="0"/>
              </a:rPr>
              <a:t>Словом можно продать, </a:t>
            </a:r>
            <a:endParaRPr lang="ru-RU" sz="34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r>
              <a:rPr lang="en-US" sz="3400" b="1">
                <a:solidFill>
                  <a:schemeClr val="accent2"/>
                </a:solidFill>
                <a:latin typeface="Comic Sans MS" pitchFamily="66" charset="0"/>
              </a:rPr>
              <a:t>и предать, и купить,</a:t>
            </a:r>
          </a:p>
          <a:p>
            <a:pPr algn="ctr" eaLnBrk="0" hangingPunct="0"/>
            <a:r>
              <a:rPr lang="en-US" sz="3400" b="1">
                <a:solidFill>
                  <a:schemeClr val="accent2"/>
                </a:solidFill>
                <a:latin typeface="Comic Sans MS" pitchFamily="66" charset="0"/>
              </a:rPr>
              <a:t>Слово можно </a:t>
            </a:r>
            <a:endParaRPr lang="ru-RU" sz="34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r>
              <a:rPr lang="en-US" sz="3400" b="1">
                <a:solidFill>
                  <a:schemeClr val="accent2"/>
                </a:solidFill>
                <a:latin typeface="Comic Sans MS" pitchFamily="66" charset="0"/>
              </a:rPr>
              <a:t>в разящий свинец перелить.</a:t>
            </a:r>
            <a:endParaRPr lang="ru-RU" sz="10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endParaRPr lang="ru-RU" sz="34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r>
              <a:rPr lang="ru-RU" sz="4200" b="1">
                <a:latin typeface="Comic Sans MS" pitchFamily="66" charset="0"/>
              </a:rPr>
              <a:t>«Всякое слово гнилое </a:t>
            </a:r>
          </a:p>
          <a:p>
            <a:pPr algn="ctr" eaLnBrk="0" hangingPunct="0"/>
            <a:r>
              <a:rPr lang="ru-RU" sz="4200" b="1">
                <a:latin typeface="Comic Sans MS" pitchFamily="66" charset="0"/>
              </a:rPr>
              <a:t>да не исходит из уст ваших...»</a:t>
            </a:r>
            <a:r>
              <a:rPr lang="en-US" sz="3200" b="1">
                <a:latin typeface="Comic Sans MS" pitchFamily="66" charset="0"/>
              </a:rPr>
              <a:t> </a:t>
            </a:r>
            <a:endParaRPr lang="ru-RU" sz="3200" b="1">
              <a:latin typeface="Comic Sans MS" pitchFamily="66" charset="0"/>
            </a:endParaRPr>
          </a:p>
          <a:p>
            <a:pPr algn="ctr" eaLnBrk="0" hangingPunct="0"/>
            <a:endParaRPr lang="en-US" sz="3200" b="1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1143000" y="5334000"/>
            <a:ext cx="7086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Спасибо!</a:t>
            </a:r>
          </a:p>
        </p:txBody>
      </p:sp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193675"/>
            <a:ext cx="9144000" cy="50260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5400" b="1">
                <a:latin typeface="Comic Sans MS" pitchFamily="66" charset="0"/>
              </a:rPr>
              <a:t>1. Что нового вы узнали сегодня? </a:t>
            </a:r>
          </a:p>
          <a:p>
            <a:r>
              <a:rPr lang="ru-RU" sz="5400" b="1">
                <a:latin typeface="Comic Sans MS" pitchFamily="66" charset="0"/>
              </a:rPr>
              <a:t>2. Полезен ли был сегодняшний разговор? </a:t>
            </a:r>
          </a:p>
          <a:p>
            <a:r>
              <a:rPr lang="ru-RU" sz="5400" b="1">
                <a:latin typeface="Comic Sans MS" pitchFamily="66" charset="0"/>
              </a:rPr>
              <a:t>3. Какие выводы вы сделали?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81000" y="12954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omic Sans MS" pitchFamily="66" charset="0"/>
              </a:rPr>
              <a:t> Сквернословие - от слова «скверна».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81000" y="2057400"/>
            <a:ext cx="82296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200" b="1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3200" b="1" u="sng">
                <a:solidFill>
                  <a:schemeClr val="tx2"/>
                </a:solidFill>
                <a:latin typeface="Comic Sans MS" pitchFamily="66" charset="0"/>
              </a:rPr>
              <a:t>Скверна</a:t>
            </a:r>
            <a:r>
              <a:rPr lang="ru-RU" sz="3200" b="1">
                <a:solidFill>
                  <a:schemeClr val="tx2"/>
                </a:solidFill>
                <a:latin typeface="Comic Sans MS" pitchFamily="66" charset="0"/>
              </a:rPr>
              <a:t> - мерзость, гадость, пакость, все гнусное, противное, отвратительное, непотребное, что мерзит плотски и духовно; нечистота, грязь и гниль, тление, мертвечина, извержения, кал; смрад, вонь; непотребство, разврат, нравственное растление; все богопротивное».</a:t>
            </a:r>
            <a:r>
              <a:rPr lang="ru-RU" sz="3200" b="1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3200" b="1">
              <a:solidFill>
                <a:schemeClr val="tx2"/>
              </a:solidFill>
              <a:latin typeface="Comic Sans MS" pitchFamily="66" charset="0"/>
            </a:endParaRPr>
          </a:p>
          <a:p>
            <a:pPr algn="r"/>
            <a:r>
              <a:rPr lang="ru-RU" sz="3200" b="1">
                <a:solidFill>
                  <a:schemeClr val="tx2"/>
                </a:solidFill>
                <a:latin typeface="Comic Sans MS" pitchFamily="66" charset="0"/>
              </a:rPr>
              <a:t>Словарь В. Даля.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569325" cy="128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Корни сквернословия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/>
              <a:t>В языческой древней Руси мат являлся ни чем иным, как заклинанием, формулой против нечистой силы. </a:t>
            </a:r>
          </a:p>
          <a:p>
            <a:pPr eaLnBrk="1" hangingPunct="1">
              <a:buFontTx/>
              <a:buChar char="•"/>
            </a:pPr>
            <a:r>
              <a:rPr lang="ru-RU" sz="3200"/>
              <a:t> Но все знали, бранить детей нельзя матом, они будут мучимы бесами. </a:t>
            </a:r>
          </a:p>
          <a:p>
            <a:pPr eaLnBrk="1" hangingPunct="1">
              <a:buFontTx/>
              <a:buChar char="•"/>
            </a:pPr>
            <a:r>
              <a:rPr lang="ru-RU" sz="3200"/>
              <a:t>. Материться в доме нельзя: бесы будут жить в этом жилище. </a:t>
            </a:r>
          </a:p>
          <a:p>
            <a:pPr eaLnBrk="1" hangingPunct="1">
              <a:buFontTx/>
              <a:buChar char="•"/>
            </a:pPr>
            <a:r>
              <a:rPr lang="ru-RU" sz="3200"/>
              <a:t> Также нельзя было ругаться в лесу: леший может обидеться, на берегу реки или озера - оскорбится водяной. </a:t>
            </a:r>
          </a:p>
          <a:p>
            <a:pPr eaLnBrk="1" hangingPunct="1"/>
            <a:endParaRPr lang="ru-RU" sz="3200"/>
          </a:p>
          <a:p>
            <a:pPr eaLnBrk="1" hangingPunct="1"/>
            <a:endParaRPr lang="ru-RU" sz="3200"/>
          </a:p>
          <a:p>
            <a:pPr eaLnBrk="1" hangingPunct="1">
              <a:spcBef>
                <a:spcPct val="50000"/>
              </a:spcBef>
            </a:pPr>
            <a:endParaRPr lang="ru-RU" sz="3200"/>
          </a:p>
          <a:p>
            <a:pPr eaLnBrk="1" hangingPunct="1">
              <a:spcBef>
                <a:spcPct val="50000"/>
              </a:spcBef>
            </a:pPr>
            <a:endParaRPr lang="ru-RU" sz="3200"/>
          </a:p>
          <a:p>
            <a:pPr eaLnBrk="1" hangingPunct="1">
              <a:spcBef>
                <a:spcPct val="50000"/>
              </a:spcBef>
            </a:pPr>
            <a:endParaRPr lang="ru-RU" sz="3200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6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5584825"/>
          </a:xfrm>
          <a:prstGeom prst="rect">
            <a:avLst/>
          </a:prstGeom>
          <a:gradFill rotWithShape="0">
            <a:gsLst>
              <a:gs pos="0">
                <a:srgbClr val="CC99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latin typeface="Comic Sans MS" pitchFamily="66" charset="0"/>
              </a:rPr>
              <a:t>Заблуждением является общепринятое мнение насчет того, что мат - это славянская традиция.</a:t>
            </a:r>
          </a:p>
          <a:p>
            <a:r>
              <a:rPr lang="ru-RU" sz="3600" b="1">
                <a:latin typeface="Comic Sans MS" pitchFamily="66" charset="0"/>
              </a:rPr>
              <a:t> </a:t>
            </a:r>
          </a:p>
          <a:p>
            <a:r>
              <a:rPr lang="ru-RU" sz="3600" b="1">
                <a:latin typeface="Comic Sans MS" pitchFamily="66" charset="0"/>
              </a:rPr>
              <a:t>Сквернословие на Руси примерно до середины XIX века не только не было распространено даже в деревне, но и являлось уголовно наказуемым. Позднее, сквернословящего человека подвергали публичной порке.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13671" name="Picture 7" descr="Рома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0"/>
            <a:ext cx="417036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0" y="0"/>
            <a:ext cx="4953000" cy="7351713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800" b="1">
              <a:solidFill>
                <a:schemeClr val="bg1"/>
              </a:solidFill>
            </a:endParaRPr>
          </a:p>
          <a:p>
            <a:r>
              <a:rPr lang="ru-RU" sz="2800" b="1">
                <a:solidFill>
                  <a:schemeClr val="bg1"/>
                </a:solidFill>
                <a:latin typeface="Comic Sans MS" pitchFamily="66" charset="0"/>
              </a:rPr>
              <a:t>Во времена царя Алексея Михайловича Романова услышать на улице мат было просто невозможно. И это объясняется не только скромностью наших предков, но и политикой, проводимой государством. По Соборному уложению за использование непотребных слов налагалось жестокое наказание – вплоть до смертной казни.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endParaRPr lang="ru-RU" sz="2800" b="1">
              <a:solidFill>
                <a:schemeClr val="bg1"/>
              </a:solidFill>
            </a:endParaRPr>
          </a:p>
          <a:p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953000" y="5791200"/>
            <a:ext cx="4191000" cy="10064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rgbClr val="FFFFFF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mic Sans MS" pitchFamily="66" charset="0"/>
              </a:rPr>
              <a:t>Алексей Михайлович Романов, </a:t>
            </a:r>
          </a:p>
          <a:p>
            <a:pPr algn="ctr"/>
            <a:r>
              <a:rPr lang="ru-RU" sz="2000" b="1">
                <a:latin typeface="Comic Sans MS" pitchFamily="66" charset="0"/>
              </a:rPr>
              <a:t>19 (29).03.1619- </a:t>
            </a:r>
          </a:p>
          <a:p>
            <a:pPr algn="ctr"/>
            <a:r>
              <a:rPr lang="ru-RU" sz="2000" b="1">
                <a:latin typeface="Comic Sans MS" pitchFamily="66" charset="0"/>
              </a:rPr>
              <a:t>29.01 (08.02) 1676.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52400" y="5927725"/>
            <a:ext cx="5638800" cy="7016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Comic Sans MS" pitchFamily="66" charset="0"/>
              </a:rPr>
              <a:t>14-й Царь Всея Руси Петр 1 Алексеевич</a:t>
            </a:r>
          </a:p>
          <a:p>
            <a:r>
              <a:rPr lang="ru-RU" sz="2000" b="1">
                <a:latin typeface="Comic Sans MS" pitchFamily="66" charset="0"/>
              </a:rPr>
              <a:t>27 апреля 1682 — 22 октября 1721</a:t>
            </a:r>
          </a:p>
        </p:txBody>
      </p:sp>
      <p:pic>
        <p:nvPicPr>
          <p:cNvPr id="115716" name="Picture 4" descr="Пе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786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495800" y="1143000"/>
            <a:ext cx="43434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ru-RU" sz="2800" b="1">
              <a:latin typeface="Comic Sans MS" pitchFamily="66" charset="0"/>
            </a:endParaRPr>
          </a:p>
          <a:p>
            <a:pPr algn="ctr"/>
            <a:r>
              <a:rPr lang="en-US" sz="2800" b="1">
                <a:latin typeface="Comic Sans MS" pitchFamily="66" charset="0"/>
              </a:rPr>
              <a:t>При Петре I была выпущена книга "Юности Честное Зеркало", </a:t>
            </a:r>
            <a:endParaRPr lang="ru-RU" sz="2800" b="1">
              <a:latin typeface="Comic Sans MS" pitchFamily="66" charset="0"/>
            </a:endParaRPr>
          </a:p>
          <a:p>
            <a:pPr algn="just"/>
            <a:r>
              <a:rPr lang="en-US" sz="2800" b="1">
                <a:latin typeface="Comic Sans MS" pitchFamily="66" charset="0"/>
              </a:rPr>
              <a:t>где писалось, что приличное поведение людей может быть признано лишь с полным воздержанием от бранной ругани.</a:t>
            </a:r>
            <a:r>
              <a:rPr lang="en-US" sz="2800" b="1">
                <a:latin typeface="Comic Sans MS" pitchFamily="66" charset="0"/>
                <a:cs typeface="Times New Roman" pitchFamily="18" charset="0"/>
              </a:rPr>
              <a:t> </a:t>
            </a:r>
            <a:endParaRPr lang="en-US" sz="1900" b="1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en-US" sz="3200" b="1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1543</Words>
  <Application>Microsoft Office PowerPoint</Application>
  <PresentationFormat>Экран (4:3)</PresentationFormat>
  <Paragraphs>292</Paragraphs>
  <Slides>48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Шаблон оформления 'Часы'</vt:lpstr>
      <vt:lpstr>1_Шаблон оформления 'Часы'</vt:lpstr>
      <vt:lpstr>2_Шаблон оформления 'Часы'</vt:lpstr>
      <vt:lpstr>3_Шаблон оформления 'Часы'</vt:lpstr>
      <vt:lpstr>4_Шаблон оформления 'Часы'</vt:lpstr>
      <vt:lpstr>5_Шаблон оформления 'Часы'</vt:lpstr>
      <vt:lpstr>6_Шаблон оформления 'Часы'</vt:lpstr>
      <vt:lpstr>7_Шаблон оформления 'Часы'</vt:lpstr>
      <vt:lpstr>8_Шаблон оформления 'Часы'</vt:lpstr>
      <vt:lpstr>Изящная</vt:lpstr>
      <vt:lpstr>Диаграмма</vt:lpstr>
      <vt:lpstr>Презентация PowerPoint</vt:lpstr>
      <vt:lpstr>Презентация PowerPoint</vt:lpstr>
      <vt:lpstr>Презентация PowerPoint</vt:lpstr>
      <vt:lpstr>Цели   1) изучение проблемы сквернословия и                         опасности его распространения;  2)выяснение значения и происхождения некоторых оскорбительных слов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Ситуации, при которых чаще всего используется ненормативная лексика</vt:lpstr>
      <vt:lpstr>«СКОТИНА»</vt:lpstr>
      <vt:lpstr>   «НЕГОДЯЙ»</vt:lpstr>
      <vt:lpstr>     «ПОГАНЕЦ»</vt:lpstr>
      <vt:lpstr>    «ИДИОТ»</vt:lpstr>
      <vt:lpstr>   «СТЕРВА»</vt:lpstr>
      <vt:lpstr>   «МЫМРА»</vt:lpstr>
      <vt:lpstr>    «БОЛВАН»</vt:lpstr>
      <vt:lpstr>Вывод</vt:lpstr>
      <vt:lpstr>Презентация PowerPoint</vt:lpstr>
      <vt:lpstr>Презентация PowerPoint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Влияние мата на 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 чего зависит здоровье населения?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Многопрофильный лицей № 20 г. Ульяновска</dc:title>
  <dc:creator>Ирина</dc:creator>
  <cp:lastModifiedBy>Ирина</cp:lastModifiedBy>
  <cp:revision>11</cp:revision>
  <dcterms:created xsi:type="dcterms:W3CDTF">2012-10-07T06:12:51Z</dcterms:created>
  <dcterms:modified xsi:type="dcterms:W3CDTF">2012-10-07T10:22:13Z</dcterms:modified>
</cp:coreProperties>
</file>