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6" r:id="rId2"/>
    <p:sldId id="281" r:id="rId3"/>
    <p:sldId id="282" r:id="rId4"/>
    <p:sldId id="283" r:id="rId5"/>
    <p:sldId id="285" r:id="rId6"/>
    <p:sldId id="257" r:id="rId7"/>
    <p:sldId id="280" r:id="rId8"/>
    <p:sldId id="258" r:id="rId9"/>
    <p:sldId id="259" r:id="rId10"/>
    <p:sldId id="262" r:id="rId11"/>
    <p:sldId id="263" r:id="rId12"/>
    <p:sldId id="264" r:id="rId13"/>
    <p:sldId id="265" r:id="rId14"/>
    <p:sldId id="260" r:id="rId15"/>
    <p:sldId id="261"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6" r:id="rId31"/>
    <p:sldId id="287" r:id="rId32"/>
    <p:sldId id="288" r:id="rId33"/>
    <p:sldId id="289" r:id="rId34"/>
    <p:sldId id="290" r:id="rId35"/>
    <p:sldId id="291" r:id="rId36"/>
    <p:sldId id="292" r:id="rId37"/>
    <p:sldId id="293" r:id="rId38"/>
    <p:sldId id="294" r:id="rId39"/>
    <p:sldId id="295" r:id="rId40"/>
    <p:sldId id="284" r:id="rId41"/>
  </p:sldIdLst>
  <p:sldSz cx="9144000" cy="6858000" type="screen4x3"/>
  <p:notesSz cx="6858000" cy="9144000"/>
  <p:defaultTextStyle>
    <a:defPPr>
      <a:defRPr lang="ru-RU"/>
    </a:defPPr>
    <a:lvl1pPr algn="l" rtl="0" fontAlgn="base">
      <a:spcBef>
        <a:spcPct val="0"/>
      </a:spcBef>
      <a:spcAft>
        <a:spcPct val="0"/>
      </a:spcAft>
      <a:defRPr kumimoji="1" kern="1200">
        <a:solidFill>
          <a:schemeClr val="tx1"/>
        </a:solidFill>
        <a:latin typeface="Times New Roman" pitchFamily="18" charset="0"/>
        <a:ea typeface="+mn-ea"/>
        <a:cs typeface="+mn-cs"/>
      </a:defRPr>
    </a:lvl1pPr>
    <a:lvl2pPr marL="457200" algn="l" rtl="0" fontAlgn="base">
      <a:spcBef>
        <a:spcPct val="0"/>
      </a:spcBef>
      <a:spcAft>
        <a:spcPct val="0"/>
      </a:spcAft>
      <a:defRPr kumimoji="1" kern="1200">
        <a:solidFill>
          <a:schemeClr val="tx1"/>
        </a:solidFill>
        <a:latin typeface="Times New Roman" pitchFamily="18" charset="0"/>
        <a:ea typeface="+mn-ea"/>
        <a:cs typeface="+mn-cs"/>
      </a:defRPr>
    </a:lvl2pPr>
    <a:lvl3pPr marL="914400" algn="l" rtl="0" fontAlgn="base">
      <a:spcBef>
        <a:spcPct val="0"/>
      </a:spcBef>
      <a:spcAft>
        <a:spcPct val="0"/>
      </a:spcAft>
      <a:defRPr kumimoji="1" kern="1200">
        <a:solidFill>
          <a:schemeClr val="tx1"/>
        </a:solidFill>
        <a:latin typeface="Times New Roman" pitchFamily="18" charset="0"/>
        <a:ea typeface="+mn-ea"/>
        <a:cs typeface="+mn-cs"/>
      </a:defRPr>
    </a:lvl3pPr>
    <a:lvl4pPr marL="1371600" algn="l" rtl="0" fontAlgn="base">
      <a:spcBef>
        <a:spcPct val="0"/>
      </a:spcBef>
      <a:spcAft>
        <a:spcPct val="0"/>
      </a:spcAft>
      <a:defRPr kumimoji="1" kern="1200">
        <a:solidFill>
          <a:schemeClr val="tx1"/>
        </a:solidFill>
        <a:latin typeface="Times New Roman" pitchFamily="18" charset="0"/>
        <a:ea typeface="+mn-ea"/>
        <a:cs typeface="+mn-cs"/>
      </a:defRPr>
    </a:lvl4pPr>
    <a:lvl5pPr marL="1828800" algn="l" rtl="0" fontAlgn="base">
      <a:spcBef>
        <a:spcPct val="0"/>
      </a:spcBef>
      <a:spcAft>
        <a:spcPct val="0"/>
      </a:spcAft>
      <a:defRPr kumimoji="1" kern="1200">
        <a:solidFill>
          <a:schemeClr val="tx1"/>
        </a:solidFill>
        <a:latin typeface="Times New Roman" pitchFamily="18" charset="0"/>
        <a:ea typeface="+mn-ea"/>
        <a:cs typeface="+mn-cs"/>
      </a:defRPr>
    </a:lvl5pPr>
    <a:lvl6pPr marL="2286000" algn="l" defTabSz="914400" rtl="0" eaLnBrk="1" latinLnBrk="0" hangingPunct="1">
      <a:defRPr kumimoji="1" kern="1200">
        <a:solidFill>
          <a:schemeClr val="tx1"/>
        </a:solidFill>
        <a:latin typeface="Times New Roman" pitchFamily="18" charset="0"/>
        <a:ea typeface="+mn-ea"/>
        <a:cs typeface="+mn-cs"/>
      </a:defRPr>
    </a:lvl6pPr>
    <a:lvl7pPr marL="2743200" algn="l" defTabSz="914400" rtl="0" eaLnBrk="1" latinLnBrk="0" hangingPunct="1">
      <a:defRPr kumimoji="1" kern="1200">
        <a:solidFill>
          <a:schemeClr val="tx1"/>
        </a:solidFill>
        <a:latin typeface="Times New Roman" pitchFamily="18" charset="0"/>
        <a:ea typeface="+mn-ea"/>
        <a:cs typeface="+mn-cs"/>
      </a:defRPr>
    </a:lvl7pPr>
    <a:lvl8pPr marL="3200400" algn="l" defTabSz="914400" rtl="0" eaLnBrk="1" latinLnBrk="0" hangingPunct="1">
      <a:defRPr kumimoji="1" kern="1200">
        <a:solidFill>
          <a:schemeClr val="tx1"/>
        </a:solidFill>
        <a:latin typeface="Times New Roman" pitchFamily="18" charset="0"/>
        <a:ea typeface="+mn-ea"/>
        <a:cs typeface="+mn-cs"/>
      </a:defRPr>
    </a:lvl8pPr>
    <a:lvl9pPr marL="3657600" algn="l" defTabSz="914400" rtl="0" eaLnBrk="1" latinLnBrk="0" hangingPunct="1">
      <a:defRPr kumimoj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3F636C1E-C771-433C-A4AA-0AACBC6B745C}"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2">
                                            <p:txEl>
                                              <p:pRg st="0" end="0"/>
                                            </p:txEl>
                                          </p:spTgt>
                                        </p:tgtEl>
                                        <p:attrNameLst>
                                          <p:attrName>style.visibility</p:attrName>
                                        </p:attrNameLst>
                                      </p:cBhvr>
                                      <p:to>
                                        <p:strVal val="visible"/>
                                      </p:to>
                                    </p:set>
                                    <p:animEffect transition="in" filter="fade">
                                      <p:cBhvr>
                                        <p:cTn id="14" dur="500"/>
                                        <p:tgtEl>
                                          <p:spTgt spid="22">
                                            <p:txEl>
                                              <p:pRg st="0" end="0"/>
                                            </p:txEl>
                                          </p:spTgt>
                                        </p:tgtEl>
                                      </p:cBhvr>
                                    </p:animEffect>
                                    <p:anim calcmode="lin" valueType="num">
                                      <p:cBhvr>
                                        <p:cTn id="15"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2">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2"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10BE6A5-AE21-41BD-8FCA-99982BCFC59E}"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D16EF87-B494-48A5-9F31-45E70399D69E}"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B172756-CFB4-4CC5-97BF-A5994FEEACC6}"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1C23959-5AA6-450F-B81B-7DEEB5FB38AE}"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2A1A026-5803-4ED2-873B-79CCA0B4005F}"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0D9DAB6-2351-4EDE-9BD2-6F58C7732E8D}"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326B23E-69CA-43F0-8D33-C6A3C25A4C2B}"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54F16915-2257-4A47-BF75-DD1EE35ECADC}"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F0E97EF-FA2A-4206-ADBC-B6B1FAE4E47D}"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8CE8AC8-A196-4C55-9DD5-95D7CD5A518E}"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85B168B-2BC2-43BC-ADCA-690F57F67C53}"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500"/>
                                        <p:tgtEl>
                                          <p:spTgt spid="9">
                                            <p:txEl>
                                              <p:pRg st="0" end="0"/>
                                            </p:txEl>
                                          </p:spTgt>
                                        </p:tgtEl>
                                      </p:cBhvr>
                                    </p:animEffect>
                                    <p:anim calcmode="lin" valueType="num">
                                      <p:cBhvr>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500"/>
                                        <p:tgtEl>
                                          <p:spTgt spid="9">
                                            <p:txEl>
                                              <p:pRg st="1" end="1"/>
                                            </p:txEl>
                                          </p:spTgt>
                                        </p:tgtEl>
                                      </p:cBhvr>
                                    </p:animEffect>
                                    <p:anim calcmode="lin" valueType="num">
                                      <p:cBhvr>
                                        <p:cTn id="20"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9">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500"/>
                                        <p:tgtEl>
                                          <p:spTgt spid="9">
                                            <p:txEl>
                                              <p:pRg st="2" end="2"/>
                                            </p:txEl>
                                          </p:spTgt>
                                        </p:tgtEl>
                                      </p:cBhvr>
                                    </p:animEffect>
                                    <p:anim calcmode="lin" valueType="num">
                                      <p:cBhvr>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9">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Effect transition="in" filter="fade">
                                      <p:cBhvr>
                                        <p:cTn id="29" dur="500"/>
                                        <p:tgtEl>
                                          <p:spTgt spid="9">
                                            <p:txEl>
                                              <p:pRg st="3" end="3"/>
                                            </p:txEl>
                                          </p:spTgt>
                                        </p:tgtEl>
                                      </p:cBhvr>
                                    </p:animEffect>
                                    <p:anim calcmode="lin" valueType="num">
                                      <p:cBhvr>
                                        <p:cTn id="30"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9">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9">
                                            <p:txEl>
                                              <p:pRg st="4" end="4"/>
                                            </p:txEl>
                                          </p:spTgt>
                                        </p:tgtEl>
                                        <p:attrNameLst>
                                          <p:attrName>style.visibility</p:attrName>
                                        </p:attrNameLst>
                                      </p:cBhvr>
                                      <p:to>
                                        <p:strVal val="visible"/>
                                      </p:to>
                                    </p:set>
                                    <p:animEffect transition="in" filter="fade">
                                      <p:cBhvr>
                                        <p:cTn id="34" dur="500"/>
                                        <p:tgtEl>
                                          <p:spTgt spid="9">
                                            <p:txEl>
                                              <p:pRg st="4" end="4"/>
                                            </p:txEl>
                                          </p:spTgt>
                                        </p:tgtEl>
                                      </p:cBhvr>
                                    </p:animEffect>
                                    <p:anim calcmode="lin" valueType="num">
                                      <p:cBhvr>
                                        <p:cTn id="3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build="p"/>
    </p:bld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71604" y="214290"/>
            <a:ext cx="7291387" cy="1571628"/>
          </a:xfrm>
        </p:spPr>
        <p:txBody>
          <a:bodyPr>
            <a:noAutofit/>
          </a:bodyPr>
          <a:lstStyle/>
          <a:p>
            <a:pPr algn="ctr"/>
            <a:r>
              <a:rPr lang="ru-RU" sz="5400" b="1" dirty="0">
                <a:solidFill>
                  <a:schemeClr val="accent4">
                    <a:lumMod val="75000"/>
                  </a:schemeClr>
                </a:solidFill>
                <a:effectLst>
                  <a:outerShdw blurRad="38100" dist="38100" dir="2700000" algn="tl">
                    <a:srgbClr val="FFFFFF"/>
                  </a:outerShdw>
                </a:effectLst>
              </a:rPr>
              <a:t>ТУРНИР ИНТЕЛЛЕКТУАЛОВ</a:t>
            </a:r>
          </a:p>
        </p:txBody>
      </p:sp>
      <p:sp>
        <p:nvSpPr>
          <p:cNvPr id="2051" name="Rectangle 3"/>
          <p:cNvSpPr>
            <a:spLocks noGrp="1" noChangeArrowheads="1"/>
          </p:cNvSpPr>
          <p:nvPr>
            <p:ph type="subTitle" idx="1"/>
          </p:nvPr>
        </p:nvSpPr>
        <p:spPr>
          <a:xfrm>
            <a:off x="2562225" y="2286000"/>
            <a:ext cx="5819775" cy="4167188"/>
          </a:xfrm>
        </p:spPr>
        <p:txBody>
          <a:bodyPr>
            <a:normAutofit/>
          </a:bodyPr>
          <a:lstStyle/>
          <a:p>
            <a:pPr algn="ctr">
              <a:lnSpc>
                <a:spcPct val="90000"/>
              </a:lnSpc>
            </a:pPr>
            <a:r>
              <a:rPr lang="ru-RU" sz="4400" b="1" dirty="0">
                <a:effectLst>
                  <a:outerShdw blurRad="38100" dist="38100" dir="2700000" algn="tl">
                    <a:srgbClr val="FFFFFF"/>
                  </a:outerShdw>
                </a:effectLst>
              </a:rPr>
              <a:t>ИГРА ДЛЯ </a:t>
            </a:r>
            <a:r>
              <a:rPr lang="ru-RU" sz="4400" b="1" dirty="0" smtClean="0">
                <a:effectLst>
                  <a:outerShdw blurRad="38100" dist="38100" dir="2700000" algn="tl">
                    <a:srgbClr val="FFFFFF"/>
                  </a:outerShdw>
                </a:effectLst>
              </a:rPr>
              <a:t>УЧАЩИХСЯ 8 - 9 </a:t>
            </a:r>
            <a:r>
              <a:rPr lang="ru-RU" sz="4400" b="1" dirty="0">
                <a:effectLst>
                  <a:outerShdw blurRad="38100" dist="38100" dir="2700000" algn="tl">
                    <a:srgbClr val="FFFFFF"/>
                  </a:outerShdw>
                </a:effectLst>
              </a:rPr>
              <a:t>КЛАССОВ.</a:t>
            </a:r>
          </a:p>
          <a:p>
            <a:pPr algn="ctr">
              <a:lnSpc>
                <a:spcPct val="90000"/>
              </a:lnSpc>
            </a:pPr>
            <a:endParaRPr lang="ru-RU" dirty="0">
              <a:effectLst>
                <a:outerShdw blurRad="38100" dist="38100" dir="2700000" algn="tl">
                  <a:srgbClr val="FFFFFF"/>
                </a:outerShdw>
              </a:effectLst>
            </a:endParaRPr>
          </a:p>
          <a:p>
            <a:pPr algn="r">
              <a:lnSpc>
                <a:spcPct val="90000"/>
              </a:lnSpc>
            </a:pPr>
            <a:r>
              <a:rPr lang="ru-RU" sz="2000" dirty="0">
                <a:effectLst>
                  <a:outerShdw blurRad="38100" dist="38100" dir="2700000" algn="tl">
                    <a:srgbClr val="FFFFFF"/>
                  </a:outerShdw>
                </a:effectLst>
              </a:rPr>
              <a:t>Разработал </a:t>
            </a:r>
            <a:r>
              <a:rPr lang="ru-RU" sz="2000" dirty="0" smtClean="0">
                <a:effectLst>
                  <a:outerShdw blurRad="38100" dist="38100" dir="2700000" algn="tl">
                    <a:srgbClr val="FFFFFF"/>
                  </a:outerShdw>
                </a:effectLst>
              </a:rPr>
              <a:t>учитель русского</a:t>
            </a:r>
          </a:p>
          <a:p>
            <a:pPr algn="r">
              <a:lnSpc>
                <a:spcPct val="90000"/>
              </a:lnSpc>
            </a:pPr>
            <a:r>
              <a:rPr lang="ru-RU" sz="2000" dirty="0" smtClean="0">
                <a:effectLst>
                  <a:outerShdw blurRad="38100" dist="38100" dir="2700000" algn="tl">
                    <a:srgbClr val="FFFFFF"/>
                  </a:outerShdw>
                </a:effectLst>
              </a:rPr>
              <a:t> языка и литературы </a:t>
            </a:r>
            <a:endParaRPr lang="ru-RU" sz="2000" dirty="0">
              <a:effectLst>
                <a:outerShdw blurRad="38100" dist="38100" dir="2700000" algn="tl">
                  <a:srgbClr val="FFFFFF"/>
                </a:outerShdw>
              </a:effectLst>
            </a:endParaRPr>
          </a:p>
          <a:p>
            <a:pPr algn="r">
              <a:lnSpc>
                <a:spcPct val="90000"/>
              </a:lnSpc>
            </a:pPr>
            <a:r>
              <a:rPr lang="ru-RU" sz="2000" dirty="0">
                <a:effectLst>
                  <a:outerShdw blurRad="38100" dist="38100" dir="2700000" algn="tl">
                    <a:srgbClr val="FFFFFF"/>
                  </a:outerShdw>
                </a:effectLst>
              </a:rPr>
              <a:t>МОУ </a:t>
            </a:r>
            <a:r>
              <a:rPr lang="ru-RU" sz="2000" dirty="0" err="1">
                <a:effectLst>
                  <a:outerShdw blurRad="38100" dist="38100" dir="2700000" algn="tl">
                    <a:srgbClr val="FFFFFF"/>
                  </a:outerShdw>
                </a:effectLst>
              </a:rPr>
              <a:t>Зикеевской</a:t>
            </a:r>
            <a:r>
              <a:rPr lang="ru-RU" sz="2000" dirty="0">
                <a:effectLst>
                  <a:outerShdw blurRad="38100" dist="38100" dir="2700000" algn="tl">
                    <a:srgbClr val="FFFFFF"/>
                  </a:outerShdw>
                </a:effectLst>
              </a:rPr>
              <a:t> средней школы</a:t>
            </a:r>
          </a:p>
          <a:p>
            <a:pPr algn="r">
              <a:lnSpc>
                <a:spcPct val="90000"/>
              </a:lnSpc>
            </a:pPr>
            <a:r>
              <a:rPr lang="ru-RU" sz="2000" dirty="0">
                <a:effectLst>
                  <a:outerShdw blurRad="38100" dist="38100" dir="2700000" algn="tl">
                    <a:srgbClr val="FFFFFF"/>
                  </a:outerShdw>
                </a:effectLst>
              </a:rPr>
              <a:t> Прокопов В.В.</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ru-RU" b="1" dirty="0"/>
              <a:t>ВОПРОС </a:t>
            </a:r>
            <a:r>
              <a:rPr lang="ru-RU" b="1" dirty="0" smtClean="0"/>
              <a:t>3</a:t>
            </a:r>
            <a:endParaRPr lang="ru-RU" b="1" dirty="0"/>
          </a:p>
        </p:txBody>
      </p:sp>
      <p:sp>
        <p:nvSpPr>
          <p:cNvPr id="17411" name="Rectangle 3"/>
          <p:cNvSpPr>
            <a:spLocks noGrp="1" noChangeArrowheads="1"/>
          </p:cNvSpPr>
          <p:nvPr>
            <p:ph idx="1"/>
          </p:nvPr>
        </p:nvSpPr>
        <p:spPr>
          <a:xfrm>
            <a:off x="1428728" y="1428736"/>
            <a:ext cx="7286676" cy="4929222"/>
          </a:xfrm>
        </p:spPr>
        <p:txBody>
          <a:bodyPr>
            <a:normAutofit/>
          </a:bodyPr>
          <a:lstStyle/>
          <a:p>
            <a:pPr>
              <a:lnSpc>
                <a:spcPct val="90000"/>
              </a:lnSpc>
              <a:buNone/>
            </a:pPr>
            <a:r>
              <a:rPr lang="ru-RU" b="1" i="1" dirty="0" smtClean="0"/>
              <a:t>А3. </a:t>
            </a:r>
            <a:r>
              <a:rPr lang="ru-RU" b="1" dirty="0" smtClean="0"/>
              <a:t>Как характеризует деда Архипа информация, заключённая в предложениях 13-17?</a:t>
            </a:r>
          </a:p>
          <a:p>
            <a:pPr>
              <a:lnSpc>
                <a:spcPct val="90000"/>
              </a:lnSpc>
              <a:buNone/>
            </a:pPr>
            <a:r>
              <a:rPr lang="ru-RU" dirty="0" smtClean="0"/>
              <a:t>1. Дед Архип – старый больной человек.</a:t>
            </a:r>
          </a:p>
          <a:p>
            <a:pPr>
              <a:lnSpc>
                <a:spcPct val="90000"/>
              </a:lnSpc>
              <a:buNone/>
            </a:pPr>
            <a:r>
              <a:rPr lang="ru-RU" dirty="0" smtClean="0"/>
              <a:t>2. Дед Архип – эгоист.</a:t>
            </a:r>
          </a:p>
          <a:p>
            <a:pPr>
              <a:lnSpc>
                <a:spcPct val="90000"/>
              </a:lnSpc>
              <a:buNone/>
            </a:pPr>
            <a:r>
              <a:rPr lang="ru-RU" dirty="0" smtClean="0"/>
              <a:t>3. Дед Архип думает не столько о себе, сколько о Лёньке, о его будущем.</a:t>
            </a:r>
          </a:p>
          <a:p>
            <a:pPr>
              <a:lnSpc>
                <a:spcPct val="90000"/>
              </a:lnSpc>
              <a:buNone/>
            </a:pPr>
            <a:r>
              <a:rPr lang="ru-RU" dirty="0" smtClean="0"/>
              <a:t>4. Дед Архип – настоящий патриот России.</a:t>
            </a:r>
            <a:endParaRPr lang="ru-RU"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ru-RU" b="1" dirty="0"/>
              <a:t>ОТВЕТ НА ВОПРОС </a:t>
            </a:r>
            <a:r>
              <a:rPr lang="ru-RU" b="1" dirty="0" smtClean="0"/>
              <a:t>3</a:t>
            </a:r>
            <a:endParaRPr lang="ru-RU" b="1" dirty="0"/>
          </a:p>
        </p:txBody>
      </p:sp>
      <p:sp>
        <p:nvSpPr>
          <p:cNvPr id="18435" name="Rectangle 3"/>
          <p:cNvSpPr>
            <a:spLocks noGrp="1" noChangeArrowheads="1"/>
          </p:cNvSpPr>
          <p:nvPr>
            <p:ph idx="1"/>
          </p:nvPr>
        </p:nvSpPr>
        <p:spPr>
          <a:xfrm>
            <a:off x="1357290" y="1357298"/>
            <a:ext cx="7286676" cy="4929222"/>
          </a:xfrm>
        </p:spPr>
        <p:txBody>
          <a:bodyPr>
            <a:normAutofit fontScale="92500" lnSpcReduction="10000"/>
          </a:bodyPr>
          <a:lstStyle/>
          <a:p>
            <a:pPr>
              <a:lnSpc>
                <a:spcPct val="90000"/>
              </a:lnSpc>
              <a:buNone/>
            </a:pPr>
            <a:r>
              <a:rPr lang="ru-RU" sz="3600" b="1" i="1" dirty="0" smtClean="0"/>
              <a:t>А3. </a:t>
            </a:r>
            <a:r>
              <a:rPr lang="ru-RU" sz="3600" b="1" dirty="0" smtClean="0"/>
              <a:t>Как характеризует деда Архипа информация, заключённая в предложениях 13-17?</a:t>
            </a:r>
          </a:p>
          <a:p>
            <a:pPr>
              <a:lnSpc>
                <a:spcPct val="90000"/>
              </a:lnSpc>
              <a:buNone/>
            </a:pPr>
            <a:r>
              <a:rPr lang="ru-RU" sz="3600" dirty="0" smtClean="0"/>
              <a:t>1. Дед Архип – старый больной человек.</a:t>
            </a:r>
          </a:p>
          <a:p>
            <a:pPr>
              <a:lnSpc>
                <a:spcPct val="90000"/>
              </a:lnSpc>
              <a:buNone/>
            </a:pPr>
            <a:r>
              <a:rPr lang="ru-RU" sz="3600" dirty="0" smtClean="0"/>
              <a:t>2. Дед Архип – эгоист.</a:t>
            </a:r>
          </a:p>
          <a:p>
            <a:pPr>
              <a:lnSpc>
                <a:spcPct val="90000"/>
              </a:lnSpc>
              <a:buNone/>
            </a:pPr>
            <a:r>
              <a:rPr lang="ru-RU" sz="3600" dirty="0" smtClean="0"/>
              <a:t>3. </a:t>
            </a:r>
            <a:r>
              <a:rPr lang="ru-RU" sz="3600" i="1" u="sng" dirty="0" smtClean="0"/>
              <a:t>Дед Архип думает не столько о себе, сколько о Лёньке, о его будущем.</a:t>
            </a:r>
          </a:p>
          <a:p>
            <a:pPr>
              <a:lnSpc>
                <a:spcPct val="90000"/>
              </a:lnSpc>
              <a:buNone/>
            </a:pPr>
            <a:r>
              <a:rPr lang="ru-RU" sz="3600" dirty="0" smtClean="0"/>
              <a:t>4. Дед Архип – настоящий патриот России.</a:t>
            </a:r>
          </a:p>
          <a:p>
            <a:pPr>
              <a:lnSpc>
                <a:spcPct val="90000"/>
              </a:lnSpc>
            </a:pPr>
            <a:endParaRPr lang="ru-RU" sz="3600" b="1" dirty="0">
              <a:effectLst>
                <a:outerShdw blurRad="38100" dist="38100" dir="2700000" algn="tl">
                  <a:srgbClr val="FFFFFF"/>
                </a:outerShdw>
              </a:effectLst>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ru-RU" b="1" dirty="0"/>
              <a:t>ВОПРОС </a:t>
            </a:r>
            <a:r>
              <a:rPr lang="ru-RU" b="1" dirty="0" smtClean="0"/>
              <a:t>4</a:t>
            </a:r>
            <a:endParaRPr lang="ru-RU" b="1" dirty="0"/>
          </a:p>
        </p:txBody>
      </p:sp>
      <p:sp>
        <p:nvSpPr>
          <p:cNvPr id="19459" name="Rectangle 3"/>
          <p:cNvSpPr>
            <a:spLocks noGrp="1" noChangeArrowheads="1"/>
          </p:cNvSpPr>
          <p:nvPr>
            <p:ph idx="1"/>
          </p:nvPr>
        </p:nvSpPr>
        <p:spPr>
          <a:xfrm>
            <a:off x="1435608" y="1447800"/>
            <a:ext cx="7422672" cy="5053034"/>
          </a:xfrm>
        </p:spPr>
        <p:txBody>
          <a:bodyPr>
            <a:normAutofit/>
          </a:bodyPr>
          <a:lstStyle/>
          <a:p>
            <a:pPr>
              <a:lnSpc>
                <a:spcPct val="90000"/>
              </a:lnSpc>
              <a:buNone/>
            </a:pPr>
            <a:r>
              <a:rPr lang="ru-RU" sz="3600" b="1" i="1" dirty="0" smtClean="0"/>
              <a:t>А4</a:t>
            </a:r>
            <a:r>
              <a:rPr lang="ru-RU" sz="3600" b="1" dirty="0" smtClean="0"/>
              <a:t>. Укажите, в каком значении употребляется в тексте слово «жалкий» (предложение 3)</a:t>
            </a:r>
            <a:r>
              <a:rPr lang="ru-RU" sz="3600" dirty="0" smtClean="0"/>
              <a:t>:</a:t>
            </a:r>
          </a:p>
          <a:p>
            <a:pPr marL="596646" indent="-514350">
              <a:lnSpc>
                <a:spcPct val="90000"/>
              </a:lnSpc>
              <a:buAutoNum type="arabicPeriod"/>
            </a:pPr>
            <a:r>
              <a:rPr lang="ru-RU" sz="3600" dirty="0" smtClean="0"/>
              <a:t>плохой, невзрачный,</a:t>
            </a:r>
          </a:p>
          <a:p>
            <a:pPr marL="596646" indent="-514350">
              <a:lnSpc>
                <a:spcPct val="90000"/>
              </a:lnSpc>
              <a:buAutoNum type="arabicPeriod"/>
            </a:pPr>
            <a:r>
              <a:rPr lang="ru-RU" sz="3600" dirty="0" smtClean="0"/>
              <a:t>ничтожный, негодный, презренный,</a:t>
            </a:r>
          </a:p>
          <a:p>
            <a:pPr marL="596646" indent="-514350">
              <a:lnSpc>
                <a:spcPct val="90000"/>
              </a:lnSpc>
              <a:buAutoNum type="arabicPeriod"/>
            </a:pPr>
            <a:r>
              <a:rPr lang="ru-RU" sz="3600" dirty="0" smtClean="0"/>
              <a:t>жалобный, трогательный.</a:t>
            </a:r>
          </a:p>
          <a:p>
            <a:pPr marL="596646" indent="-514350">
              <a:lnSpc>
                <a:spcPct val="90000"/>
              </a:lnSpc>
              <a:buAutoNum type="arabicPeriod"/>
            </a:pPr>
            <a:r>
              <a:rPr lang="ru-RU" sz="3600" dirty="0" smtClean="0"/>
              <a:t>возбуждающий жалость, несчастный, беспомощный.</a:t>
            </a:r>
            <a:endParaRPr lang="ru-RU" sz="360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ru-RU" b="1" dirty="0"/>
              <a:t>ОТВЕТ НА ВОПРОС </a:t>
            </a:r>
            <a:r>
              <a:rPr lang="ru-RU" b="1" dirty="0" smtClean="0"/>
              <a:t>4</a:t>
            </a:r>
            <a:endParaRPr lang="ru-RU" b="1" dirty="0"/>
          </a:p>
        </p:txBody>
      </p:sp>
      <p:sp>
        <p:nvSpPr>
          <p:cNvPr id="20483" name="Rectangle 3"/>
          <p:cNvSpPr>
            <a:spLocks noGrp="1" noChangeArrowheads="1"/>
          </p:cNvSpPr>
          <p:nvPr>
            <p:ph idx="1"/>
          </p:nvPr>
        </p:nvSpPr>
        <p:spPr/>
        <p:txBody>
          <a:bodyPr>
            <a:normAutofit lnSpcReduction="10000"/>
          </a:bodyPr>
          <a:lstStyle/>
          <a:p>
            <a:pPr>
              <a:lnSpc>
                <a:spcPct val="90000"/>
              </a:lnSpc>
              <a:buNone/>
            </a:pPr>
            <a:r>
              <a:rPr lang="ru-RU" sz="3600" b="1" i="1" dirty="0" smtClean="0"/>
              <a:t>А4</a:t>
            </a:r>
            <a:r>
              <a:rPr lang="ru-RU" sz="3600" b="1" dirty="0" smtClean="0"/>
              <a:t>. Укажите, в каком значении употребляется в тексте слово «жалкий» (предложение 3)</a:t>
            </a:r>
            <a:r>
              <a:rPr lang="ru-RU" sz="3600" dirty="0" smtClean="0"/>
              <a:t>:</a:t>
            </a:r>
          </a:p>
          <a:p>
            <a:pPr marL="596646" indent="-514350">
              <a:lnSpc>
                <a:spcPct val="90000"/>
              </a:lnSpc>
              <a:buAutoNum type="arabicPeriod"/>
            </a:pPr>
            <a:r>
              <a:rPr lang="ru-RU" sz="3600" dirty="0" smtClean="0"/>
              <a:t>плохой, невзрачный,</a:t>
            </a:r>
          </a:p>
          <a:p>
            <a:pPr marL="596646" indent="-514350">
              <a:lnSpc>
                <a:spcPct val="90000"/>
              </a:lnSpc>
              <a:buAutoNum type="arabicPeriod"/>
            </a:pPr>
            <a:r>
              <a:rPr lang="ru-RU" sz="3600" dirty="0" smtClean="0"/>
              <a:t>ничтожный, негодный, презренный,</a:t>
            </a:r>
          </a:p>
          <a:p>
            <a:pPr marL="596646" indent="-514350">
              <a:lnSpc>
                <a:spcPct val="90000"/>
              </a:lnSpc>
              <a:buAutoNum type="arabicPeriod"/>
            </a:pPr>
            <a:r>
              <a:rPr lang="ru-RU" sz="3600" dirty="0" smtClean="0"/>
              <a:t>жалобный, трогательный.</a:t>
            </a:r>
          </a:p>
          <a:p>
            <a:pPr marL="596646" indent="-514350">
              <a:lnSpc>
                <a:spcPct val="90000"/>
              </a:lnSpc>
              <a:buAutoNum type="arabicPeriod"/>
            </a:pPr>
            <a:r>
              <a:rPr lang="ru-RU" sz="3600" i="1" u="sng" dirty="0" smtClean="0"/>
              <a:t>возбуждающий жалость, несчастный, беспомощный.</a:t>
            </a:r>
          </a:p>
          <a:p>
            <a:pPr>
              <a:lnSpc>
                <a:spcPct val="80000"/>
              </a:lnSpc>
            </a:pPr>
            <a:endParaRPr lang="ru-RU" sz="28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ru-RU" b="1" dirty="0"/>
              <a:t>ВОПРОС </a:t>
            </a:r>
            <a:r>
              <a:rPr lang="ru-RU" b="1" dirty="0" smtClean="0"/>
              <a:t>5</a:t>
            </a:r>
            <a:endParaRPr lang="ru-RU" b="1" dirty="0"/>
          </a:p>
        </p:txBody>
      </p:sp>
      <p:sp>
        <p:nvSpPr>
          <p:cNvPr id="15363" name="Rectangle 3"/>
          <p:cNvSpPr>
            <a:spLocks noGrp="1" noChangeArrowheads="1"/>
          </p:cNvSpPr>
          <p:nvPr>
            <p:ph idx="1"/>
          </p:nvPr>
        </p:nvSpPr>
        <p:spPr>
          <a:xfrm>
            <a:off x="1428728" y="1500174"/>
            <a:ext cx="7258073" cy="5024451"/>
          </a:xfrm>
        </p:spPr>
        <p:txBody>
          <a:bodyPr>
            <a:normAutofit fontScale="92500" lnSpcReduction="20000"/>
          </a:bodyPr>
          <a:lstStyle/>
          <a:p>
            <a:pPr>
              <a:lnSpc>
                <a:spcPct val="90000"/>
              </a:lnSpc>
              <a:buNone/>
            </a:pPr>
            <a:r>
              <a:rPr lang="ru-RU" sz="2800" b="1" i="1" dirty="0" smtClean="0">
                <a:effectLst>
                  <a:outerShdw blurRad="38100" dist="38100" dir="2700000" algn="tl">
                    <a:srgbClr val="FFFFFF"/>
                  </a:outerShdw>
                </a:effectLst>
              </a:rPr>
              <a:t>А5. </a:t>
            </a:r>
            <a:r>
              <a:rPr lang="ru-RU" sz="2800" b="1" dirty="0" smtClean="0">
                <a:effectLst>
                  <a:outerShdw blurRad="38100" dist="38100" dir="2700000" algn="tl">
                    <a:srgbClr val="FFFFFF"/>
                  </a:outerShdw>
                </a:effectLst>
              </a:rPr>
              <a:t>В каких из представленных ниже предложений текста содержание второй части </a:t>
            </a:r>
            <a:r>
              <a:rPr lang="ru-RU" sz="2800" b="1" i="1" dirty="0" smtClean="0">
                <a:effectLst>
                  <a:outerShdw blurRad="38100" dist="38100" dir="2700000" algn="tl">
                    <a:srgbClr val="FFFFFF"/>
                  </a:outerShdw>
                </a:effectLst>
              </a:rPr>
              <a:t>противопоставлено </a:t>
            </a:r>
            <a:r>
              <a:rPr lang="ru-RU" sz="2800" b="1" dirty="0" smtClean="0">
                <a:effectLst>
                  <a:outerShdw blurRad="38100" dist="38100" dir="2700000" algn="tl">
                    <a:srgbClr val="FFFFFF"/>
                  </a:outerShdw>
                </a:effectLst>
              </a:rPr>
              <a:t>содержанию первой части?</a:t>
            </a:r>
          </a:p>
          <a:p>
            <a:pPr marL="596646" indent="-514350">
              <a:lnSpc>
                <a:spcPct val="90000"/>
              </a:lnSpc>
              <a:buAutoNum type="arabicPeriod"/>
            </a:pPr>
            <a:r>
              <a:rPr lang="ru-RU" sz="2800" dirty="0" smtClean="0">
                <a:effectLst>
                  <a:outerShdw blurRad="38100" dist="38100" dir="2700000" algn="tl">
                    <a:srgbClr val="FFFFFF"/>
                  </a:outerShdw>
                </a:effectLst>
              </a:rPr>
              <a:t>(2)Ленька задремал, а дед Архип, чувствуя тупую, давящую боль в груди, не мог уснуть.</a:t>
            </a:r>
          </a:p>
          <a:p>
            <a:pPr marL="596646" indent="-514350">
              <a:lnSpc>
                <a:spcPct val="90000"/>
              </a:lnSpc>
              <a:buAutoNum type="arabicPeriod"/>
            </a:pPr>
            <a:r>
              <a:rPr lang="ru-RU" sz="2800" dirty="0" smtClean="0">
                <a:effectLst>
                  <a:outerShdw blurRad="38100" dist="38100" dir="2700000" algn="tl">
                    <a:srgbClr val="FFFFFF"/>
                  </a:outerShdw>
                </a:effectLst>
              </a:rPr>
              <a:t>(6)Дед, приподняв на локте голову, смотрел на противоположный берег, залитый солнцем и бедно окаймлённый редкими кустами ивняка; из кустов вырисовывался чёрный борт парома.</a:t>
            </a:r>
          </a:p>
          <a:p>
            <a:pPr marL="596646" indent="-514350">
              <a:lnSpc>
                <a:spcPct val="90000"/>
              </a:lnSpc>
              <a:buAutoNum type="arabicPeriod"/>
            </a:pPr>
            <a:r>
              <a:rPr lang="ru-RU" sz="2800" dirty="0" smtClean="0">
                <a:effectLst>
                  <a:outerShdw blurRad="38100" dist="38100" dir="2700000" algn="tl">
                    <a:srgbClr val="FFFFFF"/>
                  </a:outerShdw>
                </a:effectLst>
              </a:rPr>
              <a:t>(8)Кроме его кашля да тихого шороха волн о песок, в степи не было никаких звуков.</a:t>
            </a:r>
          </a:p>
          <a:p>
            <a:pPr marL="596646" indent="-514350">
              <a:lnSpc>
                <a:spcPct val="90000"/>
              </a:lnSpc>
              <a:buAutoNum type="arabicPeriod"/>
            </a:pPr>
            <a:r>
              <a:rPr lang="ru-RU" sz="2800" dirty="0" smtClean="0">
                <a:effectLst>
                  <a:outerShdw blurRad="38100" dist="38100" dir="2700000" algn="tl">
                    <a:srgbClr val="FFFFFF"/>
                  </a:outerShdw>
                </a:effectLst>
              </a:rPr>
              <a:t>(18) Остановив на внуке увлажнённый слезой взгляд, дед осторожно погладил шершавой рукой его голову.</a:t>
            </a:r>
            <a:endParaRPr lang="ru-RU" sz="2800" dirty="0">
              <a:effectLst>
                <a:outerShdw blurRad="38100" dist="38100" dir="2700000" algn="tl">
                  <a:srgbClr val="FFFFFF"/>
                </a:outerShdw>
              </a:effectLst>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ru-RU" b="1" dirty="0"/>
              <a:t>ОТВЕТ НА ВОПРОС </a:t>
            </a:r>
            <a:r>
              <a:rPr lang="ru-RU" b="1" dirty="0" smtClean="0"/>
              <a:t>5</a:t>
            </a:r>
            <a:endParaRPr lang="ru-RU" b="1" dirty="0"/>
          </a:p>
        </p:txBody>
      </p:sp>
      <p:sp>
        <p:nvSpPr>
          <p:cNvPr id="16387" name="Rectangle 3"/>
          <p:cNvSpPr>
            <a:spLocks noGrp="1" noChangeArrowheads="1"/>
          </p:cNvSpPr>
          <p:nvPr>
            <p:ph idx="1"/>
          </p:nvPr>
        </p:nvSpPr>
        <p:spPr>
          <a:xfrm>
            <a:off x="1571604" y="1357298"/>
            <a:ext cx="7143800" cy="5072098"/>
          </a:xfrm>
        </p:spPr>
        <p:txBody>
          <a:bodyPr>
            <a:normAutofit fontScale="85000" lnSpcReduction="10000"/>
          </a:bodyPr>
          <a:lstStyle/>
          <a:p>
            <a:pPr>
              <a:lnSpc>
                <a:spcPct val="90000"/>
              </a:lnSpc>
              <a:buNone/>
            </a:pPr>
            <a:r>
              <a:rPr lang="ru-RU" sz="2800" b="1" i="1" dirty="0" smtClean="0">
                <a:effectLst>
                  <a:outerShdw blurRad="38100" dist="38100" dir="2700000" algn="tl">
                    <a:srgbClr val="FFFFFF"/>
                  </a:outerShdw>
                </a:effectLst>
              </a:rPr>
              <a:t>А5. </a:t>
            </a:r>
            <a:r>
              <a:rPr lang="ru-RU" sz="2800" b="1" dirty="0" smtClean="0">
                <a:effectLst>
                  <a:outerShdw blurRad="38100" dist="38100" dir="2700000" algn="tl">
                    <a:srgbClr val="FFFFFF"/>
                  </a:outerShdw>
                </a:effectLst>
              </a:rPr>
              <a:t>В каких из представленных ниже предложений текста содержание второй части </a:t>
            </a:r>
            <a:r>
              <a:rPr lang="ru-RU" sz="2800" b="1" i="1" dirty="0" smtClean="0">
                <a:effectLst>
                  <a:outerShdw blurRad="38100" dist="38100" dir="2700000" algn="tl">
                    <a:srgbClr val="FFFFFF"/>
                  </a:outerShdw>
                </a:effectLst>
              </a:rPr>
              <a:t>противопоставлено </a:t>
            </a:r>
            <a:r>
              <a:rPr lang="ru-RU" sz="2800" b="1" dirty="0" smtClean="0">
                <a:effectLst>
                  <a:outerShdw blurRad="38100" dist="38100" dir="2700000" algn="tl">
                    <a:srgbClr val="FFFFFF"/>
                  </a:outerShdw>
                </a:effectLst>
              </a:rPr>
              <a:t>содержанию первой части?</a:t>
            </a:r>
          </a:p>
          <a:p>
            <a:pPr marL="596646" indent="-514350">
              <a:lnSpc>
                <a:spcPct val="90000"/>
              </a:lnSpc>
              <a:buAutoNum type="arabicPeriod"/>
            </a:pPr>
            <a:r>
              <a:rPr lang="ru-RU" sz="2800" i="1" u="sng" dirty="0" smtClean="0">
                <a:effectLst>
                  <a:outerShdw blurRad="38100" dist="38100" dir="2700000" algn="tl">
                    <a:srgbClr val="FFFFFF"/>
                  </a:outerShdw>
                </a:effectLst>
              </a:rPr>
              <a:t>(2)Ленька задремал, а дед Архип, чувствуя тупую, давящую боль в груди, не мог уснуть.</a:t>
            </a:r>
          </a:p>
          <a:p>
            <a:pPr marL="596646" indent="-514350">
              <a:lnSpc>
                <a:spcPct val="90000"/>
              </a:lnSpc>
              <a:buAutoNum type="arabicPeriod"/>
            </a:pPr>
            <a:r>
              <a:rPr lang="ru-RU" sz="2800" dirty="0" smtClean="0">
                <a:effectLst>
                  <a:outerShdw blurRad="38100" dist="38100" dir="2700000" algn="tl">
                    <a:srgbClr val="FFFFFF"/>
                  </a:outerShdw>
                </a:effectLst>
              </a:rPr>
              <a:t>(6)Дед, приподняв на локте голову, смотрел на противоположный берег, залитый солнцем и бедно окаймлённый редкими кустами ивняка; из кустов вырисовывался чёрный борт парома.</a:t>
            </a:r>
          </a:p>
          <a:p>
            <a:pPr marL="596646" indent="-514350">
              <a:lnSpc>
                <a:spcPct val="90000"/>
              </a:lnSpc>
              <a:buAutoNum type="arabicPeriod"/>
            </a:pPr>
            <a:r>
              <a:rPr lang="ru-RU" sz="2800" dirty="0" smtClean="0">
                <a:effectLst>
                  <a:outerShdw blurRad="38100" dist="38100" dir="2700000" algn="tl">
                    <a:srgbClr val="FFFFFF"/>
                  </a:outerShdw>
                </a:effectLst>
              </a:rPr>
              <a:t>(8)Кроме его кашля да тихого шороха волн о песок, в степи не было никаких звуков.</a:t>
            </a:r>
          </a:p>
          <a:p>
            <a:pPr marL="596646" indent="-514350">
              <a:lnSpc>
                <a:spcPct val="90000"/>
              </a:lnSpc>
              <a:buAutoNum type="arabicPeriod"/>
            </a:pPr>
            <a:r>
              <a:rPr lang="ru-RU" sz="2800" dirty="0" smtClean="0">
                <a:effectLst>
                  <a:outerShdw blurRad="38100" dist="38100" dir="2700000" algn="tl">
                    <a:srgbClr val="FFFFFF"/>
                  </a:outerShdw>
                </a:effectLst>
              </a:rPr>
              <a:t>(18) Остановив на внуке увлажнённый слезой взгляд, дед осторожно погладил шершавой рукой его голову.</a:t>
            </a:r>
          </a:p>
          <a:p>
            <a:pPr>
              <a:lnSpc>
                <a:spcPct val="80000"/>
              </a:lnSpc>
            </a:pPr>
            <a:endParaRPr lang="ru-RU" sz="2800" b="1" dirty="0">
              <a:effectLst>
                <a:outerShdw blurRad="38100" dist="38100" dir="2700000" algn="tl">
                  <a:srgbClr val="FFFFFF"/>
                </a:outerShdw>
              </a:effectLst>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ru-RU" b="1"/>
              <a:t>ВОПРОС 6</a:t>
            </a:r>
          </a:p>
        </p:txBody>
      </p:sp>
      <p:sp>
        <p:nvSpPr>
          <p:cNvPr id="21507" name="Rectangle 3"/>
          <p:cNvSpPr>
            <a:spLocks noGrp="1" noChangeArrowheads="1"/>
          </p:cNvSpPr>
          <p:nvPr>
            <p:ph idx="1"/>
          </p:nvPr>
        </p:nvSpPr>
        <p:spPr>
          <a:xfrm>
            <a:off x="1500166" y="1357298"/>
            <a:ext cx="7215237" cy="5214974"/>
          </a:xfrm>
        </p:spPr>
        <p:txBody>
          <a:bodyPr>
            <a:normAutofit/>
          </a:bodyPr>
          <a:lstStyle/>
          <a:p>
            <a:pPr>
              <a:lnSpc>
                <a:spcPct val="90000"/>
              </a:lnSpc>
              <a:buNone/>
            </a:pPr>
            <a:r>
              <a:rPr lang="ru-RU" sz="2800" b="1" i="1" dirty="0" smtClean="0">
                <a:effectLst>
                  <a:outerShdw blurRad="38100" dist="38100" dir="2700000" algn="tl">
                    <a:srgbClr val="FFFFFF"/>
                  </a:outerShdw>
                </a:effectLst>
              </a:rPr>
              <a:t>А6. </a:t>
            </a:r>
            <a:r>
              <a:rPr lang="ru-RU" sz="2800" b="1" dirty="0" smtClean="0">
                <a:effectLst>
                  <a:outerShdw blurRad="38100" dist="38100" dir="2700000" algn="tl">
                    <a:srgbClr val="FFFFFF"/>
                  </a:outerShdw>
                </a:effectLst>
              </a:rPr>
              <a:t>Выберите верное продолжение ответа на вопрос: «Почему автор  называет героя Лёнькой?».</a:t>
            </a:r>
          </a:p>
          <a:p>
            <a:pPr>
              <a:lnSpc>
                <a:spcPct val="90000"/>
              </a:lnSpc>
              <a:buNone/>
            </a:pPr>
            <a:r>
              <a:rPr lang="ru-RU" sz="2800" b="1" dirty="0" smtClean="0">
                <a:effectLst>
                  <a:outerShdw blurRad="38100" dist="38100" dir="2700000" algn="tl">
                    <a:srgbClr val="FFFFFF"/>
                  </a:outerShdw>
                </a:effectLst>
              </a:rPr>
              <a:t>Такая форма имени говорит о:</a:t>
            </a:r>
          </a:p>
          <a:p>
            <a:pPr marL="596646" indent="-514350">
              <a:lnSpc>
                <a:spcPct val="90000"/>
              </a:lnSpc>
              <a:buAutoNum type="arabicPeriod"/>
            </a:pPr>
            <a:r>
              <a:rPr lang="ru-RU" sz="2800" dirty="0" smtClean="0">
                <a:effectLst>
                  <a:outerShdw blurRad="38100" dist="38100" dir="2700000" algn="tl">
                    <a:srgbClr val="FFFFFF"/>
                  </a:outerShdw>
                </a:effectLst>
              </a:rPr>
              <a:t>тёплом, доверительном отношении автора к герою.</a:t>
            </a:r>
          </a:p>
          <a:p>
            <a:pPr marL="596646" indent="-514350">
              <a:lnSpc>
                <a:spcPct val="90000"/>
              </a:lnSpc>
              <a:buAutoNum type="arabicPeriod"/>
            </a:pPr>
            <a:r>
              <a:rPr lang="ru-RU" sz="2800" dirty="0" smtClean="0">
                <a:effectLst>
                  <a:outerShdw blurRad="38100" dist="38100" dir="2700000" algn="tl">
                    <a:srgbClr val="FFFFFF"/>
                  </a:outerShdw>
                </a:effectLst>
              </a:rPr>
              <a:t>пренебрежительном отношении автора к герою</a:t>
            </a:r>
          </a:p>
          <a:p>
            <a:pPr marL="596646" indent="-514350">
              <a:lnSpc>
                <a:spcPct val="90000"/>
              </a:lnSpc>
              <a:buAutoNum type="arabicPeriod"/>
            </a:pPr>
            <a:r>
              <a:rPr lang="ru-RU" sz="2800" dirty="0" smtClean="0">
                <a:effectLst>
                  <a:outerShdw blurRad="38100" dist="38100" dir="2700000" algn="tl">
                    <a:srgbClr val="FFFFFF"/>
                  </a:outerShdw>
                </a:effectLst>
              </a:rPr>
              <a:t>значительной разнице в возрасте героя и автора.</a:t>
            </a:r>
          </a:p>
          <a:p>
            <a:pPr marL="596646" indent="-514350">
              <a:lnSpc>
                <a:spcPct val="90000"/>
              </a:lnSpc>
              <a:buAutoNum type="arabicPeriod"/>
            </a:pPr>
            <a:r>
              <a:rPr lang="ru-RU" sz="2800" dirty="0" smtClean="0">
                <a:effectLst>
                  <a:outerShdw blurRad="38100" dist="38100" dir="2700000" algn="tl">
                    <a:srgbClr val="FFFFFF"/>
                  </a:outerShdw>
                </a:effectLst>
              </a:rPr>
              <a:t>разнице в социальном положении героя и автора.</a:t>
            </a:r>
            <a:endParaRPr lang="ru-RU" sz="2800" dirty="0">
              <a:effectLst>
                <a:outerShdw blurRad="38100" dist="38100" dir="2700000" algn="tl">
                  <a:srgbClr val="FFFFFF"/>
                </a:outerShdw>
              </a:effectLst>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ru-RU" b="1"/>
              <a:t>ОТВЕТ НА ВОПРОС 6</a:t>
            </a:r>
          </a:p>
        </p:txBody>
      </p:sp>
      <p:sp>
        <p:nvSpPr>
          <p:cNvPr id="22531" name="Rectangle 3"/>
          <p:cNvSpPr>
            <a:spLocks noGrp="1" noChangeArrowheads="1"/>
          </p:cNvSpPr>
          <p:nvPr>
            <p:ph idx="1"/>
          </p:nvPr>
        </p:nvSpPr>
        <p:spPr>
          <a:xfrm>
            <a:off x="1500167" y="1285860"/>
            <a:ext cx="7186634" cy="5572140"/>
          </a:xfrm>
        </p:spPr>
        <p:txBody>
          <a:bodyPr>
            <a:normAutofit/>
          </a:bodyPr>
          <a:lstStyle/>
          <a:p>
            <a:pPr>
              <a:lnSpc>
                <a:spcPct val="90000"/>
              </a:lnSpc>
              <a:buNone/>
            </a:pPr>
            <a:r>
              <a:rPr lang="ru-RU" sz="2800" b="1" i="1" dirty="0" smtClean="0">
                <a:effectLst>
                  <a:outerShdw blurRad="38100" dist="38100" dir="2700000" algn="tl">
                    <a:srgbClr val="FFFFFF"/>
                  </a:outerShdw>
                </a:effectLst>
              </a:rPr>
              <a:t>А6. </a:t>
            </a:r>
            <a:r>
              <a:rPr lang="ru-RU" sz="2800" b="1" dirty="0" smtClean="0">
                <a:effectLst>
                  <a:outerShdw blurRad="38100" dist="38100" dir="2700000" algn="tl">
                    <a:srgbClr val="FFFFFF"/>
                  </a:outerShdw>
                </a:effectLst>
              </a:rPr>
              <a:t>Выберите верное продолжение ответа на вопрос: «Почему автор  называет героя Лёнькой?».</a:t>
            </a:r>
          </a:p>
          <a:p>
            <a:pPr>
              <a:lnSpc>
                <a:spcPct val="90000"/>
              </a:lnSpc>
              <a:buNone/>
            </a:pPr>
            <a:r>
              <a:rPr lang="ru-RU" sz="2800" b="1" dirty="0" smtClean="0">
                <a:effectLst>
                  <a:outerShdw blurRad="38100" dist="38100" dir="2700000" algn="tl">
                    <a:srgbClr val="FFFFFF"/>
                  </a:outerShdw>
                </a:effectLst>
              </a:rPr>
              <a:t>Такая форма имени говорит о:</a:t>
            </a:r>
          </a:p>
          <a:p>
            <a:pPr marL="596646" indent="-514350">
              <a:lnSpc>
                <a:spcPct val="90000"/>
              </a:lnSpc>
              <a:buAutoNum type="arabicPeriod"/>
            </a:pPr>
            <a:r>
              <a:rPr lang="ru-RU" sz="2800" i="1" u="sng" dirty="0" smtClean="0">
                <a:effectLst>
                  <a:outerShdw blurRad="38100" dist="38100" dir="2700000" algn="tl">
                    <a:srgbClr val="FFFFFF"/>
                  </a:outerShdw>
                </a:effectLst>
              </a:rPr>
              <a:t>тёплом, доверительном отношении автора к герою.</a:t>
            </a:r>
          </a:p>
          <a:p>
            <a:pPr marL="596646" indent="-514350">
              <a:lnSpc>
                <a:spcPct val="90000"/>
              </a:lnSpc>
              <a:buAutoNum type="arabicPeriod"/>
            </a:pPr>
            <a:r>
              <a:rPr lang="ru-RU" sz="2800" dirty="0" smtClean="0">
                <a:effectLst>
                  <a:outerShdw blurRad="38100" dist="38100" dir="2700000" algn="tl">
                    <a:srgbClr val="FFFFFF"/>
                  </a:outerShdw>
                </a:effectLst>
              </a:rPr>
              <a:t>пренебрежительном отношении автора к герою</a:t>
            </a:r>
          </a:p>
          <a:p>
            <a:pPr marL="596646" indent="-514350">
              <a:lnSpc>
                <a:spcPct val="90000"/>
              </a:lnSpc>
              <a:buAutoNum type="arabicPeriod"/>
            </a:pPr>
            <a:r>
              <a:rPr lang="ru-RU" sz="2800" dirty="0" smtClean="0">
                <a:effectLst>
                  <a:outerShdw blurRad="38100" dist="38100" dir="2700000" algn="tl">
                    <a:srgbClr val="FFFFFF"/>
                  </a:outerShdw>
                </a:effectLst>
              </a:rPr>
              <a:t>значительной разнице в возрасте героя и автора.</a:t>
            </a:r>
          </a:p>
          <a:p>
            <a:pPr marL="596646" indent="-514350">
              <a:lnSpc>
                <a:spcPct val="90000"/>
              </a:lnSpc>
              <a:buAutoNum type="arabicPeriod"/>
            </a:pPr>
            <a:r>
              <a:rPr lang="ru-RU" sz="2800" dirty="0" smtClean="0">
                <a:effectLst>
                  <a:outerShdw blurRad="38100" dist="38100" dir="2700000" algn="tl">
                    <a:srgbClr val="FFFFFF"/>
                  </a:outerShdw>
                </a:effectLst>
              </a:rPr>
              <a:t>разнице в социальном положении героя и автора.</a:t>
            </a:r>
            <a:endParaRPr lang="ru-RU" sz="2800" dirty="0">
              <a:effectLst>
                <a:outerShdw blurRad="38100" dist="38100" dir="2700000" algn="tl">
                  <a:srgbClr val="FFFFFF"/>
                </a:outerShdw>
              </a:effectLst>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ru-RU" b="1"/>
              <a:t>ВОПРОС 7</a:t>
            </a:r>
          </a:p>
        </p:txBody>
      </p:sp>
      <p:sp>
        <p:nvSpPr>
          <p:cNvPr id="23555" name="Rectangle 3"/>
          <p:cNvSpPr>
            <a:spLocks noGrp="1" noChangeArrowheads="1"/>
          </p:cNvSpPr>
          <p:nvPr>
            <p:ph idx="1"/>
          </p:nvPr>
        </p:nvSpPr>
        <p:spPr>
          <a:xfrm>
            <a:off x="1643042" y="1285860"/>
            <a:ext cx="6929486" cy="5072098"/>
          </a:xfrm>
        </p:spPr>
        <p:txBody>
          <a:bodyPr>
            <a:normAutofit/>
          </a:bodyPr>
          <a:lstStyle/>
          <a:p>
            <a:pPr>
              <a:lnSpc>
                <a:spcPct val="80000"/>
              </a:lnSpc>
              <a:buNone/>
            </a:pPr>
            <a:r>
              <a:rPr lang="ru-RU" sz="2800" b="1" i="1" dirty="0" smtClean="0">
                <a:effectLst>
                  <a:outerShdw blurRad="38100" dist="38100" dir="2700000" algn="tl">
                    <a:srgbClr val="FFFFFF"/>
                  </a:outerShdw>
                </a:effectLst>
              </a:rPr>
              <a:t>А7. </a:t>
            </a:r>
            <a:r>
              <a:rPr lang="ru-RU" sz="2800" b="1" dirty="0" smtClean="0">
                <a:effectLst>
                  <a:outerShdw blurRad="38100" dist="38100" dir="2700000" algn="tl">
                    <a:srgbClr val="FFFFFF"/>
                  </a:outerShdw>
                </a:effectLst>
              </a:rPr>
              <a:t>Укажите, какое средство речевой выразительности используется в предложении: </a:t>
            </a:r>
            <a:r>
              <a:rPr lang="ru-RU" sz="2800" b="1" i="1" dirty="0" smtClean="0">
                <a:effectLst>
                  <a:outerShdw blurRad="38100" dist="38100" dir="2700000" algn="tl">
                    <a:srgbClr val="FFFFFF"/>
                  </a:outerShdw>
                </a:effectLst>
              </a:rPr>
              <a:t>«Тот зашевелился и поднял на него </a:t>
            </a:r>
            <a:r>
              <a:rPr lang="ru-RU" sz="2800" b="1" i="1" dirty="0" err="1" smtClean="0">
                <a:effectLst>
                  <a:outerShdw blurRad="38100" dist="38100" dir="2700000" algn="tl">
                    <a:srgbClr val="FFFFFF"/>
                  </a:outerShdw>
                </a:effectLst>
              </a:rPr>
              <a:t>голубые</a:t>
            </a:r>
            <a:r>
              <a:rPr lang="ru-RU" sz="2800" b="1" i="1" dirty="0" smtClean="0">
                <a:effectLst>
                  <a:outerShdw blurRad="38100" dist="38100" dir="2700000" algn="tl">
                    <a:srgbClr val="FFFFFF"/>
                  </a:outerShdw>
                </a:effectLst>
              </a:rPr>
              <a:t> глаза, большие, глубокие, не по-детски вдумчивые и казавшиеся ещё больше на его худом, изрытом оспой личике, с тонкими, бескровными губами и острым носом»</a:t>
            </a:r>
            <a:r>
              <a:rPr lang="ru-RU" sz="2800" b="1" dirty="0" smtClean="0">
                <a:effectLst>
                  <a:outerShdw blurRad="38100" dist="38100" dir="2700000" algn="tl">
                    <a:srgbClr val="FFFFFF"/>
                  </a:outerShdw>
                </a:effectLst>
              </a:rPr>
              <a:t>.</a:t>
            </a:r>
          </a:p>
          <a:p>
            <a:pPr marL="596646" indent="-514350">
              <a:lnSpc>
                <a:spcPct val="80000"/>
              </a:lnSpc>
              <a:buAutoNum type="arabicPeriod"/>
            </a:pPr>
            <a:r>
              <a:rPr lang="ru-RU" sz="2800" dirty="0" smtClean="0">
                <a:effectLst>
                  <a:outerShdw blurRad="38100" dist="38100" dir="2700000" algn="tl">
                    <a:srgbClr val="FFFFFF"/>
                  </a:outerShdw>
                </a:effectLst>
              </a:rPr>
              <a:t>олицетворение.</a:t>
            </a:r>
          </a:p>
          <a:p>
            <a:pPr marL="596646" indent="-514350">
              <a:lnSpc>
                <a:spcPct val="80000"/>
              </a:lnSpc>
              <a:buAutoNum type="arabicPeriod"/>
            </a:pPr>
            <a:r>
              <a:rPr lang="ru-RU" sz="2800" dirty="0" smtClean="0">
                <a:effectLst>
                  <a:outerShdw blurRad="38100" dist="38100" dir="2700000" algn="tl">
                    <a:srgbClr val="FFFFFF"/>
                  </a:outerShdw>
                </a:effectLst>
              </a:rPr>
              <a:t>метафора.</a:t>
            </a:r>
          </a:p>
          <a:p>
            <a:pPr marL="596646" indent="-514350">
              <a:lnSpc>
                <a:spcPct val="80000"/>
              </a:lnSpc>
              <a:buAutoNum type="arabicPeriod"/>
            </a:pPr>
            <a:r>
              <a:rPr lang="ru-RU" sz="2800" dirty="0" smtClean="0">
                <a:effectLst>
                  <a:outerShdw blurRad="38100" dist="38100" dir="2700000" algn="tl">
                    <a:srgbClr val="FFFFFF"/>
                  </a:outerShdw>
                </a:effectLst>
              </a:rPr>
              <a:t>эпитет.</a:t>
            </a:r>
          </a:p>
          <a:p>
            <a:pPr marL="596646" indent="-514350">
              <a:lnSpc>
                <a:spcPct val="80000"/>
              </a:lnSpc>
              <a:buAutoNum type="arabicPeriod"/>
            </a:pPr>
            <a:r>
              <a:rPr lang="ru-RU" sz="2800" dirty="0" smtClean="0">
                <a:effectLst>
                  <a:outerShdw blurRad="38100" dist="38100" dir="2700000" algn="tl">
                    <a:srgbClr val="FFFFFF"/>
                  </a:outerShdw>
                </a:effectLst>
              </a:rPr>
              <a:t>сравнительный оборот. </a:t>
            </a:r>
            <a:endParaRPr lang="ru-RU" sz="2800" dirty="0">
              <a:effectLst>
                <a:outerShdw blurRad="38100" dist="38100" dir="2700000" algn="tl">
                  <a:srgbClr val="FFFFFF"/>
                </a:outerShdw>
              </a:effectLst>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ru-RU" b="1"/>
              <a:t>ОТВЕТ НА ВОПРОС 7</a:t>
            </a:r>
          </a:p>
        </p:txBody>
      </p:sp>
      <p:sp>
        <p:nvSpPr>
          <p:cNvPr id="24579" name="Rectangle 3"/>
          <p:cNvSpPr>
            <a:spLocks noGrp="1" noChangeArrowheads="1"/>
          </p:cNvSpPr>
          <p:nvPr>
            <p:ph idx="1"/>
          </p:nvPr>
        </p:nvSpPr>
        <p:spPr>
          <a:xfrm>
            <a:off x="1571604" y="1571612"/>
            <a:ext cx="7072362" cy="4786346"/>
          </a:xfrm>
        </p:spPr>
        <p:txBody>
          <a:bodyPr>
            <a:normAutofit/>
          </a:bodyPr>
          <a:lstStyle/>
          <a:p>
            <a:pPr>
              <a:lnSpc>
                <a:spcPct val="80000"/>
              </a:lnSpc>
              <a:buNone/>
            </a:pPr>
            <a:r>
              <a:rPr lang="ru-RU" sz="2800" b="1" i="1" dirty="0" smtClean="0">
                <a:effectLst>
                  <a:outerShdw blurRad="38100" dist="38100" dir="2700000" algn="tl">
                    <a:srgbClr val="FFFFFF"/>
                  </a:outerShdw>
                </a:effectLst>
              </a:rPr>
              <a:t>А7. </a:t>
            </a:r>
            <a:r>
              <a:rPr lang="ru-RU" sz="2800" b="1" dirty="0" smtClean="0">
                <a:effectLst>
                  <a:outerShdw blurRad="38100" dist="38100" dir="2700000" algn="tl">
                    <a:srgbClr val="FFFFFF"/>
                  </a:outerShdw>
                </a:effectLst>
              </a:rPr>
              <a:t>Укажите, какое средство речевой выразительности используется в предложении: </a:t>
            </a:r>
            <a:r>
              <a:rPr lang="ru-RU" sz="2800" b="1" i="1" dirty="0" smtClean="0">
                <a:effectLst>
                  <a:outerShdw blurRad="38100" dist="38100" dir="2700000" algn="tl">
                    <a:srgbClr val="FFFFFF"/>
                  </a:outerShdw>
                </a:effectLst>
              </a:rPr>
              <a:t>«Тот зашевелился и поднял на него </a:t>
            </a:r>
            <a:r>
              <a:rPr lang="ru-RU" sz="2800" b="1" i="1" dirty="0" err="1" smtClean="0">
                <a:effectLst>
                  <a:outerShdw blurRad="38100" dist="38100" dir="2700000" algn="tl">
                    <a:srgbClr val="FFFFFF"/>
                  </a:outerShdw>
                </a:effectLst>
              </a:rPr>
              <a:t>голубые</a:t>
            </a:r>
            <a:r>
              <a:rPr lang="ru-RU" sz="2800" b="1" i="1" dirty="0" smtClean="0">
                <a:effectLst>
                  <a:outerShdw blurRad="38100" dist="38100" dir="2700000" algn="tl">
                    <a:srgbClr val="FFFFFF"/>
                  </a:outerShdw>
                </a:effectLst>
              </a:rPr>
              <a:t> глаза, большие, глубокие, не по-детски вдумчивые и казавшиеся ещё больше на его худом, изрытом оспой личике, с тонкими, бескровными губами и острым носом»</a:t>
            </a:r>
            <a:r>
              <a:rPr lang="ru-RU" sz="2800" b="1" dirty="0" smtClean="0">
                <a:effectLst>
                  <a:outerShdw blurRad="38100" dist="38100" dir="2700000" algn="tl">
                    <a:srgbClr val="FFFFFF"/>
                  </a:outerShdw>
                </a:effectLst>
              </a:rPr>
              <a:t>.</a:t>
            </a:r>
          </a:p>
          <a:p>
            <a:pPr marL="596646" indent="-514350">
              <a:lnSpc>
                <a:spcPct val="80000"/>
              </a:lnSpc>
              <a:buAutoNum type="arabicPeriod"/>
            </a:pPr>
            <a:r>
              <a:rPr lang="ru-RU" sz="2800" dirty="0" smtClean="0">
                <a:effectLst>
                  <a:outerShdw blurRad="38100" dist="38100" dir="2700000" algn="tl">
                    <a:srgbClr val="FFFFFF"/>
                  </a:outerShdw>
                </a:effectLst>
              </a:rPr>
              <a:t>олицетворение.</a:t>
            </a:r>
          </a:p>
          <a:p>
            <a:pPr marL="596646" indent="-514350">
              <a:lnSpc>
                <a:spcPct val="80000"/>
              </a:lnSpc>
              <a:buAutoNum type="arabicPeriod"/>
            </a:pPr>
            <a:r>
              <a:rPr lang="ru-RU" sz="2800" dirty="0" smtClean="0">
                <a:effectLst>
                  <a:outerShdw blurRad="38100" dist="38100" dir="2700000" algn="tl">
                    <a:srgbClr val="FFFFFF"/>
                  </a:outerShdw>
                </a:effectLst>
              </a:rPr>
              <a:t>метафора.</a:t>
            </a:r>
          </a:p>
          <a:p>
            <a:pPr marL="596646" indent="-514350">
              <a:lnSpc>
                <a:spcPct val="80000"/>
              </a:lnSpc>
              <a:buAutoNum type="arabicPeriod"/>
            </a:pPr>
            <a:r>
              <a:rPr lang="ru-RU" sz="2800" i="1" u="sng" dirty="0" smtClean="0">
                <a:effectLst>
                  <a:outerShdw blurRad="38100" dist="38100" dir="2700000" algn="tl">
                    <a:srgbClr val="FFFFFF"/>
                  </a:outerShdw>
                </a:effectLst>
              </a:rPr>
              <a:t>эпитет.</a:t>
            </a:r>
          </a:p>
          <a:p>
            <a:pPr marL="596646" indent="-514350">
              <a:lnSpc>
                <a:spcPct val="80000"/>
              </a:lnSpc>
              <a:buAutoNum type="arabicPeriod"/>
            </a:pPr>
            <a:r>
              <a:rPr lang="ru-RU" sz="2800" dirty="0" smtClean="0">
                <a:effectLst>
                  <a:outerShdw blurRad="38100" dist="38100" dir="2700000" algn="tl">
                    <a:srgbClr val="FFFFFF"/>
                  </a:outerShdw>
                </a:effectLst>
              </a:rPr>
              <a:t>сравнительный оборот. </a:t>
            </a:r>
          </a:p>
          <a:p>
            <a:pPr>
              <a:lnSpc>
                <a:spcPct val="90000"/>
              </a:lnSpc>
            </a:pPr>
            <a:endParaRPr lang="ru-RU" sz="28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835150" y="188913"/>
            <a:ext cx="7162800" cy="1143000"/>
          </a:xfrm>
        </p:spPr>
        <p:txBody>
          <a:bodyPr>
            <a:normAutofit fontScale="90000"/>
          </a:bodyPr>
          <a:lstStyle/>
          <a:p>
            <a:pPr algn="ctr"/>
            <a:r>
              <a:rPr lang="ru-RU" sz="4000" b="1" dirty="0">
                <a:effectLst>
                  <a:outerShdw blurRad="38100" dist="38100" dir="2700000" algn="tl">
                    <a:srgbClr val="FFFFFF"/>
                  </a:outerShdw>
                </a:effectLst>
              </a:rPr>
              <a:t>ИГРА «ТУРНИР ИНТЕЛЛЕКТУАЛОВ»</a:t>
            </a:r>
          </a:p>
        </p:txBody>
      </p:sp>
      <p:sp>
        <p:nvSpPr>
          <p:cNvPr id="36867" name="Rectangle 3"/>
          <p:cNvSpPr>
            <a:spLocks noGrp="1" noChangeArrowheads="1"/>
          </p:cNvSpPr>
          <p:nvPr>
            <p:ph idx="1"/>
          </p:nvPr>
        </p:nvSpPr>
        <p:spPr>
          <a:xfrm>
            <a:off x="1857357" y="1643050"/>
            <a:ext cx="6829444" cy="5026038"/>
          </a:xfrm>
        </p:spPr>
        <p:txBody>
          <a:bodyPr>
            <a:normAutofit/>
          </a:bodyPr>
          <a:lstStyle/>
          <a:p>
            <a:pPr>
              <a:lnSpc>
                <a:spcPct val="80000"/>
              </a:lnSpc>
              <a:buNone/>
            </a:pPr>
            <a:r>
              <a:rPr lang="ru-RU" sz="3600" b="1" u="sng" dirty="0"/>
              <a:t>ЦЕЛИ:</a:t>
            </a:r>
          </a:p>
          <a:p>
            <a:pPr>
              <a:lnSpc>
                <a:spcPct val="80000"/>
              </a:lnSpc>
              <a:buFont typeface="Wingdings" pitchFamily="2" charset="2"/>
              <a:buNone/>
            </a:pPr>
            <a:r>
              <a:rPr lang="ru-RU" sz="2800" dirty="0"/>
              <a:t>►</a:t>
            </a:r>
            <a:r>
              <a:rPr lang="ru-RU" sz="2800" i="1" dirty="0"/>
              <a:t>ПРОВЕРИТЬ ЗНАНИЯ УЧАЩИХСЯ </a:t>
            </a:r>
            <a:r>
              <a:rPr lang="ru-RU" sz="2800" i="1" dirty="0" smtClean="0"/>
              <a:t>ПО ИЗУЧЕННЫМ ТЕМАМ КУРСА РУССКОГО ЯЗЫКА, ПОЗНАКОМИТЬ СО СТРУКТУРОЙ ЭКЗАМЕНАЦИОННОЙ ВЫПУСКНОЙ РАБОТЫ В 9 КЛАССЕ,</a:t>
            </a:r>
            <a:endParaRPr lang="ru-RU" sz="2800" i="1" dirty="0"/>
          </a:p>
          <a:p>
            <a:pPr>
              <a:lnSpc>
                <a:spcPct val="80000"/>
              </a:lnSpc>
              <a:buFont typeface="Wingdings" pitchFamily="2" charset="2"/>
              <a:buNone/>
            </a:pPr>
            <a:r>
              <a:rPr lang="ru-RU" sz="2800" i="1" dirty="0"/>
              <a:t>►РАЗВИВАТЬ УМЕНИЕ ГРАМОТНО ФОРМУЛИРОВАТЬ ОТВЕТ НА ПОСТАВЛЕННЫЙ ВОПРОС ПРОБЛЕМНОГО ХАРАКТЕРА,</a:t>
            </a:r>
          </a:p>
          <a:p>
            <a:pPr>
              <a:lnSpc>
                <a:spcPct val="80000"/>
              </a:lnSpc>
              <a:buFont typeface="Wingdings" pitchFamily="2" charset="2"/>
              <a:buNone/>
            </a:pPr>
            <a:r>
              <a:rPr lang="ru-RU" sz="2800" i="1" dirty="0"/>
              <a:t>►ВОСПИТЫВАТЬ СОЗНАТЕЛЬНОЕ ОТНОШЕНИЕ </a:t>
            </a:r>
            <a:r>
              <a:rPr lang="ru-RU" sz="2800" i="1" dirty="0" smtClean="0"/>
              <a:t>К</a:t>
            </a:r>
            <a:r>
              <a:rPr lang="en-US" sz="2800" i="1" dirty="0" smtClean="0"/>
              <a:t> </a:t>
            </a:r>
            <a:r>
              <a:rPr lang="ru-RU" sz="2800" i="1" dirty="0" smtClean="0"/>
              <a:t>ПОДГОТОВКЕ К </a:t>
            </a:r>
            <a:r>
              <a:rPr lang="ru-RU" sz="2800" i="1" dirty="0" smtClean="0"/>
              <a:t>И</a:t>
            </a:r>
            <a:r>
              <a:rPr lang="ru-RU" sz="2800" i="1" dirty="0" smtClean="0"/>
              <a:t>Т</a:t>
            </a:r>
            <a:r>
              <a:rPr lang="ru-RU" sz="2800" i="1" dirty="0" smtClean="0"/>
              <a:t>ОГОВОЙ </a:t>
            </a:r>
            <a:r>
              <a:rPr lang="ru-RU" sz="2800" i="1" dirty="0" smtClean="0"/>
              <a:t>АТТЕСТАЦИИ.</a:t>
            </a:r>
            <a:endParaRPr lang="ru-RU" sz="28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ru-RU" b="1"/>
              <a:t>ВОПРОС 8</a:t>
            </a:r>
          </a:p>
        </p:txBody>
      </p:sp>
      <p:sp>
        <p:nvSpPr>
          <p:cNvPr id="25603" name="Rectangle 3"/>
          <p:cNvSpPr>
            <a:spLocks noGrp="1" noChangeArrowheads="1"/>
          </p:cNvSpPr>
          <p:nvPr>
            <p:ph idx="1"/>
          </p:nvPr>
        </p:nvSpPr>
        <p:spPr>
          <a:xfrm>
            <a:off x="1714479" y="1857364"/>
            <a:ext cx="6972321" cy="4740286"/>
          </a:xfrm>
        </p:spPr>
        <p:txBody>
          <a:bodyPr>
            <a:normAutofit/>
          </a:bodyPr>
          <a:lstStyle/>
          <a:p>
            <a:pPr>
              <a:buNone/>
            </a:pPr>
            <a:r>
              <a:rPr lang="ru-RU" sz="3600" b="1" dirty="0" smtClean="0"/>
              <a:t>В1. Замените слово КОСТЛЯВАЯ из предложения 4 стилистически нейтральным синонимом.</a:t>
            </a:r>
          </a:p>
          <a:p>
            <a:pPr>
              <a:buNone/>
            </a:pPr>
            <a:r>
              <a:rPr lang="ru-RU" sz="3600" b="1" dirty="0" smtClean="0"/>
              <a:t>Назовите это слово.</a:t>
            </a:r>
            <a:endParaRPr lang="ru-RU" sz="3600" b="1"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ru-RU" b="1"/>
              <a:t>ОТВЕТ НА ВОПРОС 8</a:t>
            </a:r>
          </a:p>
        </p:txBody>
      </p:sp>
      <p:sp>
        <p:nvSpPr>
          <p:cNvPr id="26627" name="Rectangle 3"/>
          <p:cNvSpPr>
            <a:spLocks noGrp="1" noChangeArrowheads="1"/>
          </p:cNvSpPr>
          <p:nvPr>
            <p:ph idx="1"/>
          </p:nvPr>
        </p:nvSpPr>
        <p:spPr>
          <a:xfrm>
            <a:off x="1428728" y="1643050"/>
            <a:ext cx="7498080" cy="4800600"/>
          </a:xfrm>
        </p:spPr>
        <p:txBody>
          <a:bodyPr/>
          <a:lstStyle/>
          <a:p>
            <a:pPr>
              <a:buNone/>
            </a:pPr>
            <a:r>
              <a:rPr lang="ru-RU" sz="3600" b="1" dirty="0" smtClean="0"/>
              <a:t>В1. Замените слово КОСТЛЯВАЯ из предложения 4 стилистически нейтральным синонимом.</a:t>
            </a:r>
          </a:p>
          <a:p>
            <a:pPr>
              <a:buNone/>
            </a:pPr>
            <a:r>
              <a:rPr lang="ru-RU" sz="3600" b="1" dirty="0" smtClean="0"/>
              <a:t>Назовите это слово.</a:t>
            </a:r>
          </a:p>
          <a:p>
            <a:pPr>
              <a:buNone/>
            </a:pPr>
            <a:endParaRPr lang="ru-RU" sz="3600" b="1" dirty="0" smtClean="0"/>
          </a:p>
          <a:p>
            <a:pPr>
              <a:lnSpc>
                <a:spcPct val="90000"/>
              </a:lnSpc>
              <a:buNone/>
            </a:pPr>
            <a:r>
              <a:rPr lang="ru-RU" sz="3600" b="1" i="1" u="sng" dirty="0" smtClean="0"/>
              <a:t>Ответ: худая</a:t>
            </a:r>
            <a:endParaRPr lang="ru-RU" sz="3600" b="1" i="1" u="sng"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ru-RU" b="1"/>
              <a:t>ВОПРОС 9</a:t>
            </a:r>
          </a:p>
        </p:txBody>
      </p:sp>
      <p:sp>
        <p:nvSpPr>
          <p:cNvPr id="27651" name="Rectangle 3"/>
          <p:cNvSpPr>
            <a:spLocks noGrp="1" noChangeArrowheads="1"/>
          </p:cNvSpPr>
          <p:nvPr>
            <p:ph idx="1"/>
          </p:nvPr>
        </p:nvSpPr>
        <p:spPr>
          <a:xfrm>
            <a:off x="2208213" y="2286000"/>
            <a:ext cx="6478587" cy="4311650"/>
          </a:xfrm>
        </p:spPr>
        <p:txBody>
          <a:bodyPr>
            <a:normAutofit/>
          </a:bodyPr>
          <a:lstStyle/>
          <a:p>
            <a:pPr>
              <a:buNone/>
            </a:pPr>
            <a:r>
              <a:rPr lang="ru-RU" sz="4000" b="1" i="1" dirty="0" smtClean="0"/>
              <a:t>В2. </a:t>
            </a:r>
            <a:r>
              <a:rPr lang="ru-RU" sz="4000" b="1" dirty="0" smtClean="0"/>
              <a:t>Из предложений 7 – 8 выпишите слово с чередующейся безударной гласной в корне. </a:t>
            </a:r>
            <a:endParaRPr lang="ru-RU" sz="4000" b="1"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a:r>
              <a:rPr lang="ru-RU" b="1"/>
              <a:t>ОТВЕТ НА ВОПРОС 9</a:t>
            </a:r>
          </a:p>
        </p:txBody>
      </p:sp>
      <p:sp>
        <p:nvSpPr>
          <p:cNvPr id="28675" name="Rectangle 3"/>
          <p:cNvSpPr>
            <a:spLocks noGrp="1" noChangeArrowheads="1"/>
          </p:cNvSpPr>
          <p:nvPr>
            <p:ph idx="1"/>
          </p:nvPr>
        </p:nvSpPr>
        <p:spPr>
          <a:xfrm>
            <a:off x="2208213" y="2286000"/>
            <a:ext cx="6478587" cy="4311650"/>
          </a:xfrm>
        </p:spPr>
        <p:txBody>
          <a:bodyPr>
            <a:normAutofit/>
          </a:bodyPr>
          <a:lstStyle/>
          <a:p>
            <a:pPr>
              <a:lnSpc>
                <a:spcPct val="80000"/>
              </a:lnSpc>
              <a:buNone/>
            </a:pPr>
            <a:r>
              <a:rPr lang="ru-RU" sz="4000" b="1" i="1" dirty="0" smtClean="0"/>
              <a:t>В2. </a:t>
            </a:r>
            <a:r>
              <a:rPr lang="ru-RU" sz="4000" b="1" dirty="0" smtClean="0"/>
              <a:t>Из предложений 7 – 8 выпишите слово с чередующейся безударной гласной в корне.</a:t>
            </a:r>
          </a:p>
          <a:p>
            <a:pPr>
              <a:lnSpc>
                <a:spcPct val="80000"/>
              </a:lnSpc>
              <a:buNone/>
            </a:pPr>
            <a:endParaRPr lang="ru-RU" sz="4000" b="1" dirty="0" smtClean="0"/>
          </a:p>
          <a:p>
            <a:pPr>
              <a:lnSpc>
                <a:spcPct val="80000"/>
              </a:lnSpc>
              <a:buNone/>
            </a:pPr>
            <a:r>
              <a:rPr lang="ru-RU" sz="4000" b="1" i="1" u="sng" dirty="0" smtClean="0"/>
              <a:t>Ответ: замерло.</a:t>
            </a:r>
            <a:endParaRPr lang="ru-RU" sz="4000" i="1" u="sng"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r>
              <a:rPr lang="ru-RU" b="1"/>
              <a:t>ВОПРОС 10</a:t>
            </a:r>
          </a:p>
        </p:txBody>
      </p:sp>
      <p:sp>
        <p:nvSpPr>
          <p:cNvPr id="29699" name="Rectangle 3"/>
          <p:cNvSpPr>
            <a:spLocks noGrp="1" noChangeArrowheads="1"/>
          </p:cNvSpPr>
          <p:nvPr>
            <p:ph idx="1"/>
          </p:nvPr>
        </p:nvSpPr>
        <p:spPr>
          <a:xfrm>
            <a:off x="1571604" y="1571612"/>
            <a:ext cx="6929486" cy="4857784"/>
          </a:xfrm>
        </p:spPr>
        <p:txBody>
          <a:bodyPr>
            <a:normAutofit/>
          </a:bodyPr>
          <a:lstStyle/>
          <a:p>
            <a:pPr>
              <a:lnSpc>
                <a:spcPct val="80000"/>
              </a:lnSpc>
              <a:buNone/>
            </a:pPr>
            <a:r>
              <a:rPr lang="ru-RU" sz="4000" b="1" i="1" dirty="0" smtClean="0"/>
              <a:t>В3. </a:t>
            </a:r>
            <a:r>
              <a:rPr lang="ru-RU" sz="4000" dirty="0" smtClean="0"/>
              <a:t>Из предложений 5 – 6 выпишите слово, правописание приставки в котором определяется правилом: «В слове пишется приставка при-, если эта приставка обозначает неполноту действия».</a:t>
            </a:r>
            <a:endParaRPr lang="ru-RU" sz="4000"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ru-RU" b="1"/>
              <a:t>ОТВЕТ НА ВОПРОС 10</a:t>
            </a:r>
          </a:p>
        </p:txBody>
      </p:sp>
      <p:sp>
        <p:nvSpPr>
          <p:cNvPr id="30723" name="Rectangle 3"/>
          <p:cNvSpPr>
            <a:spLocks noGrp="1" noChangeArrowheads="1"/>
          </p:cNvSpPr>
          <p:nvPr>
            <p:ph idx="1"/>
          </p:nvPr>
        </p:nvSpPr>
        <p:spPr>
          <a:xfrm>
            <a:off x="1500167" y="1285860"/>
            <a:ext cx="7072361" cy="5143536"/>
          </a:xfrm>
        </p:spPr>
        <p:txBody>
          <a:bodyPr/>
          <a:lstStyle/>
          <a:p>
            <a:pPr>
              <a:lnSpc>
                <a:spcPct val="80000"/>
              </a:lnSpc>
              <a:buNone/>
            </a:pPr>
            <a:r>
              <a:rPr lang="ru-RU" sz="4000" b="1" i="1" dirty="0" smtClean="0"/>
              <a:t>В3. </a:t>
            </a:r>
            <a:r>
              <a:rPr lang="ru-RU" sz="4000" dirty="0" smtClean="0"/>
              <a:t>Из предложений 5 – 6 выпишите слово, правописание приставки в котором определяется правилом: «В слове пишется приставка при-, если эта приставка обозначает неполноту действия».</a:t>
            </a:r>
          </a:p>
          <a:p>
            <a:pPr>
              <a:lnSpc>
                <a:spcPct val="80000"/>
              </a:lnSpc>
              <a:buNone/>
            </a:pPr>
            <a:endParaRPr lang="ru-RU" sz="4000" dirty="0" smtClean="0"/>
          </a:p>
          <a:p>
            <a:pPr>
              <a:lnSpc>
                <a:spcPct val="80000"/>
              </a:lnSpc>
              <a:buNone/>
            </a:pPr>
            <a:r>
              <a:rPr lang="ru-RU" sz="4000" b="1" i="1" u="sng" dirty="0" smtClean="0"/>
              <a:t>Ответ: приподняв.</a:t>
            </a:r>
          </a:p>
          <a:p>
            <a:pPr>
              <a:lnSpc>
                <a:spcPct val="80000"/>
              </a:lnSpc>
            </a:pPr>
            <a:endParaRPr lang="ru-RU" sz="2800"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a:r>
              <a:rPr lang="ru-RU" b="1" dirty="0"/>
              <a:t>ВОПРОС 11</a:t>
            </a:r>
          </a:p>
        </p:txBody>
      </p:sp>
      <p:sp>
        <p:nvSpPr>
          <p:cNvPr id="31747" name="Rectangle 3"/>
          <p:cNvSpPr>
            <a:spLocks noGrp="1" noChangeArrowheads="1"/>
          </p:cNvSpPr>
          <p:nvPr>
            <p:ph idx="1"/>
          </p:nvPr>
        </p:nvSpPr>
        <p:spPr>
          <a:xfrm>
            <a:off x="2208213" y="2286000"/>
            <a:ext cx="6478587" cy="4572000"/>
          </a:xfrm>
        </p:spPr>
        <p:txBody>
          <a:bodyPr>
            <a:normAutofit/>
          </a:bodyPr>
          <a:lstStyle/>
          <a:p>
            <a:pPr>
              <a:buNone/>
            </a:pPr>
            <a:r>
              <a:rPr lang="ru-RU" sz="2800" b="1" i="1" dirty="0" smtClean="0"/>
              <a:t>В4</a:t>
            </a:r>
            <a:r>
              <a:rPr lang="ru-RU" sz="2800" b="1" dirty="0" smtClean="0"/>
              <a:t>. Из предложений 4 – 5 выпишите слово, в котором правописание НН определяется правилом: «В прилагательном, образованном при помощи суффикса -Н- от существительного, основа которого оканчивается на -Н, пишется НН».</a:t>
            </a:r>
            <a:endParaRPr lang="ru-RU" sz="2800" b="1"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ru-RU" b="1"/>
              <a:t>ОТВЕТ НА ВОПРОС 11</a:t>
            </a:r>
          </a:p>
        </p:txBody>
      </p:sp>
      <p:sp>
        <p:nvSpPr>
          <p:cNvPr id="32771" name="Rectangle 3"/>
          <p:cNvSpPr>
            <a:spLocks noGrp="1" noChangeArrowheads="1"/>
          </p:cNvSpPr>
          <p:nvPr>
            <p:ph idx="1"/>
          </p:nvPr>
        </p:nvSpPr>
        <p:spPr>
          <a:xfrm>
            <a:off x="2000232" y="1643050"/>
            <a:ext cx="6478587" cy="4572000"/>
          </a:xfrm>
        </p:spPr>
        <p:txBody>
          <a:bodyPr>
            <a:normAutofit/>
          </a:bodyPr>
          <a:lstStyle/>
          <a:p>
            <a:pPr>
              <a:lnSpc>
                <a:spcPct val="90000"/>
              </a:lnSpc>
              <a:buNone/>
            </a:pPr>
            <a:r>
              <a:rPr lang="ru-RU" sz="2800" b="1" i="1" dirty="0" smtClean="0"/>
              <a:t>В4</a:t>
            </a:r>
            <a:r>
              <a:rPr lang="ru-RU" sz="2800" b="1" dirty="0" smtClean="0"/>
              <a:t>. Из предложений 4 – 5 выпишите слово, в котором правописание НН определяется правилом: «В прилагательном, образованном при помощи суффикса -Н- от существительного, основа которого оканчивается на -Н, пишется НН».</a:t>
            </a:r>
          </a:p>
          <a:p>
            <a:pPr>
              <a:lnSpc>
                <a:spcPct val="90000"/>
              </a:lnSpc>
              <a:buNone/>
            </a:pPr>
            <a:endParaRPr lang="ru-RU" sz="2800" b="1" dirty="0" smtClean="0"/>
          </a:p>
          <a:p>
            <a:pPr>
              <a:lnSpc>
                <a:spcPct val="90000"/>
              </a:lnSpc>
              <a:buNone/>
            </a:pPr>
            <a:r>
              <a:rPr lang="ru-RU" sz="2800" b="1" i="1" u="sng" dirty="0" smtClean="0"/>
              <a:t>Ответ: длинная.</a:t>
            </a:r>
          </a:p>
          <a:p>
            <a:pPr>
              <a:lnSpc>
                <a:spcPct val="90000"/>
              </a:lnSpc>
              <a:buFont typeface="Wingdings" pitchFamily="2" charset="2"/>
              <a:buNone/>
            </a:pPr>
            <a:endParaRPr lang="ru-RU" sz="2800" b="1" dirty="0">
              <a:effectLst>
                <a:outerShdw blurRad="38100" dist="38100" dir="2700000" algn="tl">
                  <a:srgbClr val="FFFFFF"/>
                </a:outerShdw>
              </a:effectLst>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ru-RU" b="1"/>
              <a:t>ВОПРОС 12</a:t>
            </a:r>
          </a:p>
        </p:txBody>
      </p:sp>
      <p:sp>
        <p:nvSpPr>
          <p:cNvPr id="33795" name="Rectangle 3"/>
          <p:cNvSpPr>
            <a:spLocks noGrp="1" noChangeArrowheads="1"/>
          </p:cNvSpPr>
          <p:nvPr>
            <p:ph idx="1"/>
          </p:nvPr>
        </p:nvSpPr>
        <p:spPr>
          <a:xfrm>
            <a:off x="1714481" y="1928802"/>
            <a:ext cx="6972320" cy="4357718"/>
          </a:xfrm>
        </p:spPr>
        <p:txBody>
          <a:bodyPr>
            <a:normAutofit/>
          </a:bodyPr>
          <a:lstStyle/>
          <a:p>
            <a:pPr>
              <a:lnSpc>
                <a:spcPct val="80000"/>
              </a:lnSpc>
              <a:buNone/>
            </a:pPr>
            <a:r>
              <a:rPr lang="ru-RU" sz="2800" b="1" i="1" dirty="0" smtClean="0"/>
              <a:t>В5.</a:t>
            </a:r>
            <a:r>
              <a:rPr lang="ru-RU" sz="2800" dirty="0" smtClean="0"/>
              <a:t> </a:t>
            </a:r>
            <a:r>
              <a:rPr lang="ru-RU" sz="2800" b="1" dirty="0" smtClean="0"/>
              <a:t>В приведённом ниже предложении из прочитанного текста пронумерованы все запятые. Назовите цифры, обозначающие запятые при деепричастном обороте.</a:t>
            </a:r>
          </a:p>
          <a:p>
            <a:pPr>
              <a:lnSpc>
                <a:spcPct val="80000"/>
              </a:lnSpc>
              <a:buNone/>
            </a:pPr>
            <a:r>
              <a:rPr lang="ru-RU" sz="2800" dirty="0" smtClean="0"/>
              <a:t> </a:t>
            </a:r>
            <a:r>
              <a:rPr lang="ru-RU" sz="2800" i="1" dirty="0" smtClean="0"/>
              <a:t>Дед, </a:t>
            </a:r>
            <a:r>
              <a:rPr lang="ru-RU" sz="2800" i="1" baseline="30000" dirty="0" smtClean="0"/>
              <a:t>(1)</a:t>
            </a:r>
            <a:r>
              <a:rPr lang="ru-RU" sz="2800" i="1" dirty="0" smtClean="0"/>
              <a:t> приподняв на локте голову,</a:t>
            </a:r>
            <a:r>
              <a:rPr lang="ru-RU" sz="2800" i="1" baseline="30000" dirty="0" smtClean="0"/>
              <a:t>(2)</a:t>
            </a:r>
            <a:r>
              <a:rPr lang="ru-RU" sz="2800" i="1" dirty="0" smtClean="0"/>
              <a:t> смотрел на противоположный берег,</a:t>
            </a:r>
            <a:r>
              <a:rPr lang="ru-RU" sz="2800" i="1" baseline="30000" dirty="0" smtClean="0"/>
              <a:t>(3) </a:t>
            </a:r>
            <a:r>
              <a:rPr lang="ru-RU" sz="2800" i="1" dirty="0" smtClean="0"/>
              <a:t>залитый солнцем и бедно окаймлённый редкими кустами ивняка; из кустов вырисовывался чёрный борт парома.</a:t>
            </a:r>
            <a:endParaRPr lang="ru-RU" sz="2800"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ru-RU" b="1"/>
              <a:t>ОТВЕТ НА ВОПРОС 12</a:t>
            </a:r>
          </a:p>
        </p:txBody>
      </p:sp>
      <p:sp>
        <p:nvSpPr>
          <p:cNvPr id="34819" name="Rectangle 3"/>
          <p:cNvSpPr>
            <a:spLocks noGrp="1" noChangeArrowheads="1"/>
          </p:cNvSpPr>
          <p:nvPr>
            <p:ph idx="1"/>
          </p:nvPr>
        </p:nvSpPr>
        <p:spPr>
          <a:xfrm>
            <a:off x="1714480" y="1643050"/>
            <a:ext cx="6478587" cy="5214950"/>
          </a:xfrm>
        </p:spPr>
        <p:txBody>
          <a:bodyPr>
            <a:normAutofit/>
          </a:bodyPr>
          <a:lstStyle/>
          <a:p>
            <a:pPr>
              <a:lnSpc>
                <a:spcPct val="80000"/>
              </a:lnSpc>
              <a:buNone/>
            </a:pPr>
            <a:r>
              <a:rPr lang="ru-RU" sz="2800" b="1" i="1" dirty="0" smtClean="0"/>
              <a:t>В 5</a:t>
            </a:r>
            <a:r>
              <a:rPr lang="ru-RU" sz="2800" b="1" dirty="0" smtClean="0"/>
              <a:t>. В приведённом ниже предложении из прочитанного текста пронумерованы все запятые. Назовите цифры, обозначающие запятые при деепричастном обороте.</a:t>
            </a:r>
          </a:p>
          <a:p>
            <a:pPr>
              <a:lnSpc>
                <a:spcPct val="80000"/>
              </a:lnSpc>
              <a:buNone/>
            </a:pPr>
            <a:r>
              <a:rPr lang="ru-RU" sz="2800" dirty="0" smtClean="0"/>
              <a:t> </a:t>
            </a:r>
            <a:r>
              <a:rPr lang="ru-RU" sz="2800" i="1" dirty="0" smtClean="0"/>
              <a:t>Дед, </a:t>
            </a:r>
            <a:r>
              <a:rPr lang="ru-RU" sz="2800" i="1" baseline="30000" dirty="0" smtClean="0"/>
              <a:t>(1)</a:t>
            </a:r>
            <a:r>
              <a:rPr lang="ru-RU" sz="2800" i="1" dirty="0" smtClean="0"/>
              <a:t> приподняв на локте голову,</a:t>
            </a:r>
            <a:r>
              <a:rPr lang="ru-RU" sz="2800" i="1" baseline="30000" dirty="0" smtClean="0"/>
              <a:t>(2)</a:t>
            </a:r>
            <a:r>
              <a:rPr lang="ru-RU" sz="2800" i="1" dirty="0" smtClean="0"/>
              <a:t> смотрел на противоположный берег,</a:t>
            </a:r>
            <a:r>
              <a:rPr lang="ru-RU" sz="2800" i="1" baseline="30000" dirty="0" smtClean="0"/>
              <a:t>(3) </a:t>
            </a:r>
            <a:r>
              <a:rPr lang="ru-RU" sz="2800" i="1" dirty="0" smtClean="0"/>
              <a:t>залитый солнцем и бедно окаймлённый редкими кустами ивняка; из кустов вырисовывался чёрный борт парома.</a:t>
            </a:r>
          </a:p>
          <a:p>
            <a:pPr>
              <a:lnSpc>
                <a:spcPct val="80000"/>
              </a:lnSpc>
              <a:buNone/>
            </a:pPr>
            <a:endParaRPr lang="ru-RU" sz="2800" dirty="0" smtClean="0"/>
          </a:p>
          <a:p>
            <a:pPr>
              <a:lnSpc>
                <a:spcPct val="80000"/>
              </a:lnSpc>
              <a:buNone/>
            </a:pPr>
            <a:r>
              <a:rPr lang="ru-RU" sz="2800" b="1" i="1" u="sng" dirty="0" smtClean="0"/>
              <a:t>Ответ: 1, 2</a:t>
            </a:r>
            <a:endParaRPr lang="ru-RU" sz="2800" b="1" i="1" u="sng"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a:r>
              <a:rPr lang="ru-RU" b="1">
                <a:effectLst>
                  <a:outerShdw blurRad="38100" dist="38100" dir="2700000" algn="tl">
                    <a:srgbClr val="FFFFFF"/>
                  </a:outerShdw>
                </a:effectLst>
              </a:rPr>
              <a:t>ПРАВИЛА ИГРЫ.</a:t>
            </a:r>
          </a:p>
        </p:txBody>
      </p:sp>
      <p:sp>
        <p:nvSpPr>
          <p:cNvPr id="37891" name="Rectangle 3"/>
          <p:cNvSpPr>
            <a:spLocks noGrp="1" noChangeArrowheads="1"/>
          </p:cNvSpPr>
          <p:nvPr>
            <p:ph idx="1"/>
          </p:nvPr>
        </p:nvSpPr>
        <p:spPr>
          <a:xfrm>
            <a:off x="2208213" y="2286000"/>
            <a:ext cx="6478587" cy="4238625"/>
          </a:xfrm>
        </p:spPr>
        <p:txBody>
          <a:bodyPr>
            <a:normAutofit lnSpcReduction="10000"/>
          </a:bodyPr>
          <a:lstStyle/>
          <a:p>
            <a:r>
              <a:rPr lang="ru-RU" sz="2800" dirty="0"/>
              <a:t>Участвуют две команды по 3 человека.</a:t>
            </a:r>
          </a:p>
          <a:p>
            <a:r>
              <a:rPr lang="ru-RU" sz="2800" dirty="0"/>
              <a:t>В игре – </a:t>
            </a:r>
            <a:r>
              <a:rPr lang="ru-RU" sz="2800" dirty="0" smtClean="0"/>
              <a:t>17 </a:t>
            </a:r>
            <a:r>
              <a:rPr lang="ru-RU" sz="2800" dirty="0"/>
              <a:t>вопросов, стоимость первого вопроса – </a:t>
            </a:r>
            <a:r>
              <a:rPr lang="ru-RU" sz="2800" dirty="0" smtClean="0"/>
              <a:t>100 </a:t>
            </a:r>
            <a:r>
              <a:rPr lang="ru-RU" sz="2800" dirty="0"/>
              <a:t>очков, каждого последующего – на </a:t>
            </a:r>
            <a:r>
              <a:rPr lang="ru-RU" sz="2800" dirty="0" smtClean="0"/>
              <a:t>100 </a:t>
            </a:r>
            <a:r>
              <a:rPr lang="ru-RU" sz="2800" dirty="0"/>
              <a:t>очков выше предыдущего.</a:t>
            </a:r>
          </a:p>
          <a:p>
            <a:r>
              <a:rPr lang="ru-RU" sz="2800" dirty="0"/>
              <a:t>Победителем признаётся команда, на чьём интеллектуальном счету по завершении игры накопится большая сумма баллов. </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ВОПРОС 13</a:t>
            </a:r>
            <a:endParaRPr lang="ru-RU" dirty="0"/>
          </a:p>
        </p:txBody>
      </p:sp>
      <p:sp>
        <p:nvSpPr>
          <p:cNvPr id="3" name="Содержимое 2"/>
          <p:cNvSpPr>
            <a:spLocks noGrp="1"/>
          </p:cNvSpPr>
          <p:nvPr>
            <p:ph idx="1"/>
          </p:nvPr>
        </p:nvSpPr>
        <p:spPr/>
        <p:txBody>
          <a:bodyPr/>
          <a:lstStyle/>
          <a:p>
            <a:pPr>
              <a:buNone/>
            </a:pPr>
            <a:r>
              <a:rPr lang="ru-RU" b="1" i="1" dirty="0" smtClean="0"/>
              <a:t>В8. </a:t>
            </a:r>
            <a:r>
              <a:rPr lang="ru-RU" b="1" dirty="0" smtClean="0"/>
              <a:t>Замените словосочетание БЕРЕГОВОГО ОБРЫВА (предложение 1), построенного на основе связи согласование, синонимичным словосочетанием со связью управление. Назовите получившееся словосочетание.</a:t>
            </a:r>
            <a:endParaRPr lang="ru-RU" b="1"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ОТВЕТ НА ВОПРОС 13</a:t>
            </a:r>
            <a:endParaRPr lang="ru-RU" b="1" dirty="0"/>
          </a:p>
        </p:txBody>
      </p:sp>
      <p:sp>
        <p:nvSpPr>
          <p:cNvPr id="3" name="Содержимое 2"/>
          <p:cNvSpPr>
            <a:spLocks noGrp="1"/>
          </p:cNvSpPr>
          <p:nvPr>
            <p:ph idx="1"/>
          </p:nvPr>
        </p:nvSpPr>
        <p:spPr/>
        <p:txBody>
          <a:bodyPr/>
          <a:lstStyle/>
          <a:p>
            <a:pPr>
              <a:buNone/>
            </a:pPr>
            <a:r>
              <a:rPr lang="ru-RU" b="1" i="1" dirty="0" smtClean="0"/>
              <a:t>В8. </a:t>
            </a:r>
            <a:r>
              <a:rPr lang="ru-RU" b="1" dirty="0" smtClean="0"/>
              <a:t>Замените словосочетание БЕРЕГОВОГО ОБРЫВА (предложение 1), построенного на основе связи согласование, синонимичным словосочетанием со связью управление. Назовите получившееся словосочетание.</a:t>
            </a:r>
          </a:p>
          <a:p>
            <a:pPr>
              <a:buNone/>
            </a:pPr>
            <a:endParaRPr lang="ru-RU" dirty="0" smtClean="0"/>
          </a:p>
          <a:p>
            <a:pPr>
              <a:buNone/>
            </a:pPr>
            <a:r>
              <a:rPr lang="ru-RU" b="1" i="1" u="sng" dirty="0" smtClean="0"/>
              <a:t>Ответ: обрыва берега (обрыв берега)</a:t>
            </a:r>
            <a:endParaRPr lang="ru-RU" b="1" i="1" u="sng" dirty="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ВОПРОС 14</a:t>
            </a:r>
            <a:endParaRPr lang="ru-RU" b="1" dirty="0"/>
          </a:p>
        </p:txBody>
      </p:sp>
      <p:sp>
        <p:nvSpPr>
          <p:cNvPr id="3" name="Содержимое 2"/>
          <p:cNvSpPr>
            <a:spLocks noGrp="1"/>
          </p:cNvSpPr>
          <p:nvPr>
            <p:ph idx="1"/>
          </p:nvPr>
        </p:nvSpPr>
        <p:spPr/>
        <p:txBody>
          <a:bodyPr>
            <a:normAutofit/>
          </a:bodyPr>
          <a:lstStyle/>
          <a:p>
            <a:pPr>
              <a:buNone/>
            </a:pPr>
            <a:r>
              <a:rPr lang="ru-RU" sz="4800" b="1" i="1" dirty="0" smtClean="0"/>
              <a:t>В9.</a:t>
            </a:r>
            <a:r>
              <a:rPr lang="ru-RU" sz="4800" b="1" dirty="0" smtClean="0"/>
              <a:t> Выпишите грамматическую основу предложения 8.</a:t>
            </a:r>
            <a:endParaRPr lang="ru-RU" sz="4800" b="1"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ОТВЕТ НА ВОПРОС 14.</a:t>
            </a:r>
            <a:endParaRPr lang="ru-RU" b="1" dirty="0"/>
          </a:p>
        </p:txBody>
      </p:sp>
      <p:sp>
        <p:nvSpPr>
          <p:cNvPr id="3" name="Содержимое 2"/>
          <p:cNvSpPr>
            <a:spLocks noGrp="1"/>
          </p:cNvSpPr>
          <p:nvPr>
            <p:ph idx="1"/>
          </p:nvPr>
        </p:nvSpPr>
        <p:spPr/>
        <p:txBody>
          <a:bodyPr/>
          <a:lstStyle/>
          <a:p>
            <a:pPr>
              <a:buNone/>
            </a:pPr>
            <a:r>
              <a:rPr lang="ru-RU" sz="4800" b="1" i="1" dirty="0" smtClean="0"/>
              <a:t>В9.</a:t>
            </a:r>
            <a:r>
              <a:rPr lang="ru-RU" sz="4800" b="1" dirty="0" smtClean="0"/>
              <a:t> Выпишите грамматическую основу предложения 8.</a:t>
            </a:r>
          </a:p>
          <a:p>
            <a:pPr>
              <a:buNone/>
            </a:pPr>
            <a:endParaRPr lang="ru-RU" sz="4800" b="1" dirty="0" smtClean="0"/>
          </a:p>
          <a:p>
            <a:pPr>
              <a:buNone/>
            </a:pPr>
            <a:r>
              <a:rPr lang="ru-RU" sz="4800" b="1" i="1" u="sng" dirty="0" smtClean="0"/>
              <a:t>Ответ: он кашлял и прикрывал.</a:t>
            </a:r>
          </a:p>
          <a:p>
            <a:pPr>
              <a:buNone/>
            </a:pPr>
            <a:endParaRPr lang="ru-RU"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ВОПРОС 15</a:t>
            </a:r>
            <a:endParaRPr lang="ru-RU" b="1" dirty="0"/>
          </a:p>
        </p:txBody>
      </p:sp>
      <p:sp>
        <p:nvSpPr>
          <p:cNvPr id="3" name="Содержимое 2"/>
          <p:cNvSpPr>
            <a:spLocks noGrp="1"/>
          </p:cNvSpPr>
          <p:nvPr>
            <p:ph idx="1"/>
          </p:nvPr>
        </p:nvSpPr>
        <p:spPr/>
        <p:txBody>
          <a:bodyPr>
            <a:normAutofit/>
          </a:bodyPr>
          <a:lstStyle/>
          <a:p>
            <a:pPr>
              <a:buNone/>
            </a:pPr>
            <a:r>
              <a:rPr lang="ru-RU" sz="4000" b="1" i="1" dirty="0" smtClean="0"/>
              <a:t>В10. </a:t>
            </a:r>
            <a:r>
              <a:rPr lang="ru-RU" sz="4000" b="1" dirty="0" smtClean="0"/>
              <a:t>Среди предложений 16–19 найдите предложения с однородными членами. Назовите номера этих предложений.</a:t>
            </a:r>
          </a:p>
          <a:p>
            <a:pPr>
              <a:buNone/>
            </a:pPr>
            <a:endParaRPr lang="ru-RU" sz="4000" b="1" dirty="0" smtClean="0"/>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ОТВЕТ НА ВОПРОС 15</a:t>
            </a:r>
            <a:endParaRPr lang="ru-RU" b="1" dirty="0"/>
          </a:p>
        </p:txBody>
      </p:sp>
      <p:sp>
        <p:nvSpPr>
          <p:cNvPr id="3" name="Содержимое 2"/>
          <p:cNvSpPr>
            <a:spLocks noGrp="1"/>
          </p:cNvSpPr>
          <p:nvPr>
            <p:ph idx="1"/>
          </p:nvPr>
        </p:nvSpPr>
        <p:spPr/>
        <p:txBody>
          <a:bodyPr>
            <a:normAutofit/>
          </a:bodyPr>
          <a:lstStyle/>
          <a:p>
            <a:pPr>
              <a:buNone/>
            </a:pPr>
            <a:r>
              <a:rPr lang="ru-RU" sz="4000" b="1" i="1" dirty="0" smtClean="0"/>
              <a:t>В10. </a:t>
            </a:r>
            <a:r>
              <a:rPr lang="ru-RU" sz="4000" b="1" dirty="0" smtClean="0"/>
              <a:t>Среди предложений 16–19 найдите предложения с однородными членами. Назовите номера этих предложений.</a:t>
            </a:r>
          </a:p>
          <a:p>
            <a:pPr>
              <a:buNone/>
            </a:pPr>
            <a:endParaRPr lang="ru-RU" sz="4000" b="1" dirty="0" smtClean="0"/>
          </a:p>
          <a:p>
            <a:pPr>
              <a:buNone/>
            </a:pPr>
            <a:r>
              <a:rPr lang="ru-RU" sz="4000" b="1" i="1" u="sng" dirty="0" smtClean="0"/>
              <a:t>Ответ: 17, 19.</a:t>
            </a:r>
          </a:p>
          <a:p>
            <a:endParaRPr lang="ru-RU" sz="4000"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ВОПРОС 16</a:t>
            </a:r>
            <a:endParaRPr lang="ru-RU" b="1" dirty="0"/>
          </a:p>
        </p:txBody>
      </p:sp>
      <p:sp>
        <p:nvSpPr>
          <p:cNvPr id="3" name="Содержимое 2"/>
          <p:cNvSpPr>
            <a:spLocks noGrp="1"/>
          </p:cNvSpPr>
          <p:nvPr>
            <p:ph idx="1"/>
          </p:nvPr>
        </p:nvSpPr>
        <p:spPr/>
        <p:txBody>
          <a:bodyPr>
            <a:normAutofit/>
          </a:bodyPr>
          <a:lstStyle/>
          <a:p>
            <a:pPr>
              <a:buNone/>
            </a:pPr>
            <a:r>
              <a:rPr lang="ru-RU" sz="4400" b="1" i="1" dirty="0" smtClean="0"/>
              <a:t>В11. </a:t>
            </a:r>
            <a:r>
              <a:rPr lang="ru-RU" sz="4400" b="1" dirty="0" smtClean="0"/>
              <a:t>Среди предложений 5-7 найдите предложение с обособленным обстоятельством. Назовите номер этого предложения.</a:t>
            </a:r>
            <a:endParaRPr lang="ru-RU" sz="4400" b="1" dirty="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 НА ВОПРОС 16</a:t>
            </a:r>
            <a:endParaRPr lang="ru-RU" dirty="0"/>
          </a:p>
        </p:txBody>
      </p:sp>
      <p:sp>
        <p:nvSpPr>
          <p:cNvPr id="3" name="Содержимое 2"/>
          <p:cNvSpPr>
            <a:spLocks noGrp="1"/>
          </p:cNvSpPr>
          <p:nvPr>
            <p:ph idx="1"/>
          </p:nvPr>
        </p:nvSpPr>
        <p:spPr/>
        <p:txBody>
          <a:bodyPr>
            <a:normAutofit/>
          </a:bodyPr>
          <a:lstStyle/>
          <a:p>
            <a:pPr>
              <a:buNone/>
            </a:pPr>
            <a:r>
              <a:rPr lang="ru-RU" sz="3600" b="1" i="1" dirty="0" smtClean="0"/>
              <a:t>В11. </a:t>
            </a:r>
            <a:r>
              <a:rPr lang="ru-RU" sz="3600" b="1" dirty="0" smtClean="0"/>
              <a:t>Среди предложений 5-7 найдите предложение с обособленным обстоятельством. Назовите номер этого предложения.</a:t>
            </a:r>
          </a:p>
          <a:p>
            <a:pPr>
              <a:buNone/>
            </a:pPr>
            <a:endParaRPr lang="ru-RU" sz="3600" dirty="0" smtClean="0"/>
          </a:p>
          <a:p>
            <a:pPr>
              <a:buNone/>
            </a:pPr>
            <a:r>
              <a:rPr lang="ru-RU" sz="3600" b="1" i="1" u="sng" dirty="0" smtClean="0"/>
              <a:t>Ответ: 6 (приподняв голову).</a:t>
            </a:r>
            <a:endParaRPr lang="ru-RU" sz="3600" b="1" i="1" u="sng" dirty="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ВОПРОС 17</a:t>
            </a:r>
            <a:endParaRPr lang="ru-RU" b="1" dirty="0"/>
          </a:p>
        </p:txBody>
      </p:sp>
      <p:sp>
        <p:nvSpPr>
          <p:cNvPr id="3" name="Содержимое 2"/>
          <p:cNvSpPr>
            <a:spLocks noGrp="1"/>
          </p:cNvSpPr>
          <p:nvPr>
            <p:ph idx="1"/>
          </p:nvPr>
        </p:nvSpPr>
        <p:spPr/>
        <p:txBody>
          <a:bodyPr>
            <a:normAutofit/>
          </a:bodyPr>
          <a:lstStyle/>
          <a:p>
            <a:pPr>
              <a:buNone/>
            </a:pPr>
            <a:r>
              <a:rPr lang="ru-RU" sz="5400" b="1" i="1" dirty="0" smtClean="0"/>
              <a:t>В12. </a:t>
            </a:r>
            <a:r>
              <a:rPr lang="ru-RU" sz="5400" b="1" dirty="0" smtClean="0"/>
              <a:t>Укажите количество грамматических основ в предложении 4.</a:t>
            </a:r>
            <a:endParaRPr lang="ru-RU" sz="5400" b="1" dirty="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ОТВЕТ НА ВОПРОС 17.</a:t>
            </a:r>
            <a:endParaRPr lang="ru-RU" b="1" dirty="0"/>
          </a:p>
        </p:txBody>
      </p:sp>
      <p:sp>
        <p:nvSpPr>
          <p:cNvPr id="3" name="Содержимое 2"/>
          <p:cNvSpPr>
            <a:spLocks noGrp="1"/>
          </p:cNvSpPr>
          <p:nvPr>
            <p:ph idx="1"/>
          </p:nvPr>
        </p:nvSpPr>
        <p:spPr/>
        <p:txBody>
          <a:bodyPr/>
          <a:lstStyle/>
          <a:p>
            <a:pPr>
              <a:buNone/>
            </a:pPr>
            <a:r>
              <a:rPr lang="ru-RU" sz="4400" b="1" i="1" dirty="0" smtClean="0"/>
              <a:t>В12. </a:t>
            </a:r>
            <a:r>
              <a:rPr lang="ru-RU" sz="4400" b="1" dirty="0" smtClean="0"/>
              <a:t>Укажите количество грамматических основ в предложении 4.</a:t>
            </a:r>
          </a:p>
          <a:p>
            <a:pPr>
              <a:buNone/>
            </a:pPr>
            <a:endParaRPr lang="ru-RU" sz="4400" b="1" dirty="0" smtClean="0"/>
          </a:p>
          <a:p>
            <a:pPr>
              <a:buNone/>
            </a:pPr>
            <a:r>
              <a:rPr lang="ru-RU" sz="4400" b="1" i="1" u="sng" dirty="0" smtClean="0"/>
              <a:t>Ответ: 3.</a:t>
            </a:r>
          </a:p>
          <a:p>
            <a:pPr>
              <a:buNone/>
            </a:pPr>
            <a:endParaRPr lang="ru-RU"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a:r>
              <a:rPr lang="ru-RU" b="1">
                <a:effectLst>
                  <a:outerShdw blurRad="38100" dist="38100" dir="2700000" algn="tl">
                    <a:srgbClr val="FFFFFF"/>
                  </a:outerShdw>
                </a:effectLst>
              </a:rPr>
              <a:t>ХОД ИГРЫ.</a:t>
            </a:r>
          </a:p>
        </p:txBody>
      </p:sp>
      <p:sp>
        <p:nvSpPr>
          <p:cNvPr id="38915" name="Rectangle 3"/>
          <p:cNvSpPr>
            <a:spLocks noGrp="1" noChangeArrowheads="1"/>
          </p:cNvSpPr>
          <p:nvPr>
            <p:ph idx="1"/>
          </p:nvPr>
        </p:nvSpPr>
        <p:spPr>
          <a:xfrm>
            <a:off x="2208213" y="2133600"/>
            <a:ext cx="6478587" cy="4724400"/>
          </a:xfrm>
        </p:spPr>
        <p:txBody>
          <a:bodyPr>
            <a:normAutofit lnSpcReduction="10000"/>
          </a:bodyPr>
          <a:lstStyle/>
          <a:p>
            <a:pPr>
              <a:lnSpc>
                <a:spcPct val="80000"/>
              </a:lnSpc>
            </a:pPr>
            <a:r>
              <a:rPr lang="ru-RU" sz="2400"/>
              <a:t>На экране проецируется слайд с вопросом, он зачитывается ведущим.</a:t>
            </a:r>
          </a:p>
          <a:p>
            <a:pPr>
              <a:lnSpc>
                <a:spcPct val="80000"/>
              </a:lnSpc>
            </a:pPr>
            <a:r>
              <a:rPr lang="ru-RU" sz="2400"/>
              <a:t>Командам даётся 1 минута на обдумывание. Правом первого ответа обладает команда, раньше поднявшая сигнальную табличку. После ответа первой команды вторая команда имеет право дать свой вариант ответа. Если ни одна из команд не подняла по истечении минуты сигнальную табличку, право первого ответа разыгрывается по жребию.</a:t>
            </a:r>
          </a:p>
          <a:p>
            <a:pPr>
              <a:lnSpc>
                <a:spcPct val="80000"/>
              </a:lnSpc>
            </a:pPr>
            <a:r>
              <a:rPr lang="ru-RU" sz="2400"/>
              <a:t>После ответа команд проецируется слайд с ответом на вопрос. Баллы зачисляются на интеллектуальный лицевой счёт команды, первой ответившей правильно, полно и грамотно с литературной точки зрения.</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a:r>
              <a:rPr lang="ru-RU" b="1" dirty="0">
                <a:effectLst>
                  <a:outerShdw blurRad="38100" dist="38100" dir="2700000" algn="tl">
                    <a:srgbClr val="FFFFFF"/>
                  </a:outerShdw>
                </a:effectLst>
              </a:rPr>
              <a:t>СПАСИБО ЗА УЧАСТИЕ!</a:t>
            </a:r>
          </a:p>
        </p:txBody>
      </p:sp>
      <p:sp>
        <p:nvSpPr>
          <p:cNvPr id="39939" name="Rectangle 3"/>
          <p:cNvSpPr>
            <a:spLocks noGrp="1" noChangeArrowheads="1"/>
          </p:cNvSpPr>
          <p:nvPr>
            <p:ph idx="1"/>
          </p:nvPr>
        </p:nvSpPr>
        <p:spPr>
          <a:xfrm>
            <a:off x="1357291" y="1285860"/>
            <a:ext cx="7329510" cy="5383228"/>
          </a:xfrm>
        </p:spPr>
        <p:txBody>
          <a:bodyPr>
            <a:noAutofit/>
          </a:bodyPr>
          <a:lstStyle/>
          <a:p>
            <a:pPr>
              <a:lnSpc>
                <a:spcPct val="90000"/>
              </a:lnSpc>
              <a:buNone/>
            </a:pPr>
            <a:r>
              <a:rPr lang="ru-RU" sz="3600" b="1" dirty="0" smtClean="0">
                <a:solidFill>
                  <a:srgbClr val="C00000"/>
                </a:solidFill>
              </a:rPr>
              <a:t>Помните, что экзамен  по русскому языку, который вам предстоит сдавать -  это не игра, а серьёзное испытание приобретённых вами знаний, умений и навыков по предмету. Пожалуйста, уделяйте больше времени для подготовки к нему!</a:t>
            </a:r>
          </a:p>
          <a:p>
            <a:pPr>
              <a:lnSpc>
                <a:spcPct val="90000"/>
              </a:lnSpc>
              <a:buNone/>
            </a:pPr>
            <a:r>
              <a:rPr lang="ru-RU" sz="3600" b="1" i="1" dirty="0" smtClean="0">
                <a:solidFill>
                  <a:srgbClr val="C00000"/>
                </a:solidFill>
              </a:rPr>
              <a:t>Желаю вам успешной сдачи всех экзаменов!</a:t>
            </a:r>
            <a:endParaRPr lang="ru-RU" sz="3600" i="1" dirty="0">
              <a:solidFill>
                <a:srgbClr val="C00000"/>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Прослушайте  текст:</a:t>
            </a:r>
            <a:endParaRPr lang="ru-RU" dirty="0"/>
          </a:p>
        </p:txBody>
      </p:sp>
      <p:sp>
        <p:nvSpPr>
          <p:cNvPr id="3" name="Содержимое 2"/>
          <p:cNvSpPr>
            <a:spLocks noGrp="1"/>
          </p:cNvSpPr>
          <p:nvPr>
            <p:ph idx="1"/>
          </p:nvPr>
        </p:nvSpPr>
        <p:spPr/>
        <p:txBody>
          <a:bodyPr/>
          <a:lstStyle/>
          <a:p>
            <a:pPr>
              <a:buNone/>
            </a:pPr>
            <a:r>
              <a:rPr lang="ru-RU" i="1" dirty="0" smtClean="0"/>
              <a:t>Зачитывается текст (отрывок произведения М.Горького) из книги «Русский язык. 9-й класс. Подготовка к итоговой аттестации – 2008/ Под. ред. Н.А.Сениной.- Ростов-на-Дону: Легион, 2007», с. 87- 88.</a:t>
            </a:r>
          </a:p>
          <a:p>
            <a:pPr>
              <a:buNone/>
            </a:pPr>
            <a:r>
              <a:rPr lang="ru-RU" i="1" dirty="0" smtClean="0"/>
              <a:t>Ученикам перед прочтением раздаётся этот текст, набранный и распечатанный в формате </a:t>
            </a:r>
            <a:r>
              <a:rPr lang="en-US" i="1" smtClean="0"/>
              <a:t>Word/</a:t>
            </a:r>
            <a:endParaRPr lang="ru-RU" i="1"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81200" y="404813"/>
            <a:ext cx="6734204" cy="1143000"/>
          </a:xfrm>
        </p:spPr>
        <p:txBody>
          <a:bodyPr/>
          <a:lstStyle/>
          <a:p>
            <a:pPr algn="ctr"/>
            <a:r>
              <a:rPr lang="ru-RU" b="1" dirty="0" smtClean="0"/>
              <a:t>ВОПРОС </a:t>
            </a:r>
            <a:r>
              <a:rPr lang="ru-RU" b="1" dirty="0"/>
              <a:t>1</a:t>
            </a:r>
          </a:p>
        </p:txBody>
      </p:sp>
      <p:sp>
        <p:nvSpPr>
          <p:cNvPr id="12291" name="Rectangle 3"/>
          <p:cNvSpPr>
            <a:spLocks noGrp="1" noChangeArrowheads="1"/>
          </p:cNvSpPr>
          <p:nvPr>
            <p:ph idx="1"/>
          </p:nvPr>
        </p:nvSpPr>
        <p:spPr>
          <a:xfrm>
            <a:off x="1357291" y="1571612"/>
            <a:ext cx="7329510" cy="4881576"/>
          </a:xfrm>
        </p:spPr>
        <p:txBody>
          <a:bodyPr>
            <a:normAutofit/>
          </a:bodyPr>
          <a:lstStyle/>
          <a:p>
            <a:pPr>
              <a:lnSpc>
                <a:spcPct val="80000"/>
              </a:lnSpc>
              <a:buNone/>
            </a:pPr>
            <a:r>
              <a:rPr lang="ru-RU" sz="2800" b="1" i="1" dirty="0" smtClean="0">
                <a:effectLst>
                  <a:outerShdw blurRad="38100" dist="38100" dir="2700000" algn="tl">
                    <a:srgbClr val="FFFFFF"/>
                  </a:outerShdw>
                </a:effectLst>
              </a:rPr>
              <a:t>А1. </a:t>
            </a:r>
            <a:r>
              <a:rPr lang="ru-RU" sz="2800" b="1" dirty="0" smtClean="0">
                <a:effectLst>
                  <a:outerShdw blurRad="38100" dist="38100" dir="2700000" algn="tl">
                    <a:srgbClr val="FFFFFF"/>
                  </a:outerShdw>
                </a:effectLst>
              </a:rPr>
              <a:t>Какое из высказываний, приведённых ниже, более других соответствует содержанию текста:</a:t>
            </a:r>
          </a:p>
          <a:p>
            <a:pPr>
              <a:lnSpc>
                <a:spcPct val="80000"/>
              </a:lnSpc>
              <a:buNone/>
            </a:pPr>
            <a:endParaRPr lang="ru-RU" sz="2800" b="1" dirty="0" smtClean="0">
              <a:effectLst>
                <a:outerShdw blurRad="38100" dist="38100" dir="2700000" algn="tl">
                  <a:srgbClr val="FFFFFF"/>
                </a:outerShdw>
              </a:effectLst>
            </a:endParaRPr>
          </a:p>
          <a:p>
            <a:pPr marL="539496" indent="-457200">
              <a:lnSpc>
                <a:spcPct val="80000"/>
              </a:lnSpc>
              <a:buAutoNum type="arabicPeriod"/>
            </a:pPr>
            <a:r>
              <a:rPr lang="ru-RU" sz="2800" dirty="0" smtClean="0">
                <a:effectLst>
                  <a:outerShdw blurRad="38100" dist="38100" dir="2700000" algn="tl">
                    <a:srgbClr val="FFFFFF"/>
                  </a:outerShdw>
                </a:effectLst>
              </a:rPr>
              <a:t>Одно поколение сменяется другим – жизнь продолжается.</a:t>
            </a:r>
          </a:p>
          <a:p>
            <a:pPr marL="539496" indent="-457200">
              <a:lnSpc>
                <a:spcPct val="80000"/>
              </a:lnSpc>
              <a:buAutoNum type="arabicPeriod"/>
            </a:pPr>
            <a:r>
              <a:rPr lang="ru-RU" sz="2800" dirty="0" smtClean="0">
                <a:effectLst>
                  <a:outerShdw blurRad="38100" dist="38100" dir="2700000" algn="tl">
                    <a:srgbClr val="FFFFFF"/>
                  </a:outerShdw>
                </a:effectLst>
              </a:rPr>
              <a:t>Смысл человеческой жизни заключается в заботе о более слабом и беззащитном.</a:t>
            </a:r>
          </a:p>
          <a:p>
            <a:pPr marL="539496" indent="-457200">
              <a:lnSpc>
                <a:spcPct val="80000"/>
              </a:lnSpc>
              <a:buAutoNum type="arabicPeriod"/>
            </a:pPr>
            <a:r>
              <a:rPr lang="ru-RU" sz="2800" dirty="0" smtClean="0">
                <a:effectLst>
                  <a:outerShdw blurRad="38100" dist="38100" dir="2700000" algn="tl">
                    <a:srgbClr val="FFFFFF"/>
                  </a:outerShdw>
                </a:effectLst>
              </a:rPr>
              <a:t>В трудные моменты жизни дети взрослеют рано.</a:t>
            </a:r>
          </a:p>
          <a:p>
            <a:pPr marL="539496" indent="-457200">
              <a:lnSpc>
                <a:spcPct val="80000"/>
              </a:lnSpc>
              <a:buAutoNum type="arabicPeriod"/>
            </a:pPr>
            <a:r>
              <a:rPr lang="ru-RU" sz="2800" dirty="0" smtClean="0">
                <a:effectLst>
                  <a:outerShdw blurRad="38100" dist="38100" dir="2700000" algn="tl">
                    <a:srgbClr val="FFFFFF"/>
                  </a:outerShdw>
                </a:effectLst>
              </a:rPr>
              <a:t>Разные поколения по-разному воспринимают жизнь. </a:t>
            </a:r>
          </a:p>
          <a:p>
            <a:pPr>
              <a:lnSpc>
                <a:spcPct val="90000"/>
              </a:lnSpc>
              <a:buNone/>
            </a:pPr>
            <a:endParaRPr lang="ru-RU" sz="24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a:r>
              <a:rPr lang="ru-RU" b="1" dirty="0" smtClean="0"/>
              <a:t>ОТВЕТ НА ВОПРОС </a:t>
            </a:r>
            <a:r>
              <a:rPr lang="ru-RU" b="1" dirty="0"/>
              <a:t>1</a:t>
            </a:r>
          </a:p>
        </p:txBody>
      </p:sp>
      <p:sp>
        <p:nvSpPr>
          <p:cNvPr id="35843" name="Rectangle 3"/>
          <p:cNvSpPr>
            <a:spLocks noGrp="1" noChangeArrowheads="1"/>
          </p:cNvSpPr>
          <p:nvPr>
            <p:ph idx="1"/>
          </p:nvPr>
        </p:nvSpPr>
        <p:spPr>
          <a:xfrm>
            <a:off x="1285852" y="1571612"/>
            <a:ext cx="7500990" cy="5000660"/>
          </a:xfrm>
        </p:spPr>
        <p:txBody>
          <a:bodyPr>
            <a:normAutofit/>
          </a:bodyPr>
          <a:lstStyle/>
          <a:p>
            <a:pPr>
              <a:lnSpc>
                <a:spcPct val="80000"/>
              </a:lnSpc>
              <a:buNone/>
            </a:pPr>
            <a:r>
              <a:rPr lang="ru-RU" sz="2800" b="1" i="1" dirty="0" smtClean="0">
                <a:effectLst>
                  <a:outerShdw blurRad="38100" dist="38100" dir="2700000" algn="tl">
                    <a:srgbClr val="FFFFFF"/>
                  </a:outerShdw>
                </a:effectLst>
              </a:rPr>
              <a:t>А1. </a:t>
            </a:r>
            <a:r>
              <a:rPr lang="ru-RU" sz="2800" b="1" dirty="0" smtClean="0">
                <a:effectLst>
                  <a:outerShdw blurRad="38100" dist="38100" dir="2700000" algn="tl">
                    <a:srgbClr val="FFFFFF"/>
                  </a:outerShdw>
                </a:effectLst>
              </a:rPr>
              <a:t>Какое из высказываний, приведённых ниже, более других соответствует содержанию текста:</a:t>
            </a:r>
          </a:p>
          <a:p>
            <a:pPr>
              <a:lnSpc>
                <a:spcPct val="80000"/>
              </a:lnSpc>
              <a:buNone/>
            </a:pPr>
            <a:endParaRPr lang="ru-RU" sz="2800" b="1" dirty="0" smtClean="0">
              <a:effectLst>
                <a:outerShdw blurRad="38100" dist="38100" dir="2700000" algn="tl">
                  <a:srgbClr val="FFFFFF"/>
                </a:outerShdw>
              </a:effectLst>
            </a:endParaRPr>
          </a:p>
          <a:p>
            <a:pPr marL="539496" indent="-457200">
              <a:lnSpc>
                <a:spcPct val="80000"/>
              </a:lnSpc>
              <a:buAutoNum type="arabicPeriod"/>
            </a:pPr>
            <a:r>
              <a:rPr lang="ru-RU" sz="2800" dirty="0" smtClean="0">
                <a:effectLst>
                  <a:outerShdw blurRad="38100" dist="38100" dir="2700000" algn="tl">
                    <a:srgbClr val="FFFFFF"/>
                  </a:outerShdw>
                </a:effectLst>
              </a:rPr>
              <a:t>Одно поколение сменяется другим – жизнь продолжается.</a:t>
            </a:r>
          </a:p>
          <a:p>
            <a:pPr marL="539496" indent="-457200">
              <a:lnSpc>
                <a:spcPct val="80000"/>
              </a:lnSpc>
              <a:buAutoNum type="arabicPeriod"/>
            </a:pPr>
            <a:r>
              <a:rPr lang="ru-RU" sz="2800" i="1" u="sng" dirty="0" smtClean="0">
                <a:effectLst>
                  <a:outerShdw blurRad="38100" dist="38100" dir="2700000" algn="tl">
                    <a:srgbClr val="FFFFFF"/>
                  </a:outerShdw>
                </a:effectLst>
              </a:rPr>
              <a:t>Смысл человеческой жизни заключается в заботе о более слабом и беззащитном.</a:t>
            </a:r>
          </a:p>
          <a:p>
            <a:pPr marL="539496" indent="-457200">
              <a:lnSpc>
                <a:spcPct val="80000"/>
              </a:lnSpc>
              <a:buAutoNum type="arabicPeriod"/>
            </a:pPr>
            <a:r>
              <a:rPr lang="ru-RU" sz="2800" dirty="0" smtClean="0">
                <a:effectLst>
                  <a:outerShdw blurRad="38100" dist="38100" dir="2700000" algn="tl">
                    <a:srgbClr val="FFFFFF"/>
                  </a:outerShdw>
                </a:effectLst>
              </a:rPr>
              <a:t>В трудные моменты жизни дети взрослеют рано.</a:t>
            </a:r>
          </a:p>
          <a:p>
            <a:pPr marL="539496" indent="-457200">
              <a:lnSpc>
                <a:spcPct val="80000"/>
              </a:lnSpc>
              <a:buAutoNum type="arabicPeriod"/>
            </a:pPr>
            <a:r>
              <a:rPr lang="ru-RU" sz="2800" dirty="0" smtClean="0">
                <a:effectLst>
                  <a:outerShdw blurRad="38100" dist="38100" dir="2700000" algn="tl">
                    <a:srgbClr val="FFFFFF"/>
                  </a:outerShdw>
                </a:effectLst>
              </a:rPr>
              <a:t>Разные поколения по-разному воспринимают жизнь. </a:t>
            </a:r>
            <a:endParaRPr lang="ru-RU" sz="2800" dirty="0">
              <a:effectLst>
                <a:outerShdw blurRad="38100" dist="38100" dir="2700000" algn="tl">
                  <a:srgbClr val="FFFFFF"/>
                </a:outerShdw>
              </a:effectLst>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ru-RU" b="1"/>
              <a:t>ВОПРОС 2</a:t>
            </a:r>
          </a:p>
        </p:txBody>
      </p:sp>
      <p:sp>
        <p:nvSpPr>
          <p:cNvPr id="13315" name="Rectangle 3"/>
          <p:cNvSpPr>
            <a:spLocks noGrp="1" noChangeArrowheads="1"/>
          </p:cNvSpPr>
          <p:nvPr>
            <p:ph idx="1"/>
          </p:nvPr>
        </p:nvSpPr>
        <p:spPr>
          <a:xfrm>
            <a:off x="1500166" y="1785926"/>
            <a:ext cx="7286676" cy="4572032"/>
          </a:xfrm>
        </p:spPr>
        <p:txBody>
          <a:bodyPr/>
          <a:lstStyle/>
          <a:p>
            <a:pPr>
              <a:lnSpc>
                <a:spcPct val="90000"/>
              </a:lnSpc>
              <a:buNone/>
            </a:pPr>
            <a:r>
              <a:rPr lang="ru-RU" b="1" i="1" dirty="0" smtClean="0">
                <a:effectLst>
                  <a:outerShdw blurRad="38100" dist="38100" dir="2700000" algn="tl">
                    <a:srgbClr val="FFFFFF"/>
                  </a:outerShdw>
                </a:effectLst>
              </a:rPr>
              <a:t>А2</a:t>
            </a:r>
            <a:r>
              <a:rPr lang="ru-RU" b="1" dirty="0" smtClean="0">
                <a:effectLst>
                  <a:outerShdw blurRad="38100" dist="38100" dir="2700000" algn="tl">
                    <a:srgbClr val="FFFFFF"/>
                  </a:outerShdw>
                </a:effectLst>
              </a:rPr>
              <a:t>. В каком предложении текста наиболее полно выражена основная мысль ?</a:t>
            </a:r>
          </a:p>
          <a:p>
            <a:pPr marL="596646" indent="-514350">
              <a:lnSpc>
                <a:spcPct val="90000"/>
              </a:lnSpc>
              <a:buAutoNum type="arabicPeriod"/>
            </a:pPr>
            <a:r>
              <a:rPr lang="ru-RU" dirty="0" smtClean="0">
                <a:effectLst>
                  <a:outerShdw blurRad="38100" dist="38100" dir="2700000" algn="tl">
                    <a:srgbClr val="FFFFFF"/>
                  </a:outerShdw>
                </a:effectLst>
              </a:rPr>
              <a:t>В пятом (5).</a:t>
            </a:r>
          </a:p>
          <a:p>
            <a:pPr marL="596646" indent="-514350">
              <a:lnSpc>
                <a:spcPct val="90000"/>
              </a:lnSpc>
              <a:buAutoNum type="arabicPeriod"/>
            </a:pPr>
            <a:r>
              <a:rPr lang="ru-RU" dirty="0" smtClean="0">
                <a:effectLst>
                  <a:outerShdw blurRad="38100" dist="38100" dir="2700000" algn="tl">
                    <a:srgbClr val="FFFFFF"/>
                  </a:outerShdw>
                </a:effectLst>
              </a:rPr>
              <a:t>В пятнадцатом (15).</a:t>
            </a:r>
          </a:p>
          <a:p>
            <a:pPr marL="596646" indent="-514350">
              <a:lnSpc>
                <a:spcPct val="90000"/>
              </a:lnSpc>
              <a:buAutoNum type="arabicPeriod"/>
            </a:pPr>
            <a:r>
              <a:rPr lang="ru-RU" dirty="0" smtClean="0">
                <a:effectLst>
                  <a:outerShdw blurRad="38100" dist="38100" dir="2700000" algn="tl">
                    <a:srgbClr val="FFFFFF"/>
                  </a:outerShdw>
                </a:effectLst>
              </a:rPr>
              <a:t>В семнадцатом (17).</a:t>
            </a:r>
          </a:p>
          <a:p>
            <a:pPr marL="596646" indent="-514350">
              <a:lnSpc>
                <a:spcPct val="90000"/>
              </a:lnSpc>
              <a:buAutoNum type="arabicPeriod"/>
            </a:pPr>
            <a:r>
              <a:rPr lang="ru-RU" dirty="0" smtClean="0">
                <a:effectLst>
                  <a:outerShdw blurRad="38100" dist="38100" dir="2700000" algn="tl">
                    <a:srgbClr val="FFFFFF"/>
                  </a:outerShdw>
                </a:effectLst>
              </a:rPr>
              <a:t>В девятнадцатом (19).</a:t>
            </a:r>
            <a:endParaRPr lang="ru-RU" dirty="0">
              <a:effectLst>
                <a:outerShdw blurRad="38100" dist="38100" dir="2700000" algn="tl">
                  <a:srgbClr val="FFFFFF"/>
                </a:outerShdw>
              </a:effectLst>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ru-RU" b="1"/>
              <a:t>ОТВЕТ НА ВОПРОС 2</a:t>
            </a:r>
          </a:p>
        </p:txBody>
      </p:sp>
      <p:sp>
        <p:nvSpPr>
          <p:cNvPr id="14339" name="Rectangle 3"/>
          <p:cNvSpPr>
            <a:spLocks noGrp="1" noChangeArrowheads="1"/>
          </p:cNvSpPr>
          <p:nvPr>
            <p:ph idx="1"/>
          </p:nvPr>
        </p:nvSpPr>
        <p:spPr>
          <a:xfrm>
            <a:off x="1928794" y="1714488"/>
            <a:ext cx="6478587" cy="4572000"/>
          </a:xfrm>
        </p:spPr>
        <p:txBody>
          <a:bodyPr/>
          <a:lstStyle/>
          <a:p>
            <a:pPr>
              <a:lnSpc>
                <a:spcPct val="90000"/>
              </a:lnSpc>
              <a:buNone/>
            </a:pPr>
            <a:r>
              <a:rPr lang="ru-RU" b="1" i="1" dirty="0" smtClean="0">
                <a:effectLst>
                  <a:outerShdw blurRad="38100" dist="38100" dir="2700000" algn="tl">
                    <a:srgbClr val="FFFFFF"/>
                  </a:outerShdw>
                </a:effectLst>
              </a:rPr>
              <a:t>А2</a:t>
            </a:r>
            <a:r>
              <a:rPr lang="ru-RU" b="1" dirty="0" smtClean="0">
                <a:effectLst>
                  <a:outerShdw blurRad="38100" dist="38100" dir="2700000" algn="tl">
                    <a:srgbClr val="FFFFFF"/>
                  </a:outerShdw>
                </a:effectLst>
              </a:rPr>
              <a:t>. В каком предложении текста наиболее полно выражена основная мысль ?</a:t>
            </a:r>
          </a:p>
          <a:p>
            <a:pPr marL="596646" indent="-514350">
              <a:lnSpc>
                <a:spcPct val="90000"/>
              </a:lnSpc>
              <a:buAutoNum type="arabicPeriod"/>
            </a:pPr>
            <a:r>
              <a:rPr lang="ru-RU" dirty="0" smtClean="0">
                <a:effectLst>
                  <a:outerShdw blurRad="38100" dist="38100" dir="2700000" algn="tl">
                    <a:srgbClr val="FFFFFF"/>
                  </a:outerShdw>
                </a:effectLst>
              </a:rPr>
              <a:t>В пятом (5).</a:t>
            </a:r>
          </a:p>
          <a:p>
            <a:pPr marL="596646" indent="-514350">
              <a:lnSpc>
                <a:spcPct val="90000"/>
              </a:lnSpc>
              <a:buAutoNum type="arabicPeriod"/>
            </a:pPr>
            <a:r>
              <a:rPr lang="ru-RU" i="1" u="sng" dirty="0" smtClean="0">
                <a:effectLst>
                  <a:outerShdw blurRad="38100" dist="38100" dir="2700000" algn="tl">
                    <a:srgbClr val="FFFFFF"/>
                  </a:outerShdw>
                </a:effectLst>
              </a:rPr>
              <a:t>В пятнадцатом (15).</a:t>
            </a:r>
          </a:p>
          <a:p>
            <a:pPr marL="596646" indent="-514350">
              <a:lnSpc>
                <a:spcPct val="90000"/>
              </a:lnSpc>
              <a:buAutoNum type="arabicPeriod"/>
            </a:pPr>
            <a:r>
              <a:rPr lang="ru-RU" dirty="0" smtClean="0">
                <a:effectLst>
                  <a:outerShdw blurRad="38100" dist="38100" dir="2700000" algn="tl">
                    <a:srgbClr val="FFFFFF"/>
                  </a:outerShdw>
                </a:effectLst>
              </a:rPr>
              <a:t>В семнадцатом (17).</a:t>
            </a:r>
          </a:p>
          <a:p>
            <a:pPr marL="596646" indent="-514350">
              <a:lnSpc>
                <a:spcPct val="90000"/>
              </a:lnSpc>
              <a:buAutoNum type="arabicPeriod"/>
            </a:pPr>
            <a:r>
              <a:rPr lang="ru-RU" dirty="0" smtClean="0">
                <a:effectLst>
                  <a:outerShdw blurRad="38100" dist="38100" dir="2700000" algn="tl">
                    <a:srgbClr val="FFFFFF"/>
                  </a:outerShdw>
                </a:effectLst>
              </a:rPr>
              <a:t>В девятнадцатом (19).</a:t>
            </a:r>
          </a:p>
          <a:p>
            <a:endParaRPr lang="ru-RU" b="1" dirty="0">
              <a:effectLst>
                <a:outerShdw blurRad="38100" dist="38100" dir="2700000" algn="tl">
                  <a:srgbClr val="FFFFFF"/>
                </a:outerShdw>
              </a:effectLst>
            </a:endParaRP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675</TotalTime>
  <Words>1733</Words>
  <Application>Microsoft Office PowerPoint</Application>
  <PresentationFormat>Экран (4:3)</PresentationFormat>
  <Paragraphs>178</Paragraphs>
  <Slides>40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Солнцестояние</vt:lpstr>
      <vt:lpstr>ТУРНИР ИНТЕЛЛЕКТУАЛОВ</vt:lpstr>
      <vt:lpstr>ИГРА «ТУРНИР ИНТЕЛЛЕКТУАЛОВ»</vt:lpstr>
      <vt:lpstr>ПРАВИЛА ИГРЫ.</vt:lpstr>
      <vt:lpstr>ХОД ИГРЫ.</vt:lpstr>
      <vt:lpstr>Прослушайте  текст:</vt:lpstr>
      <vt:lpstr>ВОПРОС 1</vt:lpstr>
      <vt:lpstr>ОТВЕТ НА ВОПРОС 1</vt:lpstr>
      <vt:lpstr>ВОПРОС 2</vt:lpstr>
      <vt:lpstr>ОТВЕТ НА ВОПРОС 2</vt:lpstr>
      <vt:lpstr>ВОПРОС 3</vt:lpstr>
      <vt:lpstr>ОТВЕТ НА ВОПРОС 3</vt:lpstr>
      <vt:lpstr>ВОПРОС 4</vt:lpstr>
      <vt:lpstr>ОТВЕТ НА ВОПРОС 4</vt:lpstr>
      <vt:lpstr>ВОПРОС 5</vt:lpstr>
      <vt:lpstr>ОТВЕТ НА ВОПРОС 5</vt:lpstr>
      <vt:lpstr>ВОПРОС 6</vt:lpstr>
      <vt:lpstr>ОТВЕТ НА ВОПРОС 6</vt:lpstr>
      <vt:lpstr>ВОПРОС 7</vt:lpstr>
      <vt:lpstr>ОТВЕТ НА ВОПРОС 7</vt:lpstr>
      <vt:lpstr>ВОПРОС 8</vt:lpstr>
      <vt:lpstr>ОТВЕТ НА ВОПРОС 8</vt:lpstr>
      <vt:lpstr>ВОПРОС 9</vt:lpstr>
      <vt:lpstr>ОТВЕТ НА ВОПРОС 9</vt:lpstr>
      <vt:lpstr>ВОПРОС 10</vt:lpstr>
      <vt:lpstr>ОТВЕТ НА ВОПРОС 10</vt:lpstr>
      <vt:lpstr>ВОПРОС 11</vt:lpstr>
      <vt:lpstr>ОТВЕТ НА ВОПРОС 11</vt:lpstr>
      <vt:lpstr>ВОПРОС 12</vt:lpstr>
      <vt:lpstr>ОТВЕТ НА ВОПРОС 12</vt:lpstr>
      <vt:lpstr>ВОПРОС 13</vt:lpstr>
      <vt:lpstr>ОТВЕТ НА ВОПРОС 13</vt:lpstr>
      <vt:lpstr>ВОПРОС 14</vt:lpstr>
      <vt:lpstr>ОТВЕТ НА ВОПРОС 14.</vt:lpstr>
      <vt:lpstr>ВОПРОС 15</vt:lpstr>
      <vt:lpstr>ОТВЕТ НА ВОПРОС 15</vt:lpstr>
      <vt:lpstr>ВОПРОС 16</vt:lpstr>
      <vt:lpstr>ОТВЕТ НА ВОПРОС 16</vt:lpstr>
      <vt:lpstr>ВОПРОС 17</vt:lpstr>
      <vt:lpstr>ОТВЕТ НА ВОПРОС 17.</vt:lpstr>
      <vt:lpstr>СПАСИБО ЗА УЧАСТИЕ!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ИГРА «ЧТО? ГДЕ? КОГДА?»</dc:title>
  <dc:creator>User</dc:creator>
  <cp:lastModifiedBy>Administrator</cp:lastModifiedBy>
  <cp:revision>55</cp:revision>
  <dcterms:created xsi:type="dcterms:W3CDTF">2007-02-14T16:24:02Z</dcterms:created>
  <dcterms:modified xsi:type="dcterms:W3CDTF">2008-04-05T12:26:47Z</dcterms:modified>
</cp:coreProperties>
</file>