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7" r:id="rId5"/>
    <p:sldId id="258" r:id="rId6"/>
    <p:sldId id="259" r:id="rId7"/>
    <p:sldId id="264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9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0D92A4-2341-4963-ACB5-3A0801A6DF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53E4F0-D63D-4D0B-A4C3-533C51DD81D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B1EDD7-5FB1-4409-9D54-E639A1239D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7A3D5-1D5B-401C-932B-504178E3F3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5812B-C40B-4EB0-9C76-818A2EEA91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728A7-F7B7-44B1-837D-2ABA7B41E73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6831EA-96F1-48E3-BC59-7FB0711356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9E3A0-FE49-44E2-A16E-A037D60CA2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085E2-DAC5-45A8-84A6-1F1C46AC3E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8E834-7F45-41B0-A0C1-E7D4BC57D4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DDE2B-BBEE-4EF3-941C-241BE2200A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CC284F7-69D5-4F3F-89A0-46FD64FB0EF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vogatie.ru/2010/10/ktd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404813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FFFF00"/>
                </a:solidFill>
              </a:rPr>
              <a:t>Коллективный анализ.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00" y="2852738"/>
            <a:ext cx="5464175" cy="2016422"/>
          </a:xfrm>
        </p:spPr>
        <p:txBody>
          <a:bodyPr/>
          <a:lstStyle/>
          <a:p>
            <a:r>
              <a:rPr lang="ru-RU" sz="2800" dirty="0" smtClean="0">
                <a:solidFill>
                  <a:srgbClr val="FFFF00"/>
                </a:solidFill>
              </a:rPr>
              <a:t>Разработала: Баданина Т.Ю. учитель географии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МБОУ СОШ № 8 </a:t>
            </a:r>
          </a:p>
          <a:p>
            <a:r>
              <a:rPr lang="ru-RU" sz="2800" dirty="0" smtClean="0">
                <a:solidFill>
                  <a:srgbClr val="FFFF00"/>
                </a:solidFill>
              </a:rPr>
              <a:t>г. Сафоново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 advClick="0" advTm="10625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Всегда ли нужно непременно коллективно анализировать проведенное дело? </a:t>
            </a:r>
            <a:endParaRPr lang="ru-RU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Всегда</a:t>
            </a:r>
            <a:r>
              <a:rPr lang="ru-RU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. Потому что анализ помогает осмыслить как удачи, так и ошибки, осознать накопленный опыт, а главное - извлечь уроки на будущее. Как это сделать? 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 advTm="16844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9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772816"/>
            <a:ext cx="2273326" cy="151216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В одном случае годится письменная анкета, которую заполняет каждый из ребят, в другом - обстоятельный разговор, сначала в микрогруппах, а затем на общем сборе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6" name="Рисунок 5" descr="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3284984"/>
            <a:ext cx="2296445" cy="1512168"/>
          </a:xfrm>
          <a:prstGeom prst="rect">
            <a:avLst/>
          </a:prstGeom>
        </p:spPr>
      </p:pic>
      <p:pic>
        <p:nvPicPr>
          <p:cNvPr id="7" name="Рисунок 6" descr="2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99792" y="4797152"/>
            <a:ext cx="2258171" cy="1512168"/>
          </a:xfrm>
          <a:prstGeom prst="rect">
            <a:avLst/>
          </a:prstGeom>
        </p:spPr>
      </p:pic>
    </p:spTree>
  </p:cSld>
  <p:clrMapOvr>
    <a:masterClrMapping/>
  </p:clrMapOvr>
  <p:transition advClick="0" advTm="12484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0" y="274638"/>
            <a:ext cx="5194300" cy="777875"/>
          </a:xfrm>
        </p:spPr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FF00"/>
                </a:solidFill>
              </a:rPr>
              <a:t>Цели анализа: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</p:spPr>
        <p:txBody>
          <a:bodyPr/>
          <a:lstStyle/>
          <a:p>
            <a:pPr lvl="0"/>
            <a:r>
              <a:rPr lang="ru-RU" sz="3000" dirty="0" smtClean="0">
                <a:solidFill>
                  <a:srgbClr val="FFFF00"/>
                </a:solidFill>
              </a:rPr>
              <a:t>Научить каждого вникать в опыт других и использовать положительное. Избегать ошибок, воспитывать творческую личность, учить творить.</a:t>
            </a:r>
          </a:p>
          <a:p>
            <a:pPr lvl="0"/>
            <a:r>
              <a:rPr lang="ru-RU" sz="3000" dirty="0" smtClean="0">
                <a:solidFill>
                  <a:srgbClr val="FFFF00"/>
                </a:solidFill>
              </a:rPr>
              <a:t>Сблизить учащихся и учителей в решении общих вопросов, сделать единомышленниками.</a:t>
            </a:r>
          </a:p>
          <a:p>
            <a:pPr lvl="0"/>
            <a:r>
              <a:rPr lang="ru-RU" sz="3000" dirty="0" smtClean="0">
                <a:solidFill>
                  <a:srgbClr val="FFFF00"/>
                </a:solidFill>
              </a:rPr>
              <a:t>Накапливать полезный опыт в проведении творческих уроков (важен не выигрыш, а педагогический эффект).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23796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74638"/>
            <a:ext cx="8075240" cy="777875"/>
          </a:xfrm>
        </p:spPr>
        <p:txBody>
          <a:bodyPr/>
          <a:lstStyle/>
          <a:p>
            <a:r>
              <a:rPr lang="ru-RU" sz="3000" b="1" dirty="0" smtClean="0">
                <a:solidFill>
                  <a:srgbClr val="FFFF00"/>
                </a:solidFill>
              </a:rPr>
              <a:t>Вопросы для проведения анализа:</a:t>
            </a:r>
            <a:endParaRPr lang="ru-RU" sz="3000" dirty="0">
              <a:solidFill>
                <a:srgbClr val="FFFF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</p:spPr>
        <p:txBody>
          <a:bodyPr/>
          <a:lstStyle/>
          <a:p>
            <a:pPr lvl="0"/>
            <a:r>
              <a:rPr lang="ru-RU" dirty="0" smtClean="0">
                <a:solidFill>
                  <a:srgbClr val="FFFF00"/>
                </a:solidFill>
              </a:rPr>
              <a:t>Что нам удалось, почему понравилось?</a:t>
            </a:r>
          </a:p>
          <a:p>
            <a:pPr lvl="0"/>
            <a:r>
              <a:rPr lang="ru-RU" dirty="0" smtClean="0">
                <a:solidFill>
                  <a:srgbClr val="FFFF00"/>
                </a:solidFill>
              </a:rPr>
              <a:t>Чему мы научились?</a:t>
            </a:r>
          </a:p>
          <a:p>
            <a:pPr lvl="0"/>
            <a:r>
              <a:rPr lang="ru-RU" dirty="0" smtClean="0">
                <a:solidFill>
                  <a:srgbClr val="FFFF00"/>
                </a:solidFill>
              </a:rPr>
              <a:t>Что не получилось, что не понравилось и почему?</a:t>
            </a:r>
          </a:p>
          <a:p>
            <a:pPr lvl="0"/>
            <a:r>
              <a:rPr lang="ru-RU" dirty="0" smtClean="0">
                <a:solidFill>
                  <a:srgbClr val="FFFF00"/>
                </a:solidFill>
              </a:rPr>
              <a:t>Что предлагаем на будущее.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15640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74638"/>
            <a:ext cx="7931224" cy="777875"/>
          </a:xfrm>
        </p:spPr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FF00"/>
                </a:solidFill>
              </a:rPr>
              <a:t>Роль ведущего анализ:</a:t>
            </a: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6" name="Рисунок 5" descr="x_6bb8ffc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3429000"/>
            <a:ext cx="1691640" cy="2651760"/>
          </a:xfrm>
          <a:prstGeom prst="rect">
            <a:avLst/>
          </a:prstGeom>
        </p:spPr>
      </p:pic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</p:spPr>
        <p:txBody>
          <a:bodyPr/>
          <a:lstStyle/>
          <a:p>
            <a:pPr lvl="0"/>
            <a:r>
              <a:rPr lang="ru-RU" sz="3000" dirty="0" smtClean="0">
                <a:solidFill>
                  <a:srgbClr val="FFFF00"/>
                </a:solidFill>
              </a:rPr>
              <a:t>Ведущий должен вести разговор.</a:t>
            </a:r>
          </a:p>
          <a:p>
            <a:pPr lvl="0"/>
            <a:r>
              <a:rPr lang="ru-RU" sz="3000" dirty="0" smtClean="0">
                <a:solidFill>
                  <a:srgbClr val="FFFF00"/>
                </a:solidFill>
              </a:rPr>
              <a:t>Реже утверждать, чаще ставить вопросы.</a:t>
            </a:r>
          </a:p>
          <a:p>
            <a:pPr lvl="0"/>
            <a:r>
              <a:rPr lang="ru-RU" sz="3000" dirty="0" smtClean="0">
                <a:solidFill>
                  <a:srgbClr val="FFFF00"/>
                </a:solidFill>
              </a:rPr>
              <a:t>Обращаться не от себя, а от имени «МЫ»</a:t>
            </a:r>
          </a:p>
          <a:p>
            <a:pPr lvl="0"/>
            <a:r>
              <a:rPr lang="ru-RU" sz="3000" dirty="0" smtClean="0">
                <a:solidFill>
                  <a:srgbClr val="FFFF00"/>
                </a:solidFill>
              </a:rPr>
              <a:t>Не разжигать соперничества.</a:t>
            </a:r>
          </a:p>
          <a:p>
            <a:pPr lvl="0"/>
            <a:r>
              <a:rPr lang="ru-RU" sz="3000" dirty="0" smtClean="0">
                <a:solidFill>
                  <a:srgbClr val="FFFF00"/>
                </a:solidFill>
              </a:rPr>
              <a:t>Поддерживать и развивать                 ростки настоящей дружбы.</a:t>
            </a:r>
          </a:p>
          <a:p>
            <a:pPr lvl="0"/>
            <a:r>
              <a:rPr lang="ru-RU" sz="3000" dirty="0" smtClean="0">
                <a:solidFill>
                  <a:srgbClr val="FFFF00"/>
                </a:solidFill>
              </a:rPr>
              <a:t>Главный учитель – сравнение,          анализ, оценка собственного              опыта.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Click="0" advTm="21609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492500" y="274638"/>
            <a:ext cx="5194300" cy="777875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</a:rPr>
              <a:t>Источники: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</p:spPr>
        <p:txBody>
          <a:bodyPr/>
          <a:lstStyle/>
          <a:p>
            <a:r>
              <a:rPr lang="ru-RU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Вожатые ЦАО </a:t>
            </a:r>
            <a:r>
              <a:rPr lang="en-US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© </a:t>
            </a:r>
            <a:r>
              <a:rPr lang="en-US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AWW </a:t>
            </a:r>
            <a:r>
              <a:rPr lang="en-US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2009-2011</a:t>
            </a:r>
            <a:r>
              <a:rPr lang="ru-RU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[</a:t>
            </a:r>
            <a:r>
              <a:rPr lang="ru-RU" dirty="0" smtClean="0">
                <a:solidFill>
                  <a:srgbClr val="FFFF00"/>
                </a:solidFill>
              </a:rPr>
              <a:t>Электронный ресурс</a:t>
            </a:r>
            <a:r>
              <a:rPr lang="en-US" dirty="0" smtClean="0">
                <a:solidFill>
                  <a:srgbClr val="FFFF00"/>
                </a:solidFill>
              </a:rPr>
              <a:t>]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  <a:hlinkClick r:id="rId2"/>
              </a:rPr>
              <a:t>http://vogatie.ru/2010/10/ktd/</a:t>
            </a:r>
            <a:r>
              <a:rPr lang="ru-RU" dirty="0" smtClean="0">
                <a:solidFill>
                  <a:srgbClr val="FFFF00"/>
                </a:solidFill>
              </a:rPr>
              <a:t>                           (дата обращения: 29.06.2013).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Click="0" advTm="2125">
    <p:strips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ремя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Время</Template>
  <TotalTime>59</TotalTime>
  <Words>229</Words>
  <Application>Microsoft Office PowerPoint</Application>
  <PresentationFormat>Экран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Время</vt:lpstr>
      <vt:lpstr>Коллективный анализ.</vt:lpstr>
      <vt:lpstr>Слайд 2</vt:lpstr>
      <vt:lpstr>Слайд 3</vt:lpstr>
      <vt:lpstr> Цели анализа: </vt:lpstr>
      <vt:lpstr>Вопросы для проведения анализа:</vt:lpstr>
      <vt:lpstr> Роль ведущего анализ: </vt:lpstr>
      <vt:lpstr>Источники: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Коллективный анализ.</dc:title>
  <dc:creator>User</dc:creator>
  <cp:lastModifiedBy>User</cp:lastModifiedBy>
  <cp:revision>7</cp:revision>
  <dcterms:created xsi:type="dcterms:W3CDTF">2013-06-30T11:59:49Z</dcterms:created>
  <dcterms:modified xsi:type="dcterms:W3CDTF">2013-09-21T13:05:23Z</dcterms:modified>
</cp:coreProperties>
</file>