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62" r:id="rId4"/>
    <p:sldId id="258" r:id="rId5"/>
    <p:sldId id="259" r:id="rId6"/>
    <p:sldId id="260" r:id="rId7"/>
    <p:sldId id="266" r:id="rId8"/>
    <p:sldId id="261" r:id="rId9"/>
    <p:sldId id="263" r:id="rId10"/>
    <p:sldId id="264" r:id="rId11"/>
    <p:sldId id="265" r:id="rId12"/>
    <p:sldId id="267" r:id="rId13"/>
    <p:sldId id="268" r:id="rId14"/>
    <p:sldId id="270"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308" autoAdjust="0"/>
  </p:normalViewPr>
  <p:slideViewPr>
    <p:cSldViewPr>
      <p:cViewPr varScale="1">
        <p:scale>
          <a:sx n="74" d="100"/>
          <a:sy n="74" d="100"/>
        </p:scale>
        <p:origin x="3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t>21.09.2013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t>21.09.2013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t>21.09.2013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BD458B-5340-4693-9A55-E599A229AE04}" type="datetimeFigureOut">
              <a:rPr lang="ru-RU" smtClean="0"/>
              <a:t>21.09.2013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BD458B-5340-4693-9A55-E599A229AE04}" type="datetimeFigureOut">
              <a:rPr lang="ru-RU" smtClean="0"/>
              <a:t>21.09.2013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BD458B-5340-4693-9A55-E599A229AE04}" type="datetimeFigureOut">
              <a:rPr lang="ru-RU" smtClean="0"/>
              <a:t>21.09.2013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BD458B-5340-4693-9A55-E599A229AE04}" type="datetimeFigureOut">
              <a:rPr lang="ru-RU" smtClean="0"/>
              <a:t>21.09.2013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BD458B-5340-4693-9A55-E599A229AE04}" type="datetimeFigureOut">
              <a:rPr lang="ru-RU" smtClean="0"/>
              <a:t>21.09.2013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BD458B-5340-4693-9A55-E599A229AE04}" type="datetimeFigureOut">
              <a:rPr lang="ru-RU" smtClean="0"/>
              <a:t>21.09.2013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BD458B-5340-4693-9A55-E599A229AE04}" type="datetimeFigureOut">
              <a:rPr lang="ru-RU" smtClean="0"/>
              <a:t>21.09.2013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BD458B-5340-4693-9A55-E599A229AE04}" type="datetimeFigureOut">
              <a:rPr lang="ru-RU" smtClean="0"/>
              <a:t>21.09.2013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371407-19B7-4B2D-AC47-2D7BF55D0C4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D458B-5340-4693-9A55-E599A229AE04}" type="datetimeFigureOut">
              <a:rPr lang="ru-RU" smtClean="0"/>
              <a:t>21.09.2013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71407-19B7-4B2D-AC47-2D7BF55D0C4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ukovo.info/1885-v-g-gukovo-rostovskoy-oblasti-poyavitsya-novyy-hram.html" TargetMode="External"/><Relationship Id="rId7" Type="http://schemas.microsoft.com/office/2007/relationships/hdphoto" Target="../media/hdphoto6.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gukovo1.prihod.ru/gallery" TargetMode="External"/><Relationship Id="rId4" Type="http://schemas.openxmlformats.org/officeDocument/2006/relationships/hyperlink" Target="http://www.shahteparh.ru/eparhija/blagochinija/gukovskii-okrug/novosti/v-gorode-gukovo-osvjatili-kresty-dlja-novopostroennoi-cerkv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F:\Юные богословы\0_5c475_6a579e6e_XL.jpg"/>
          <p:cNvPicPr>
            <a:picLocks noGrp="1" noChangeAspect="1" noChangeArrowheads="1"/>
          </p:cNvPicPr>
          <p:nvPr>
            <p:ph idx="1"/>
          </p:nvPr>
        </p:nvPicPr>
        <p:blipFill>
          <a:blip r:embed="rId2" cstate="print"/>
          <a:srcRect/>
          <a:stretch>
            <a:fillRect/>
          </a:stretch>
        </p:blipFill>
        <p:spPr bwMode="auto">
          <a:xfrm>
            <a:off x="0" y="-13612"/>
            <a:ext cx="9144000" cy="6857964"/>
          </a:xfrm>
          <a:prstGeom prst="rect">
            <a:avLst/>
          </a:prstGeom>
          <a:noFill/>
        </p:spPr>
      </p:pic>
      <p:sp>
        <p:nvSpPr>
          <p:cNvPr id="5" name="Прямоугольник 4"/>
          <p:cNvSpPr/>
          <p:nvPr/>
        </p:nvSpPr>
        <p:spPr>
          <a:xfrm>
            <a:off x="457200" y="1829495"/>
            <a:ext cx="8209843" cy="2585323"/>
          </a:xfrm>
          <a:prstGeom prst="rect">
            <a:avLst/>
          </a:prstGeom>
        </p:spPr>
        <p:txBody>
          <a:bodyPr wrap="square">
            <a:spAutoFit/>
          </a:bodyPr>
          <a:lstStyle/>
          <a:p>
            <a:pPr algn="ctr"/>
            <a:r>
              <a:rPr lang="ru-RU" sz="5400" b="1" i="1" dirty="0" err="1" smtClean="0">
                <a:solidFill>
                  <a:srgbClr val="FF0000"/>
                </a:solidFill>
                <a:latin typeface="Monotype Corsiva" pitchFamily="66" charset="0"/>
              </a:rPr>
              <a:t>Ястребова</a:t>
            </a:r>
            <a:r>
              <a:rPr lang="ru-RU" sz="5400" b="1" i="1" dirty="0" smtClean="0">
                <a:solidFill>
                  <a:srgbClr val="FF0000"/>
                </a:solidFill>
                <a:latin typeface="Monotype Corsiva" pitchFamily="66" charset="0"/>
              </a:rPr>
              <a:t> Ирина Николаевна </a:t>
            </a:r>
          </a:p>
          <a:p>
            <a:pPr algn="ctr"/>
            <a:r>
              <a:rPr lang="ru-RU" sz="5400" b="1" dirty="0" smtClean="0">
                <a:solidFill>
                  <a:srgbClr val="FF0000"/>
                </a:solidFill>
                <a:latin typeface="Monotype Corsiva" pitchFamily="66" charset="0"/>
              </a:rPr>
              <a:t>МБОУ СОШ № 15</a:t>
            </a:r>
          </a:p>
          <a:p>
            <a:pPr algn="ctr"/>
            <a:r>
              <a:rPr lang="ru-RU" sz="5400" b="1" dirty="0" err="1">
                <a:solidFill>
                  <a:srgbClr val="FF0000"/>
                </a:solidFill>
                <a:latin typeface="Monotype Corsiva" pitchFamily="66" charset="0"/>
              </a:rPr>
              <a:t>г</a:t>
            </a:r>
            <a:r>
              <a:rPr lang="ru-RU" sz="5400" b="1" dirty="0" err="1" smtClean="0">
                <a:solidFill>
                  <a:srgbClr val="FF0000"/>
                </a:solidFill>
                <a:latin typeface="Monotype Corsiva" pitchFamily="66" charset="0"/>
              </a:rPr>
              <a:t>.Гуково</a:t>
            </a:r>
            <a:endParaRPr lang="ru-RU" sz="5400" dirty="0">
              <a:solidFill>
                <a:srgbClr val="FF0000"/>
              </a:solidFill>
            </a:endParaRPr>
          </a:p>
        </p:txBody>
      </p:sp>
    </p:spTree>
    <p:extLst>
      <p:ext uri="{BB962C8B-B14F-4D97-AF65-F5344CB8AC3E}">
        <p14:creationId xmlns:p14="http://schemas.microsoft.com/office/powerpoint/2010/main" val="11262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24578" name="Rectangle 2"/>
          <p:cNvSpPr>
            <a:spLocks noChangeArrowheads="1"/>
          </p:cNvSpPr>
          <p:nvPr/>
        </p:nvSpPr>
        <p:spPr bwMode="auto">
          <a:xfrm>
            <a:off x="1357290" y="5572140"/>
            <a:ext cx="6786610" cy="80021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Verdana" pitchFamily="34" charset="0"/>
              </a:rPr>
              <a:t>Иконостас храма  - сплошная стена, составленная из икон, отделяющая алтарь от главного помещения православного храма.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1214414" y="285728"/>
            <a:ext cx="7072362" cy="646331"/>
          </a:xfrm>
          <a:prstGeom prst="rect">
            <a:avLst/>
          </a:prstGeom>
        </p:spPr>
        <p:txBody>
          <a:bodyPr wrap="square">
            <a:spAutoFit/>
          </a:bodyPr>
          <a:lstStyle/>
          <a:p>
            <a:pPr lvl="0" indent="381000" algn="ctr" fontAlgn="base">
              <a:spcBef>
                <a:spcPct val="0"/>
              </a:spcBef>
              <a:spcAft>
                <a:spcPct val="0"/>
              </a:spcAft>
            </a:pPr>
            <a:r>
              <a:rPr kumimoji="0" lang="ru-RU" b="1" i="0" u="none" strike="noStrike" cap="none" normalizeH="0" baseline="0" dirty="0" smtClean="0">
                <a:ln>
                  <a:noFill/>
                </a:ln>
                <a:solidFill>
                  <a:srgbClr val="0000CD"/>
                </a:solidFill>
                <a:effectLst/>
                <a:latin typeface="Verdana" pitchFamily="34" charset="0"/>
              </a:rPr>
              <a:t>В храме Великомученика и Целителя </a:t>
            </a:r>
            <a:endParaRPr kumimoji="0" lang="ru-RU" sz="8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ru-RU" b="1" i="0" u="none" strike="noStrike" cap="none" normalizeH="0" baseline="0" dirty="0" smtClean="0">
                <a:ln>
                  <a:noFill/>
                </a:ln>
                <a:solidFill>
                  <a:srgbClr val="0000CD"/>
                </a:solidFill>
                <a:effectLst/>
                <a:latin typeface="Verdana" pitchFamily="34" charset="0"/>
              </a:rPr>
              <a:t>Пантелеймона</a:t>
            </a:r>
            <a:endParaRPr kumimoji="0" lang="ru-RU" sz="800" b="0" i="0" u="none" strike="noStrike" cap="none" normalizeH="0" baseline="0" dirty="0" smtClean="0">
              <a:ln>
                <a:noFill/>
              </a:ln>
              <a:solidFill>
                <a:schemeClr val="tx1"/>
              </a:solidFill>
              <a:effectLst/>
              <a:latin typeface="Arial" pitchFamily="34" charset="0"/>
            </a:endParaRPr>
          </a:p>
        </p:txBody>
      </p:sp>
      <p:pic>
        <p:nvPicPr>
          <p:cNvPr id="8" name="Объект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290" y="947990"/>
            <a:ext cx="6596417" cy="44415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6" name="Rectangle 4"/>
          <p:cNvSpPr>
            <a:spLocks noChangeArrowheads="1"/>
          </p:cNvSpPr>
          <p:nvPr/>
        </p:nvSpPr>
        <p:spPr bwMode="auto">
          <a:xfrm>
            <a:off x="785786" y="5500702"/>
            <a:ext cx="7929618" cy="73866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rgbClr val="0000FF"/>
                </a:solidFill>
                <a:effectLst/>
                <a:latin typeface="Verdana" pitchFamily="34" charset="0"/>
              </a:rPr>
              <a:t>Царские врата, иконы, подсвечники, свечи в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00" b="1" i="0" u="none" strike="noStrike" cap="none" normalizeH="0" baseline="0" dirty="0" smtClean="0">
                <a:ln>
                  <a:noFill/>
                </a:ln>
                <a:solidFill>
                  <a:srgbClr val="0000FF"/>
                </a:solidFill>
                <a:effectLst/>
                <a:latin typeface="Verdana" pitchFamily="34" charset="0"/>
              </a:rPr>
              <a:t>храме Великомученика и Целителя Пантелеймона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77" y="582580"/>
            <a:ext cx="2845546" cy="4078617"/>
          </a:xfrm>
          <a:prstGeom prst="rect">
            <a:avLst/>
          </a:prstGeom>
        </p:spPr>
      </p:pic>
      <p:pic>
        <p:nvPicPr>
          <p:cNvPr id="10" name="Объект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869" y="1325677"/>
            <a:ext cx="2669410" cy="3950727"/>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5506" y="603466"/>
            <a:ext cx="2862817" cy="41653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22532" name="WordArt 4"/>
          <p:cNvSpPr>
            <a:spLocks noChangeArrowheads="1" noChangeShapeType="1" noTextEdit="1"/>
          </p:cNvSpPr>
          <p:nvPr/>
        </p:nvSpPr>
        <p:spPr bwMode="auto">
          <a:xfrm>
            <a:off x="428596" y="357166"/>
            <a:ext cx="8286808" cy="6286544"/>
          </a:xfrm>
          <a:prstGeom prst="rect">
            <a:avLst/>
          </a:prstGeom>
        </p:spPr>
        <p:txBody>
          <a:bodyPr wrap="none" fromWordArt="1">
            <a:prstTxWarp prst="textArchUp">
              <a:avLst>
                <a:gd name="adj" fmla="val 10800000"/>
              </a:avLst>
            </a:prstTxWarp>
          </a:bodyPr>
          <a:lstStyle/>
          <a:p>
            <a:pPr algn="ctr" rtl="0"/>
            <a:r>
              <a:rPr lang="ru-RU" sz="3600" kern="10" spc="0" dirty="0" smtClean="0">
                <a:ln w="9525">
                  <a:solidFill>
                    <a:srgbClr val="000000"/>
                  </a:solidFill>
                  <a:round/>
                  <a:headEnd/>
                  <a:tailEnd/>
                </a:ln>
                <a:solidFill>
                  <a:srgbClr val="4D269A"/>
                </a:solidFill>
                <a:effectLst/>
                <a:latin typeface="Arial Black"/>
              </a:rPr>
              <a:t>Украшение храма на Рождество Христово</a:t>
            </a:r>
            <a:endParaRPr lang="ru-RU" sz="3600" kern="10" spc="0" dirty="0">
              <a:ln w="9525">
                <a:solidFill>
                  <a:srgbClr val="000000"/>
                </a:solidFill>
                <a:round/>
                <a:headEnd/>
                <a:tailEnd/>
              </a:ln>
              <a:solidFill>
                <a:srgbClr val="4D269A"/>
              </a:solidFill>
              <a:effectLst/>
              <a:latin typeface="Arial Black"/>
            </a:endParaRPr>
          </a:p>
        </p:txBody>
      </p:sp>
      <p:pic>
        <p:nvPicPr>
          <p:cNvPr id="9" name="Объект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81"/>
                    </a14:imgEffect>
                    <a14:imgEffect>
                      <a14:saturation sat="345000"/>
                    </a14:imgEffect>
                  </a14:imgLayer>
                </a14:imgProps>
              </a:ext>
              <a:ext uri="{28A0092B-C50C-407E-A947-70E740481C1C}">
                <a14:useLocalDpi xmlns:a14="http://schemas.microsoft.com/office/drawing/2010/main" val="0"/>
              </a:ext>
            </a:extLst>
          </a:blip>
          <a:srcRect b="22854"/>
          <a:stretch/>
        </p:blipFill>
        <p:spPr>
          <a:xfrm>
            <a:off x="2877453" y="764704"/>
            <a:ext cx="3240391" cy="3816424"/>
          </a:xfrm>
          <a:prstGeom prst="rect">
            <a:avLst/>
          </a:prstGeom>
          <a:noFill/>
          <a:effectLst>
            <a:glow>
              <a:schemeClr val="accent1">
                <a:alpha val="0"/>
              </a:schemeClr>
            </a:glow>
            <a:softEdge rad="114300"/>
          </a:effectLst>
        </p:spPr>
      </p:pic>
      <p:pic>
        <p:nvPicPr>
          <p:cNvPr id="10" name="Объект 4"/>
          <p:cNvPicPr>
            <a:picLocks noChangeAspect="1"/>
          </p:cNvPicPr>
          <p:nvPr/>
        </p:nvPicPr>
        <p:blipFill rotWithShape="1">
          <a:blip r:embed="rId5">
            <a:extLst>
              <a:ext uri="{BEBA8EAE-BF5A-486C-A8C5-ECC9F3942E4B}">
                <a14:imgProps xmlns:a14="http://schemas.microsoft.com/office/drawing/2010/main">
                  <a14:imgLayer r:embed="rId6">
                    <a14:imgEffect>
                      <a14:saturation sat="189000"/>
                    </a14:imgEffect>
                  </a14:imgLayer>
                </a14:imgProps>
              </a:ext>
              <a:ext uri="{28A0092B-C50C-407E-A947-70E740481C1C}">
                <a14:useLocalDpi xmlns:a14="http://schemas.microsoft.com/office/drawing/2010/main" val="0"/>
              </a:ext>
            </a:extLst>
          </a:blip>
          <a:srcRect t="48" r="565" b="27132"/>
          <a:stretch/>
        </p:blipFill>
        <p:spPr>
          <a:xfrm>
            <a:off x="273196" y="3800505"/>
            <a:ext cx="3697523" cy="2859476"/>
          </a:xfrm>
          <a:prstGeom prst="rect">
            <a:avLst/>
          </a:prstGeom>
          <a:effectLst>
            <a:softEdge rad="76200"/>
          </a:effectLst>
        </p:spPr>
      </p:pic>
      <p:pic>
        <p:nvPicPr>
          <p:cNvPr id="12" name="Объект 8"/>
          <p:cNvPicPr>
            <a:picLocks noChangeAspect="1"/>
          </p:cNvPicPr>
          <p:nvPr/>
        </p:nvPicPr>
        <p:blipFill>
          <a:blip r:embed="rId7">
            <a:extLst>
              <a:ext uri="{BEBA8EAE-BF5A-486C-A8C5-ECC9F3942E4B}">
                <a14:imgProps xmlns:a14="http://schemas.microsoft.com/office/drawing/2010/main">
                  <a14:imgLayer r:embed="rId8">
                    <a14:imgEffect>
                      <a14:saturation sat="268000"/>
                    </a14:imgEffect>
                  </a14:imgLayer>
                </a14:imgProps>
              </a:ext>
              <a:ext uri="{28A0092B-C50C-407E-A947-70E740481C1C}">
                <a14:useLocalDpi xmlns:a14="http://schemas.microsoft.com/office/drawing/2010/main" val="0"/>
              </a:ext>
            </a:extLst>
          </a:blip>
          <a:stretch>
            <a:fillRect/>
          </a:stretch>
        </p:blipFill>
        <p:spPr>
          <a:xfrm>
            <a:off x="5290098" y="3843243"/>
            <a:ext cx="3682752" cy="2983029"/>
          </a:xfrm>
          <a:prstGeom prst="rect">
            <a:avLst/>
          </a:prstGeom>
          <a:effectLst>
            <a:softEdge rad="254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Прямоугольник 6"/>
          <p:cNvSpPr/>
          <p:nvPr/>
        </p:nvSpPr>
        <p:spPr>
          <a:xfrm>
            <a:off x="1000100" y="500043"/>
            <a:ext cx="7000924" cy="954107"/>
          </a:xfrm>
          <a:prstGeom prst="rect">
            <a:avLst/>
          </a:prstGeom>
        </p:spPr>
        <p:txBody>
          <a:bodyPr wrap="square">
            <a:spAutoFit/>
          </a:bodyPr>
          <a:lstStyle/>
          <a:p>
            <a:pPr algn="ctr"/>
            <a:r>
              <a:rPr lang="ru-RU" sz="2800" kern="10" spc="0" dirty="0" smtClean="0">
                <a:ln w="9525">
                  <a:solidFill>
                    <a:srgbClr val="000000"/>
                  </a:solidFill>
                  <a:round/>
                  <a:headEnd/>
                  <a:tailEnd/>
                </a:ln>
                <a:solidFill>
                  <a:schemeClr val="accent2">
                    <a:lumMod val="75000"/>
                  </a:schemeClr>
                </a:solidFill>
                <a:effectLst/>
                <a:latin typeface="Arial Black"/>
              </a:rPr>
              <a:t>Украшение храма на Рождество Христово</a:t>
            </a:r>
            <a:endParaRPr lang="ru-RU" sz="2800" kern="10" spc="0" dirty="0">
              <a:ln w="9525">
                <a:solidFill>
                  <a:srgbClr val="000000"/>
                </a:solidFill>
                <a:round/>
                <a:headEnd/>
                <a:tailEnd/>
              </a:ln>
              <a:solidFill>
                <a:schemeClr val="accent2">
                  <a:lumMod val="75000"/>
                </a:schemeClr>
              </a:solidFill>
              <a:effectLst/>
              <a:latin typeface="Arial Black"/>
            </a:endParaRPr>
          </a:p>
        </p:txBody>
      </p:sp>
      <p:pic>
        <p:nvPicPr>
          <p:cNvPr id="8" name="Объект 11"/>
          <p:cNvPicPr>
            <a:picLocks noChangeAspect="1"/>
          </p:cNvPicPr>
          <p:nvPr/>
        </p:nvPicPr>
        <p:blipFill>
          <a:blip r:embed="rId3">
            <a:extLst>
              <a:ext uri="{BEBA8EAE-BF5A-486C-A8C5-ECC9F3942E4B}">
                <a14:imgProps xmlns:a14="http://schemas.microsoft.com/office/drawing/2010/main">
                  <a14:imgLayer r:embed="rId4">
                    <a14:imgEffect>
                      <a14:saturation sat="268000"/>
                    </a14:imgEffect>
                  </a14:imgLayer>
                </a14:imgProps>
              </a:ext>
              <a:ext uri="{28A0092B-C50C-407E-A947-70E740481C1C}">
                <a14:useLocalDpi xmlns:a14="http://schemas.microsoft.com/office/drawing/2010/main" val="0"/>
              </a:ext>
            </a:extLst>
          </a:blip>
          <a:stretch>
            <a:fillRect/>
          </a:stretch>
        </p:blipFill>
        <p:spPr>
          <a:xfrm>
            <a:off x="257765" y="1417638"/>
            <a:ext cx="4746283" cy="5529420"/>
          </a:xfrm>
          <a:prstGeom prst="rect">
            <a:avLst/>
          </a:prstGeom>
          <a:effectLst>
            <a:reflection endPos="70000" dir="5400000" sy="-100000" algn="bl" rotWithShape="0"/>
            <a:softEdge rad="647700"/>
          </a:effectLst>
        </p:spPr>
      </p:pic>
      <p:pic>
        <p:nvPicPr>
          <p:cNvPr id="9" name="Объект 13"/>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4374717" y="1368925"/>
            <a:ext cx="4968718" cy="5763713"/>
          </a:xfrm>
          <a:prstGeom prst="rect">
            <a:avLst/>
          </a:prstGeom>
          <a:effectLst>
            <a:softEdge rad="7366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7651" name="Picture 3"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2" name="Rectangle 4"/>
          <p:cNvSpPr>
            <a:spLocks noChangeArrowheads="1"/>
          </p:cNvSpPr>
          <p:nvPr/>
        </p:nvSpPr>
        <p:spPr bwMode="auto">
          <a:xfrm>
            <a:off x="571472" y="5034661"/>
            <a:ext cx="7929618" cy="163121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4D269A"/>
                </a:solidFill>
                <a:effectLst/>
                <a:latin typeface="Arial Narrow" pitchFamily="34" charset="0"/>
              </a:rPr>
              <a:t>По убеждению батюшки, возведение храма Великомученика и Целителя Пантелеймона  необходимо, чтобы народ, живущий вокруг, знал, что есть здесь храм — святое место, где можно открыть свою душу Богу и получить просимое.</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7" name="Объект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593828"/>
            <a:ext cx="6139754" cy="424871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pic>
        <p:nvPicPr>
          <p:cNvPr id="6"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8" name="Rectangle 4"/>
          <p:cNvSpPr>
            <a:spLocks noChangeArrowheads="1"/>
          </p:cNvSpPr>
          <p:nvPr/>
        </p:nvSpPr>
        <p:spPr bwMode="auto">
          <a:xfrm>
            <a:off x="1285851" y="-2493930"/>
            <a:ext cx="6786611" cy="64325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600" b="1" i="0" u="none" strike="noStrike" cap="none" normalizeH="0" baseline="0" dirty="0" smtClean="0">
              <a:ln>
                <a:noFill/>
              </a:ln>
              <a:solidFill>
                <a:srgbClr val="9933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600" b="1" dirty="0">
              <a:solidFill>
                <a:srgbClr val="993300"/>
              </a:solidFill>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600" b="1" i="0" u="none" strike="noStrike" cap="none" normalizeH="0" baseline="0" dirty="0" smtClean="0">
              <a:ln>
                <a:noFill/>
              </a:ln>
              <a:solidFill>
                <a:srgbClr val="9933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600" b="1" dirty="0">
              <a:solidFill>
                <a:srgbClr val="993300"/>
              </a:solidFill>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600" b="1" i="0" u="none" strike="noStrike" cap="none" normalizeH="0" baseline="0" dirty="0" smtClean="0">
              <a:ln>
                <a:noFill/>
              </a:ln>
              <a:solidFill>
                <a:srgbClr val="9933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600" b="1" dirty="0">
              <a:solidFill>
                <a:srgbClr val="993300"/>
              </a:solidFill>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600" b="1" i="0" u="none" strike="noStrike" cap="none" normalizeH="0" baseline="0" dirty="0" smtClean="0">
              <a:ln>
                <a:noFill/>
              </a:ln>
              <a:solidFill>
                <a:srgbClr val="993300"/>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993300"/>
                </a:solidFill>
                <a:effectLst/>
                <a:latin typeface="Arial Narrow" pitchFamily="34" charset="0"/>
              </a:rPr>
              <a:t>Источники:</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993300"/>
                </a:solidFill>
                <a:effectLst/>
                <a:latin typeface="Arial Narrow" pitchFamily="34"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00FF"/>
                </a:solidFill>
                <a:effectLst/>
                <a:latin typeface="Arial Narrow" pitchFamily="34" charset="0"/>
              </a:rPr>
              <a:t>1.</a:t>
            </a:r>
            <a:r>
              <a:rPr kumimoji="0" lang="ru-RU" sz="1000" b="0" i="0" u="none" strike="noStrike" cap="none" normalizeH="0" baseline="0" dirty="0" smtClean="0">
                <a:ln>
                  <a:noFill/>
                </a:ln>
                <a:solidFill>
                  <a:srgbClr val="000000"/>
                </a:solidFill>
                <a:effectLst/>
                <a:latin typeface="Times New Roman" pitchFamily="18" charset="0"/>
              </a:rPr>
              <a:t> </a:t>
            </a:r>
            <a:r>
              <a:rPr kumimoji="0" lang="en-US" sz="2200" b="0" i="0" u="sng" strike="noStrike" cap="none" normalizeH="0" baseline="0" dirty="0" smtClean="0">
                <a:ln>
                  <a:noFill/>
                </a:ln>
                <a:solidFill>
                  <a:srgbClr val="0000FF"/>
                </a:solidFill>
                <a:effectLst/>
                <a:latin typeface="Arial Narrow" pitchFamily="34" charset="0"/>
                <a:hlinkClick r:id="rId3"/>
              </a:rPr>
              <a:t>http://gukovo.info/1885-v-g-gukovo-rostovskoy-oblasti-poyavitsya-novyy-hram.html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00FF"/>
                </a:solidFill>
                <a:effectLst/>
                <a:latin typeface="Arial Narrow" pitchFamily="34" charset="0"/>
              </a:rPr>
              <a:t>2.</a:t>
            </a:r>
            <a:r>
              <a:rPr kumimoji="0" lang="ru-RU" sz="1000" b="0" i="0" u="none" strike="noStrike" cap="none" normalizeH="0" baseline="0" dirty="0" smtClean="0">
                <a:ln>
                  <a:noFill/>
                </a:ln>
                <a:solidFill>
                  <a:srgbClr val="000000"/>
                </a:solidFill>
                <a:effectLst/>
                <a:latin typeface="Times New Roman" pitchFamily="18" charset="0"/>
              </a:rPr>
              <a:t> </a:t>
            </a:r>
            <a:r>
              <a:rPr kumimoji="0" lang="en-US" sz="2200" b="0" i="0" u="sng" strike="noStrike" cap="none" normalizeH="0" baseline="0" dirty="0" smtClean="0">
                <a:ln>
                  <a:noFill/>
                </a:ln>
                <a:solidFill>
                  <a:srgbClr val="0000FF"/>
                </a:solidFill>
                <a:effectLst/>
                <a:latin typeface="Arial Narrow" pitchFamily="34" charset="0"/>
                <a:hlinkClick r:id="rId4"/>
              </a:rPr>
              <a:t>http://www.shahteparh.ru/eparhija/blagochinija/gukovskii-okrug/novosti/v-gorode-gukovo-osvjatili-kresty-dlja-novopostroennoi-cerkvi</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00FF"/>
                </a:solidFill>
                <a:effectLst/>
                <a:latin typeface="Arial Narrow" pitchFamily="34" charset="0"/>
              </a:rPr>
              <a:t>3.</a:t>
            </a:r>
            <a:r>
              <a:rPr kumimoji="0" lang="ru-RU" sz="1000" b="0" i="0" u="none" strike="noStrike" cap="none" normalizeH="0" baseline="0" dirty="0" smtClean="0">
                <a:ln>
                  <a:noFill/>
                </a:ln>
                <a:solidFill>
                  <a:srgbClr val="000000"/>
                </a:solidFill>
                <a:effectLst/>
                <a:latin typeface="Times New Roman" pitchFamily="18" charset="0"/>
              </a:rPr>
              <a:t> </a:t>
            </a:r>
            <a:r>
              <a:rPr kumimoji="0" lang="en-US" sz="2200" b="0" i="0" u="sng" strike="noStrike" cap="none" normalizeH="0" baseline="0" dirty="0" smtClean="0">
                <a:ln>
                  <a:noFill/>
                </a:ln>
                <a:solidFill>
                  <a:srgbClr val="0000FF"/>
                </a:solidFill>
                <a:effectLst/>
                <a:latin typeface="Arial Narrow" pitchFamily="34" charset="0"/>
                <a:hlinkClick r:id="rId5"/>
              </a:rPr>
              <a:t>http://gukovo1.prihod.ru/gallery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00FF"/>
                </a:solidFill>
                <a:effectLst/>
                <a:latin typeface="Arial Narrow" pitchFamily="34" charset="0"/>
              </a:rPr>
              <a:t>4.</a:t>
            </a:r>
            <a:r>
              <a:rPr kumimoji="0" lang="ru-RU" sz="1000" b="0" i="0" u="none" strike="noStrike" cap="none" normalizeH="0" baseline="0" dirty="0" smtClean="0">
                <a:ln>
                  <a:noFill/>
                </a:ln>
                <a:solidFill>
                  <a:srgbClr val="000000"/>
                </a:solidFill>
                <a:effectLst/>
                <a:latin typeface="Times New Roman" pitchFamily="18" charset="0"/>
              </a:rPr>
              <a:t> </a:t>
            </a:r>
            <a:r>
              <a:rPr kumimoji="0" lang="ru-RU" sz="2200" b="0" i="0" u="none" strike="noStrike" cap="none" normalizeH="0" baseline="0" dirty="0" smtClean="0">
                <a:ln>
                  <a:noFill/>
                </a:ln>
                <a:solidFill>
                  <a:srgbClr val="0000FF"/>
                </a:solidFill>
                <a:effectLst/>
                <a:latin typeface="Arial Narrow" pitchFamily="34" charset="0"/>
              </a:rPr>
              <a:t>Фотографии В. </a:t>
            </a:r>
            <a:r>
              <a:rPr kumimoji="0" lang="ru-RU" sz="2200" b="0" i="0" u="none" strike="noStrike" cap="none" normalizeH="0" baseline="0" dirty="0" err="1" smtClean="0">
                <a:ln>
                  <a:noFill/>
                </a:ln>
                <a:solidFill>
                  <a:srgbClr val="0000FF"/>
                </a:solidFill>
                <a:effectLst/>
                <a:latin typeface="Arial Narrow" pitchFamily="34" charset="0"/>
              </a:rPr>
              <a:t>Гребенькова</a:t>
            </a:r>
            <a:r>
              <a:rPr kumimoji="0" lang="ru-RU" sz="2200" b="0" i="0" u="none" strike="noStrike" cap="none" normalizeH="0" baseline="0" dirty="0" smtClean="0">
                <a:ln>
                  <a:noFill/>
                </a:ln>
                <a:solidFill>
                  <a:srgbClr val="0000FF"/>
                </a:solidFill>
                <a:effectLst/>
                <a:latin typeface="Arial Narrow" pitchFamily="34" charset="0"/>
              </a:rPr>
              <a:t>, Д. </a:t>
            </a:r>
            <a:r>
              <a:rPr kumimoji="0" lang="ru-RU" sz="2200" b="0" i="0" u="none" strike="noStrike" cap="none" normalizeH="0" baseline="0" dirty="0" err="1" smtClean="0">
                <a:ln>
                  <a:noFill/>
                </a:ln>
                <a:solidFill>
                  <a:srgbClr val="0000FF"/>
                </a:solidFill>
                <a:effectLst/>
                <a:latin typeface="Arial Narrow" pitchFamily="34" charset="0"/>
              </a:rPr>
              <a:t>Бизюкиной</a:t>
            </a:r>
            <a:r>
              <a:rPr kumimoji="0" lang="ru-RU" sz="2200" b="0" i="0" u="none" strike="noStrike" cap="none" normalizeH="0" baseline="0" dirty="0" smtClean="0">
                <a:ln>
                  <a:noFill/>
                </a:ln>
                <a:solidFill>
                  <a:srgbClr val="0000FF"/>
                </a:solidFill>
                <a:effectLst/>
                <a:latin typeface="Arial Narrow" pitchFamily="34" charset="0"/>
              </a:rPr>
              <a:t>   (на слайдах</a:t>
            </a:r>
          </a:p>
          <a:p>
            <a:pPr marL="0" marR="0" lvl="0" indent="0" algn="l" defTabSz="914400" rtl="0" eaLnBrk="0" fontAlgn="base" latinLnBrk="0" hangingPunct="0">
              <a:lnSpc>
                <a:spcPct val="100000"/>
              </a:lnSpc>
              <a:spcBef>
                <a:spcPct val="0"/>
              </a:spcBef>
              <a:spcAft>
                <a:spcPct val="0"/>
              </a:spcAft>
              <a:buClrTx/>
              <a:buSzTx/>
              <a:buFontTx/>
              <a:buNone/>
              <a:tabLst/>
            </a:pPr>
            <a:r>
              <a:rPr lang="ru-RU" sz="2200" dirty="0">
                <a:solidFill>
                  <a:srgbClr val="0000FF"/>
                </a:solidFill>
                <a:latin typeface="Arial Narrow" pitchFamily="34" charset="0"/>
              </a:rPr>
              <a:t> </a:t>
            </a:r>
            <a:r>
              <a:rPr lang="ru-RU" sz="2200" dirty="0" smtClean="0">
                <a:solidFill>
                  <a:srgbClr val="0000FF"/>
                </a:solidFill>
                <a:latin typeface="Arial Narrow" pitchFamily="34" charset="0"/>
              </a:rPr>
              <a:t>  </a:t>
            </a:r>
            <a:r>
              <a:rPr kumimoji="0" lang="ru-RU" sz="2200" b="0" i="0" u="none" strike="noStrike" cap="none" normalizeH="0" baseline="0" dirty="0" smtClean="0">
                <a:ln>
                  <a:noFill/>
                </a:ln>
                <a:solidFill>
                  <a:srgbClr val="0000FF"/>
                </a:solidFill>
                <a:effectLst/>
                <a:latin typeface="Arial Narrow" pitchFamily="34" charset="0"/>
              </a:rPr>
              <a:t> 2,5,8,9,10,11, 12, 13, 14)</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7" name="Объект 18"/>
          <p:cNvPicPr>
            <a:picLocks noChangeAspect="1"/>
          </p:cNvPicPr>
          <p:nvPr/>
        </p:nvPicPr>
        <p:blipFill>
          <a:blip r:embed="rId6">
            <a:extLst>
              <a:ext uri="{BEBA8EAE-BF5A-486C-A8C5-ECC9F3942E4B}">
                <a14:imgProps xmlns:a14="http://schemas.microsoft.com/office/drawing/2010/main">
                  <a14:imgLayer r:embed="rId7">
                    <a14:imgEffect>
                      <a14:saturation sat="207000"/>
                    </a14:imgEffect>
                  </a14:imgLayer>
                </a14:imgProps>
              </a:ext>
              <a:ext uri="{28A0092B-C50C-407E-A947-70E740481C1C}">
                <a14:useLocalDpi xmlns:a14="http://schemas.microsoft.com/office/drawing/2010/main" val="0"/>
              </a:ext>
            </a:extLst>
          </a:blip>
          <a:stretch>
            <a:fillRect/>
          </a:stretch>
        </p:blipFill>
        <p:spPr>
          <a:xfrm>
            <a:off x="2843808" y="3971212"/>
            <a:ext cx="3816424" cy="2900666"/>
          </a:xfrm>
          <a:prstGeom prst="rect">
            <a:avLst/>
          </a:prstGeom>
          <a:effectLst>
            <a:softEdge rad="2286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p:cNvGrpSpPr>
          <p:nvPr/>
        </p:nvGrpSpPr>
        <p:grpSpPr bwMode="auto">
          <a:xfrm>
            <a:off x="0" y="0"/>
            <a:ext cx="9144000" cy="7715280"/>
            <a:chOff x="106403775" y="104616153"/>
            <a:chExt cx="7632000" cy="8479794"/>
          </a:xfrm>
        </p:grpSpPr>
        <p:grpSp>
          <p:nvGrpSpPr>
            <p:cNvPr id="5" name="Group 4"/>
            <p:cNvGrpSpPr>
              <a:grpSpLocks/>
            </p:cNvGrpSpPr>
            <p:nvPr/>
          </p:nvGrpSpPr>
          <p:grpSpPr bwMode="auto">
            <a:xfrm>
              <a:off x="106403775" y="104616153"/>
              <a:ext cx="7632000" cy="8479794"/>
              <a:chOff x="106403775" y="104616153"/>
              <a:chExt cx="7632000" cy="8479794"/>
            </a:xfrm>
          </p:grpSpPr>
          <p:grpSp>
            <p:nvGrpSpPr>
              <p:cNvPr id="7" name="Group 5"/>
              <p:cNvGrpSpPr>
                <a:grpSpLocks/>
              </p:cNvGrpSpPr>
              <p:nvPr/>
            </p:nvGrpSpPr>
            <p:grpSpPr bwMode="auto">
              <a:xfrm>
                <a:off x="106403775" y="104616153"/>
                <a:ext cx="7632000" cy="8479794"/>
                <a:chOff x="106403775" y="104616153"/>
                <a:chExt cx="7632000" cy="8479794"/>
              </a:xfrm>
            </p:grpSpPr>
            <p:grpSp>
              <p:nvGrpSpPr>
                <p:cNvPr id="9" name="Group 6"/>
                <p:cNvGrpSpPr>
                  <a:grpSpLocks/>
                </p:cNvGrpSpPr>
                <p:nvPr/>
              </p:nvGrpSpPr>
              <p:grpSpPr bwMode="auto">
                <a:xfrm>
                  <a:off x="106403775" y="104616153"/>
                  <a:ext cx="7632000" cy="7666540"/>
                  <a:chOff x="106403775" y="104616153"/>
                  <a:chExt cx="7632000" cy="7666540"/>
                </a:xfrm>
              </p:grpSpPr>
              <p:grpSp>
                <p:nvGrpSpPr>
                  <p:cNvPr id="11" name="Group 7"/>
                  <p:cNvGrpSpPr>
                    <a:grpSpLocks/>
                  </p:cNvGrpSpPr>
                  <p:nvPr/>
                </p:nvGrpSpPr>
                <p:grpSpPr bwMode="auto">
                  <a:xfrm>
                    <a:off x="106403775" y="104616153"/>
                    <a:ext cx="7632000" cy="7666540"/>
                    <a:chOff x="106403775" y="104616153"/>
                    <a:chExt cx="7632000" cy="7666540"/>
                  </a:xfrm>
                </p:grpSpPr>
                <p:pic>
                  <p:nvPicPr>
                    <p:cNvPr id="13" name="Picture 8" descr="0_8c92f_4c065bb5_XL"/>
                    <p:cNvPicPr>
                      <a:picLocks noChangeAspect="1" noChangeArrowheads="1"/>
                    </p:cNvPicPr>
                    <p:nvPr/>
                  </p:nvPicPr>
                  <p:blipFill>
                    <a:blip r:embed="rId2" cstate="print"/>
                    <a:srcRect/>
                    <a:stretch>
                      <a:fillRect/>
                    </a:stretch>
                  </p:blipFill>
                  <p:spPr bwMode="auto">
                    <a:xfrm>
                      <a:off x="106403775" y="104616153"/>
                      <a:ext cx="7632000" cy="7666540"/>
                    </a:xfrm>
                    <a:prstGeom prst="rect">
                      <a:avLst/>
                    </a:prstGeom>
                    <a:noFill/>
                    <a:ln w="9525" algn="in">
                      <a:noFill/>
                      <a:miter lim="800000"/>
                      <a:headEnd/>
                      <a:tailEnd/>
                    </a:ln>
                    <a:effectLst/>
                  </p:spPr>
                </p:pic>
                <p:sp>
                  <p:nvSpPr>
                    <p:cNvPr id="14" name="Text Box 9"/>
                    <p:cNvSpPr txBox="1">
                      <a:spLocks noChangeArrowheads="1"/>
                    </p:cNvSpPr>
                    <p:nvPr/>
                  </p:nvSpPr>
                  <p:spPr bwMode="auto">
                    <a:xfrm>
                      <a:off x="106728310" y="104708520"/>
                      <a:ext cx="6984000" cy="10146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rPr>
                        <a:t>Муниципальное бюджетное общеобразовательное учреждение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rPr>
                        <a:t>средняя общеобразовательная школа № 15 г. Гуково</a:t>
                      </a:r>
                      <a:endParaRPr kumimoji="0" lang="ru-RU" sz="1400" b="0" i="0" u="none" strike="noStrike" cap="none" normalizeH="0" baseline="0" dirty="0" smtClean="0">
                        <a:ln>
                          <a:noFill/>
                        </a:ln>
                        <a:solidFill>
                          <a:schemeClr val="tx1"/>
                        </a:solidFill>
                        <a:effectLst/>
                        <a:latin typeface="Arial" pitchFamily="34" charset="0"/>
                      </a:endParaRPr>
                    </a:p>
                  </p:txBody>
                </p:sp>
              </p:grpSp>
              <p:sp>
                <p:nvSpPr>
                  <p:cNvPr id="12" name="Text Box 10"/>
                  <p:cNvSpPr txBox="1">
                    <a:spLocks noChangeArrowheads="1"/>
                  </p:cNvSpPr>
                  <p:nvPr/>
                </p:nvSpPr>
                <p:spPr bwMode="auto">
                  <a:xfrm>
                    <a:off x="106701875" y="108149385"/>
                    <a:ext cx="6916548" cy="353898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FFFFFF"/>
                        </a:solidFill>
                        <a:effectLst/>
                        <a:latin typeface="Monotype Corsiva" pitchFamily="66" charset="0"/>
                      </a:rPr>
                      <a:t>Приход Великомученика  и Целителя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FFFFFF"/>
                        </a:solidFill>
                        <a:effectLst/>
                        <a:latin typeface="Monotype Corsiva" pitchFamily="66" charset="0"/>
                      </a:rPr>
                      <a:t>Пантелеймона  города Гуково</a:t>
                    </a:r>
                    <a:endParaRPr kumimoji="0" lang="ru-RU" sz="3600" b="0" i="0" u="none" strike="noStrike" cap="none" normalizeH="0" baseline="0" dirty="0" smtClean="0">
                      <a:ln>
                        <a:noFill/>
                      </a:ln>
                      <a:solidFill>
                        <a:schemeClr val="tx1"/>
                      </a:solidFill>
                      <a:effectLst/>
                      <a:latin typeface="Arial" pitchFamily="34" charset="0"/>
                    </a:endParaRPr>
                  </a:p>
                </p:txBody>
              </p:sp>
            </p:grpSp>
            <p:sp>
              <p:nvSpPr>
                <p:cNvPr id="10" name="Text Box 11"/>
                <p:cNvSpPr txBox="1">
                  <a:spLocks noChangeArrowheads="1"/>
                </p:cNvSpPr>
                <p:nvPr/>
              </p:nvSpPr>
              <p:spPr bwMode="auto">
                <a:xfrm>
                  <a:off x="108419775" y="109604028"/>
                  <a:ext cx="3600000" cy="349191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400" dirty="0" smtClean="0">
                      <a:solidFill>
                        <a:srgbClr val="FFFFFF"/>
                      </a:solidFill>
                      <a:latin typeface="Times New Roman" pitchFamily="18" charset="0"/>
                    </a:rPr>
                    <a:t>проект</a:t>
                  </a:r>
                  <a:endParaRPr kumimoji="0" lang="ru-RU" sz="1400" b="0" i="0" u="none" strike="noStrike" cap="none" normalizeH="0" baseline="0" dirty="0" smtClean="0">
                    <a:ln>
                      <a:noFill/>
                    </a:ln>
                    <a:solidFill>
                      <a:srgbClr val="FFFFFF"/>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Times New Roman" pitchFamily="18" charset="0"/>
                    </a:rPr>
                    <a:t>«</a:t>
                  </a:r>
                  <a:r>
                    <a:rPr kumimoji="0" lang="ru-RU" sz="1400" b="0" i="0" u="none" strike="noStrike" cap="none" normalizeH="0" baseline="0" dirty="0" smtClean="0">
                      <a:ln>
                        <a:noFill/>
                      </a:ln>
                      <a:solidFill>
                        <a:srgbClr val="FFFFFF"/>
                      </a:solidFill>
                      <a:effectLst/>
                      <a:latin typeface="Times New Roman" pitchFamily="18" charset="0"/>
                    </a:rPr>
                    <a:t>Храм в современном мире</a:t>
                  </a:r>
                  <a:r>
                    <a:rPr kumimoji="0" lang="en-US" sz="1400" b="0" i="0" u="none" strike="noStrike" cap="none" normalizeH="0" baseline="0" dirty="0" smtClean="0">
                      <a:ln>
                        <a:noFill/>
                      </a:ln>
                      <a:solidFill>
                        <a:srgbClr val="FFFFFF"/>
                      </a:solidFill>
                      <a:effectLst/>
                      <a:latin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endParaRPr>
                </a:p>
              </p:txBody>
            </p:sp>
          </p:grpSp>
          <p:sp>
            <p:nvSpPr>
              <p:cNvPr id="8" name="Text Box 12"/>
              <p:cNvSpPr txBox="1">
                <a:spLocks noChangeArrowheads="1"/>
              </p:cNvSpPr>
              <p:nvPr/>
            </p:nvSpPr>
            <p:spPr bwMode="auto">
              <a:xfrm>
                <a:off x="111585649" y="110158241"/>
                <a:ext cx="2357238" cy="193972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FFFFFF"/>
                    </a:solidFill>
                    <a:effectLst/>
                    <a:latin typeface="Times New Roman" pitchFamily="18" charset="0"/>
                  </a:rPr>
                  <a:t>Гребеньков</a:t>
                </a:r>
                <a:r>
                  <a:rPr kumimoji="0" lang="ru-RU" sz="1400" b="0" i="0" u="none" strike="noStrike" cap="none" normalizeH="0" baseline="0" dirty="0" smtClean="0">
                    <a:ln>
                      <a:noFill/>
                    </a:ln>
                    <a:solidFill>
                      <a:srgbClr val="FFFFFF"/>
                    </a:solidFill>
                    <a:effectLst/>
                    <a:latin typeface="Times New Roman" pitchFamily="18" charset="0"/>
                  </a:rPr>
                  <a:t> Владимир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FFFFFF"/>
                    </a:solidFill>
                    <a:effectLst/>
                    <a:latin typeface="Times New Roman" pitchFamily="18" charset="0"/>
                  </a:rPr>
                  <a:t>Бизюкина</a:t>
                </a:r>
                <a:r>
                  <a:rPr kumimoji="0" lang="ru-RU" sz="1400" b="0" i="0" u="none" strike="noStrike" cap="none" normalizeH="0" baseline="0" dirty="0" smtClean="0">
                    <a:ln>
                      <a:noFill/>
                    </a:ln>
                    <a:solidFill>
                      <a:srgbClr val="FFFFFF"/>
                    </a:solidFill>
                    <a:effectLst/>
                    <a:latin typeface="Times New Roman" pitchFamily="18" charset="0"/>
                  </a:rPr>
                  <a:t> Диана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Times New Roman" pitchFamily="18" charset="0"/>
                  </a:rPr>
                  <a:t>9 класс, 15 лет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Times New Roman" pitchFamily="18" charset="0"/>
                  </a:rPr>
                  <a:t>Руководитель: </a:t>
                </a:r>
                <a:r>
                  <a:rPr kumimoji="0" lang="ru-RU" sz="1400" b="0" i="0" u="none" strike="noStrike" cap="none" normalizeH="0" baseline="0" dirty="0" err="1" smtClean="0">
                    <a:ln>
                      <a:noFill/>
                    </a:ln>
                    <a:solidFill>
                      <a:srgbClr val="FFFFFF"/>
                    </a:solidFill>
                    <a:effectLst/>
                    <a:latin typeface="Times New Roman" pitchFamily="18" charset="0"/>
                  </a:rPr>
                  <a:t>Ястребова</a:t>
                </a:r>
                <a:r>
                  <a:rPr kumimoji="0" lang="ru-RU" sz="1400" b="0" i="0" u="none" strike="noStrike" cap="none" normalizeH="0" baseline="0" dirty="0" smtClean="0">
                    <a:ln>
                      <a:noFill/>
                    </a:ln>
                    <a:solidFill>
                      <a:srgbClr val="FFFFFF"/>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FFFF"/>
                    </a:solidFill>
                    <a:effectLst/>
                    <a:latin typeface="Times New Roman" pitchFamily="18" charset="0"/>
                  </a:rPr>
                  <a:t>Ирина Николаевна, учитель православной культуры</a:t>
                </a:r>
                <a:endParaRPr kumimoji="0" lang="ru-RU" sz="1400" b="0" i="0" u="none" strike="noStrike" cap="none" normalizeH="0" baseline="0" dirty="0" smtClean="0">
                  <a:ln>
                    <a:noFill/>
                  </a:ln>
                  <a:solidFill>
                    <a:schemeClr val="tx1"/>
                  </a:solidFill>
                  <a:effectLst/>
                  <a:latin typeface="Arial" pitchFamily="34" charset="0"/>
                </a:endParaRPr>
              </a:p>
            </p:txBody>
          </p:sp>
        </p:grpSp>
        <p:sp>
          <p:nvSpPr>
            <p:cNvPr id="6" name="Text Box 13"/>
            <p:cNvSpPr txBox="1">
              <a:spLocks noChangeArrowheads="1"/>
            </p:cNvSpPr>
            <p:nvPr/>
          </p:nvSpPr>
          <p:spPr bwMode="auto">
            <a:xfrm>
              <a:off x="109371274" y="111543761"/>
              <a:ext cx="1142903" cy="54492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rPr>
                <a:t>2013 г.</a:t>
              </a:r>
              <a:endParaRPr kumimoji="0" lang="ru-RU" sz="1800" b="0" i="0" u="none" strike="noStrike" cap="none" normalizeH="0" baseline="0" dirty="0" smtClean="0">
                <a:ln>
                  <a:noFill/>
                </a:ln>
                <a:solidFill>
                  <a:schemeClr val="tx1"/>
                </a:solidFill>
                <a:effectLst/>
                <a:latin typeface="Arial" pitchFamily="34" charset="0"/>
              </a:endParaRPr>
            </a:p>
          </p:txBody>
        </p:sp>
      </p:grpSp>
      <p:pic>
        <p:nvPicPr>
          <p:cNvPr id="30" name="Picture 2" descr="C:\Documents and Settings\Admin\Рабочий стол\logoc16a5.jpg"/>
          <p:cNvPicPr>
            <a:picLocks noChangeAspect="1" noChangeArrowheads="1"/>
          </p:cNvPicPr>
          <p:nvPr/>
        </p:nvPicPr>
        <p:blipFill>
          <a:blip r:embed="rId3" cstate="print"/>
          <a:srcRect/>
          <a:stretch>
            <a:fillRect/>
          </a:stretch>
        </p:blipFill>
        <p:spPr bwMode="auto">
          <a:xfrm>
            <a:off x="3500430" y="642918"/>
            <a:ext cx="1943878" cy="25717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7171" name="Text Box 3"/>
          <p:cNvSpPr txBox="1">
            <a:spLocks noChangeArrowheads="1"/>
          </p:cNvSpPr>
          <p:nvPr/>
        </p:nvSpPr>
        <p:spPr bwMode="auto">
          <a:xfrm>
            <a:off x="2786050" y="285728"/>
            <a:ext cx="6000792" cy="39608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49213" lvl="0" indent="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2060"/>
                </a:solidFill>
                <a:effectLst/>
                <a:latin typeface="Arial Narrow" pitchFamily="34" charset="0"/>
              </a:rPr>
              <a:t>В центре г. Гуково Ростовской области при поддержке городской администрации и православных прихожан возводится храм Великомученика и Целителя Пантелеймона.</a:t>
            </a:r>
          </a:p>
          <a:p>
            <a:pPr algn="just"/>
            <a:r>
              <a:rPr kumimoji="0" lang="ru-RU" sz="2200" b="0" i="0" u="none" strike="noStrike" cap="none" normalizeH="0" baseline="0" dirty="0" smtClean="0">
                <a:ln>
                  <a:noFill/>
                </a:ln>
                <a:solidFill>
                  <a:srgbClr val="002060"/>
                </a:solidFill>
                <a:effectLst/>
                <a:latin typeface="Arial Narrow" pitchFamily="34" charset="0"/>
              </a:rPr>
              <a:t>       Место под возведение храма выделено очень удачное - в районе городской  боль</a:t>
            </a:r>
            <a:r>
              <a:rPr lang="ru-RU" sz="2200" dirty="0" smtClean="0">
                <a:solidFill>
                  <a:srgbClr val="002060"/>
                </a:solidFill>
                <a:latin typeface="Arial Narrow" pitchFamily="34" charset="0"/>
              </a:rPr>
              <a:t>ницы им. Павлова. Выбирая его, прислушивались к мнению горожан. </a:t>
            </a:r>
            <a:endParaRPr lang="ru-RU" sz="2200" dirty="0">
              <a:solidFill>
                <a:srgbClr val="002060"/>
              </a:solidFill>
              <a:latin typeface="Arial Narrow" pitchFamily="34" charset="0"/>
            </a:endParaRPr>
          </a:p>
          <a:p>
            <a:r>
              <a:rPr lang="ru-RU" dirty="0"/>
              <a:t> </a:t>
            </a:r>
          </a:p>
          <a:p>
            <a:pPr marL="0" marR="49213"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 name="Объект 9"/>
          <p:cNvPicPr>
            <a:picLocks noGrp="1" noChangeAspect="1"/>
          </p:cNvPicPr>
          <p:nvPr>
            <p:ph idx="1"/>
          </p:nvPr>
        </p:nvPicPr>
        <p:blipFill rotWithShape="1">
          <a:blip r:embed="rId3">
            <a:extLst>
              <a:ext uri="{28A0092B-C50C-407E-A947-70E740481C1C}">
                <a14:useLocalDpi xmlns:a14="http://schemas.microsoft.com/office/drawing/2010/main" val="0"/>
              </a:ext>
            </a:extLst>
          </a:blip>
          <a:srcRect b="49476"/>
          <a:stretch/>
        </p:blipFill>
        <p:spPr>
          <a:xfrm>
            <a:off x="395864" y="274638"/>
            <a:ext cx="2332312" cy="2794322"/>
          </a:xfrm>
        </p:spPr>
      </p:pic>
      <p:sp>
        <p:nvSpPr>
          <p:cNvPr id="11" name="TextBox 10"/>
          <p:cNvSpPr txBox="1"/>
          <p:nvPr/>
        </p:nvSpPr>
        <p:spPr>
          <a:xfrm>
            <a:off x="285720" y="3143248"/>
            <a:ext cx="4357718" cy="4093428"/>
          </a:xfrm>
          <a:prstGeom prst="rect">
            <a:avLst/>
          </a:prstGeom>
          <a:noFill/>
        </p:spPr>
        <p:txBody>
          <a:bodyPr wrap="square" rtlCol="0">
            <a:spAutoFit/>
          </a:bodyPr>
          <a:lstStyle/>
          <a:p>
            <a:pPr algn="just"/>
            <a:r>
              <a:rPr lang="ru-RU" sz="2200" dirty="0">
                <a:latin typeface="Arial Narrow" pitchFamily="34" charset="0"/>
              </a:rPr>
              <a:t>Храм будет строиться на пожертвования, но  городские власти осознают, что если мы сейчас духовную жизнь народа не поднимем на более высокий уровень, то вряд ли сможем поручиться за благополучную жизнь подрастающего поколения. И потому администрация охотно содействует строительству храма, - рассказал иерей Олег Бурлаков.</a:t>
            </a:r>
          </a:p>
          <a:p>
            <a:pPr algn="just"/>
            <a:r>
              <a:rPr lang="ru-RU" sz="2200" dirty="0">
                <a:latin typeface="Arial Narrow" pitchFamily="34" charset="0"/>
              </a:rPr>
              <a:t> </a:t>
            </a:r>
          </a:p>
          <a:p>
            <a:pPr algn="just"/>
            <a:endParaRPr lang="ru-RU" dirty="0"/>
          </a:p>
        </p:txBody>
      </p:sp>
      <p:pic>
        <p:nvPicPr>
          <p:cNvPr id="14" name="Рисунок 13"/>
          <p:cNvPicPr>
            <a:picLocks noChangeAspect="1"/>
          </p:cNvPicPr>
          <p:nvPr/>
        </p:nvPicPr>
        <p:blipFill rotWithShape="1">
          <a:blip r:embed="rId4">
            <a:extLst>
              <a:ext uri="{28A0092B-C50C-407E-A947-70E740481C1C}">
                <a14:useLocalDpi xmlns:a14="http://schemas.microsoft.com/office/drawing/2010/main" val="0"/>
              </a:ext>
            </a:extLst>
          </a:blip>
          <a:srcRect b="49734"/>
          <a:stretch/>
        </p:blipFill>
        <p:spPr>
          <a:xfrm>
            <a:off x="4935940" y="3265571"/>
            <a:ext cx="3915558" cy="2952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5" name="Picture 3" descr="F:\Юные богословы\0_5c475_6a579e6e_XL.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pic>
        <p:nvPicPr>
          <p:cNvPr id="9" name="Рисунок 8"/>
          <p:cNvPicPr/>
          <p:nvPr/>
        </p:nvPicPr>
        <p:blipFill>
          <a:blip r:embed="rId3" cstate="print"/>
          <a:srcRect/>
          <a:stretch>
            <a:fillRect/>
          </a:stretch>
        </p:blipFill>
        <p:spPr bwMode="auto">
          <a:xfrm>
            <a:off x="2285984" y="1500174"/>
            <a:ext cx="4500594" cy="7362816"/>
          </a:xfrm>
          <a:prstGeom prst="rect">
            <a:avLst/>
          </a:prstGeom>
          <a:noFill/>
          <a:ln w="9525" algn="in">
            <a:noFill/>
            <a:miter lim="800000"/>
            <a:headEnd/>
            <a:tailEnd/>
          </a:ln>
          <a:effectLst/>
        </p:spPr>
      </p:pic>
      <p:sp>
        <p:nvSpPr>
          <p:cNvPr id="3076" name="Rectangle 4"/>
          <p:cNvSpPr>
            <a:spLocks noChangeArrowheads="1"/>
          </p:cNvSpPr>
          <p:nvPr/>
        </p:nvSpPr>
        <p:spPr bwMode="auto">
          <a:xfrm>
            <a:off x="571472" y="308627"/>
            <a:ext cx="8143932"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i="0" u="none" strike="noStrike" cap="none" normalizeH="0" baseline="0" dirty="0" smtClean="0">
                <a:ln>
                  <a:noFill/>
                </a:ln>
                <a:solidFill>
                  <a:srgbClr val="002060"/>
                </a:solidFill>
                <a:effectLst/>
                <a:latin typeface="Arial Narrow" pitchFamily="34" charset="0"/>
              </a:rPr>
              <a:t>1 мая 2012 года был отслужен первый </a:t>
            </a:r>
            <a:r>
              <a:rPr kumimoji="0" lang="ru-RU" sz="2200" i="0" u="none" strike="noStrike" cap="none" normalizeH="0" baseline="0" dirty="0" err="1" smtClean="0">
                <a:ln>
                  <a:noFill/>
                </a:ln>
                <a:solidFill>
                  <a:srgbClr val="002060"/>
                </a:solidFill>
                <a:effectLst/>
                <a:latin typeface="Arial Narrow" pitchFamily="34" charset="0"/>
              </a:rPr>
              <a:t>водосвятный</a:t>
            </a:r>
            <a:r>
              <a:rPr kumimoji="0" lang="ru-RU" sz="2200" i="0" u="none" strike="noStrike" cap="none" normalizeH="0" baseline="0" dirty="0" smtClean="0">
                <a:ln>
                  <a:noFill/>
                </a:ln>
                <a:solidFill>
                  <a:srgbClr val="002060"/>
                </a:solidFill>
                <a:effectLst/>
                <a:latin typeface="Arial Narrow" pitchFamily="34" charset="0"/>
              </a:rPr>
              <a:t> молебен с чтением акафиста Великомученику и Целителю Пантелеймону под открытым небом на месте строительства будущего нового храма.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accent2"/>
                </a:solidFill>
                <a:effectLst/>
                <a:latin typeface="Arial Narrow" pitchFamily="34" charset="0"/>
                <a:cs typeface="Times New Roman" pitchFamily="18" charset="0"/>
              </a:rPr>
              <a:t> </a:t>
            </a:r>
            <a:endParaRPr kumimoji="0" lang="ru-RU" sz="2400" i="0" u="none" strike="noStrike" cap="none" normalizeH="0" baseline="0" dirty="0" smtClean="0">
              <a:ln>
                <a:noFill/>
              </a:ln>
              <a:solidFill>
                <a:schemeClr val="accent2"/>
              </a:solidFill>
              <a:effectLst/>
              <a:latin typeface="Arial Narrow" pitchFamily="34" charset="0"/>
            </a:endParaRPr>
          </a:p>
        </p:txBody>
      </p:sp>
      <p:sp>
        <p:nvSpPr>
          <p:cNvPr id="3077" name="Rectangle 5"/>
          <p:cNvSpPr>
            <a:spLocks noChangeArrowheads="1"/>
          </p:cNvSpPr>
          <p:nvPr/>
        </p:nvSpPr>
        <p:spPr bwMode="auto">
          <a:xfrm>
            <a:off x="642910" y="5653553"/>
            <a:ext cx="7858180" cy="89255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993300"/>
                </a:solidFill>
                <a:effectLst/>
                <a:latin typeface="Arial Narrow" pitchFamily="34" charset="0"/>
              </a:rPr>
              <a:t>Проект нового храма вместимостью 200 человек.</a:t>
            </a:r>
            <a:endParaRPr kumimoji="0" lang="ru-RU" sz="900" b="0" i="0" u="none" strike="noStrike" cap="none" normalizeH="0" baseline="0" dirty="0" smtClean="0">
              <a:ln>
                <a:noFill/>
              </a:ln>
              <a:solidFill>
                <a:schemeClr val="tx1"/>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993300"/>
                </a:solidFill>
                <a:effectLst/>
                <a:latin typeface="Arial Narrow" pitchFamily="34" charset="0"/>
              </a:rPr>
              <a:t>Высота под кровлю - 12 м, высота купола под крест - 20 м.</a:t>
            </a:r>
            <a:endParaRPr kumimoji="0" lang="ru-RU" sz="900" b="0" i="0" u="none" strike="noStrike" cap="none" normalizeH="0" baseline="0" dirty="0" smtClean="0">
              <a:ln>
                <a:noFill/>
              </a:ln>
              <a:solidFill>
                <a:schemeClr val="tx1"/>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Narrow"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F:\Юные богословы\0_5c475_6a579e6e_XL.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4102" name="Rectangle 6"/>
          <p:cNvSpPr>
            <a:spLocks noChangeArrowheads="1"/>
          </p:cNvSpPr>
          <p:nvPr/>
        </p:nvSpPr>
        <p:spPr bwMode="auto">
          <a:xfrm>
            <a:off x="3786182" y="230149"/>
            <a:ext cx="5072098" cy="215443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Arial Narrow" pitchFamily="34" charset="0"/>
              </a:rPr>
              <a:t>Прихожане и настоятель прихода строящегося храма иерей Олег Бурлаков расчищали территорию от пирамидальных тополей и зарослей вишняка, приводили в порядок пустующее одноэтажное кирпичное здание, в котором  на  время  строительства  храма будут</a:t>
            </a:r>
            <a:endParaRPr kumimoji="0" lang="ru-RU" sz="20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Narrow" pitchFamily="34" charset="0"/>
            </a:endParaRPr>
          </a:p>
        </p:txBody>
      </p:sp>
      <p:sp>
        <p:nvSpPr>
          <p:cNvPr id="10" name="TextBox 9"/>
          <p:cNvSpPr txBox="1"/>
          <p:nvPr/>
        </p:nvSpPr>
        <p:spPr>
          <a:xfrm>
            <a:off x="285720" y="4786322"/>
            <a:ext cx="4929222" cy="1631216"/>
          </a:xfrm>
          <a:prstGeom prst="rect">
            <a:avLst/>
          </a:prstGeom>
          <a:noFill/>
        </p:spPr>
        <p:txBody>
          <a:bodyPr wrap="square" rtlCol="0">
            <a:spAutoFit/>
          </a:bodyPr>
          <a:lstStyle/>
          <a:p>
            <a:pPr algn="just"/>
            <a:r>
              <a:rPr kumimoji="0" lang="ru-RU" sz="2000" b="1" i="0" u="none" strike="noStrike" cap="none" normalizeH="0" baseline="0" dirty="0" smtClean="0">
                <a:ln>
                  <a:noFill/>
                </a:ln>
                <a:solidFill>
                  <a:srgbClr val="000000"/>
                </a:solidFill>
                <a:effectLst/>
                <a:latin typeface="Arial Narrow" pitchFamily="34" charset="0"/>
              </a:rPr>
              <a:t>проходить церковные службы и справляться богоугодные ритуалы. Трудовые десанты  устраивали еженедельно по вторникам, с 9 часов утра. Им предшествовали молебны и водосвятия.</a:t>
            </a:r>
            <a:endParaRPr lang="ru-RU" sz="2000" dirty="0"/>
          </a:p>
        </p:txBody>
      </p:sp>
      <p:pic>
        <p:nvPicPr>
          <p:cNvPr id="11"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3" y="251464"/>
            <a:ext cx="3328982" cy="2579960"/>
          </a:xfrm>
          <a:prstGeom prst="rect">
            <a:avLst/>
          </a:prstGeom>
        </p:spPr>
      </p:pic>
      <p:pic>
        <p:nvPicPr>
          <p:cNvPr id="13" name="Объект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800" y="2271129"/>
            <a:ext cx="3466391" cy="2703784"/>
          </a:xfrm>
          <a:prstGeom prst="rect">
            <a:avLst/>
          </a:prstGeom>
        </p:spPr>
      </p:pic>
      <p:pic>
        <p:nvPicPr>
          <p:cNvPr id="14" name="Объект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810" y="4018312"/>
            <a:ext cx="3422470" cy="26695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F:\Юные богословы\0_5c475_6a579e6e_XL.jpg"/>
          <p:cNvPicPr>
            <a:picLocks noChangeAspect="1" noChangeArrowheads="1"/>
          </p:cNvPicPr>
          <p:nvPr/>
        </p:nvPicPr>
        <p:blipFill>
          <a:blip r:embed="rId2" cstate="print"/>
          <a:srcRect/>
          <a:stretch>
            <a:fillRect/>
          </a:stretch>
        </p:blipFill>
        <p:spPr bwMode="auto">
          <a:xfrm>
            <a:off x="179512" y="0"/>
            <a:ext cx="9144000" cy="6858000"/>
          </a:xfrm>
          <a:prstGeom prst="rect">
            <a:avLst/>
          </a:prstGeom>
          <a:noFill/>
        </p:spPr>
      </p:pic>
      <p:sp>
        <p:nvSpPr>
          <p:cNvPr id="5124" name="Rectangle 4"/>
          <p:cNvSpPr>
            <a:spLocks noChangeArrowheads="1"/>
          </p:cNvSpPr>
          <p:nvPr/>
        </p:nvSpPr>
        <p:spPr bwMode="auto">
          <a:xfrm>
            <a:off x="928662" y="5231453"/>
            <a:ext cx="7572428" cy="163121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lumMod val="75000"/>
                  </a:schemeClr>
                </a:solidFill>
                <a:effectLst/>
                <a:latin typeface="Monotype Corsiva" pitchFamily="66" charset="0"/>
              </a:rPr>
              <a:t>Настоятель нового прихода в честь Великомученика и Целителя Пантелеймона - иерей Олег Бурлаков. </a:t>
            </a:r>
            <a:endParaRPr kumimoji="0" lang="ru-RU" sz="3200" b="1" i="0" u="none" strike="noStrike" cap="none" normalizeH="0" baseline="0" dirty="0" smtClean="0">
              <a:ln>
                <a:noFill/>
              </a:ln>
              <a:solidFill>
                <a:schemeClr val="accent2">
                  <a:lumMod val="75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7" name="Объект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10999"/>
            <a:ext cx="6984776" cy="46378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4" name="Rectangle 4"/>
          <p:cNvSpPr>
            <a:spLocks noChangeArrowheads="1"/>
          </p:cNvSpPr>
          <p:nvPr/>
        </p:nvSpPr>
        <p:spPr bwMode="auto">
          <a:xfrm>
            <a:off x="3357554" y="106455"/>
            <a:ext cx="5500726" cy="292387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rPr>
              <a:t>     11 ноября 2012 года в городе Гуково, по благословению Преосвященного Игнатия, епископа Шахтинского и </a:t>
            </a:r>
            <a:r>
              <a:rPr kumimoji="0" lang="ru-RU" sz="2000" b="0" i="0" u="none" strike="noStrike" cap="none" normalizeH="0" baseline="0" dirty="0" err="1" smtClean="0">
                <a:ln>
                  <a:noFill/>
                </a:ln>
                <a:solidFill>
                  <a:srgbClr val="000000"/>
                </a:solidFill>
                <a:effectLst/>
                <a:latin typeface="Arial Narrow" pitchFamily="34" charset="0"/>
              </a:rPr>
              <a:t>Миллеровского</a:t>
            </a:r>
            <a:r>
              <a:rPr kumimoji="0" lang="ru-RU" sz="2000" b="0" i="0" u="none" strike="noStrike" cap="none" normalizeH="0" baseline="0" dirty="0" smtClean="0">
                <a:ln>
                  <a:noFill/>
                </a:ln>
                <a:solidFill>
                  <a:srgbClr val="000000"/>
                </a:solidFill>
                <a:effectLst/>
                <a:latin typeface="Arial Narrow" pitchFamily="34" charset="0"/>
              </a:rPr>
              <a:t>, благочинный приходов </a:t>
            </a:r>
            <a:r>
              <a:rPr kumimoji="0" lang="ru-RU" sz="2000" b="0" i="0" u="none" strike="noStrike" cap="none" normalizeH="0" baseline="0" dirty="0" err="1" smtClean="0">
                <a:ln>
                  <a:noFill/>
                </a:ln>
                <a:solidFill>
                  <a:srgbClr val="000000"/>
                </a:solidFill>
                <a:effectLst/>
                <a:latin typeface="Arial Narrow" pitchFamily="34" charset="0"/>
              </a:rPr>
              <a:t>Гуковского</a:t>
            </a:r>
            <a:r>
              <a:rPr kumimoji="0" lang="ru-RU" sz="2000" b="0" i="0" u="none" strike="noStrike" cap="none" normalizeH="0" baseline="0" dirty="0" smtClean="0">
                <a:ln>
                  <a:noFill/>
                </a:ln>
                <a:solidFill>
                  <a:srgbClr val="000000"/>
                </a:solidFill>
                <a:effectLst/>
                <a:latin typeface="Arial Narrow" pitchFamily="34" charset="0"/>
              </a:rPr>
              <a:t> округа протоиерей Виктор </a:t>
            </a:r>
            <a:r>
              <a:rPr kumimoji="0" lang="ru-RU" sz="2000" b="0" i="0" u="none" strike="noStrike" cap="none" normalizeH="0" baseline="0" dirty="0" err="1" smtClean="0">
                <a:ln>
                  <a:noFill/>
                </a:ln>
                <a:solidFill>
                  <a:srgbClr val="000000"/>
                </a:solidFill>
                <a:effectLst/>
                <a:latin typeface="Arial Narrow" pitchFamily="34" charset="0"/>
              </a:rPr>
              <a:t>Ольховатов</a:t>
            </a:r>
            <a:r>
              <a:rPr kumimoji="0" lang="ru-RU" sz="2000" b="0" i="0" u="none" strike="noStrike" cap="none" normalizeH="0" baseline="0" dirty="0" smtClean="0">
                <a:ln>
                  <a:noFill/>
                </a:ln>
                <a:solidFill>
                  <a:srgbClr val="000000"/>
                </a:solidFill>
                <a:effectLst/>
                <a:latin typeface="Arial Narrow" pitchFamily="34" charset="0"/>
              </a:rPr>
              <a:t> совершил </a:t>
            </a:r>
            <a:r>
              <a:rPr kumimoji="0" lang="en-US" sz="2000" b="0" i="0" u="none" strike="noStrike" cap="none" normalizeH="0" baseline="0" dirty="0" smtClean="0">
                <a:ln>
                  <a:noFill/>
                </a:ln>
                <a:solidFill>
                  <a:srgbClr val="000000"/>
                </a:solidFill>
                <a:effectLst/>
                <a:latin typeface="Arial Narrow" pitchFamily="34" charset="0"/>
              </a:rPr>
              <a:t>«</a:t>
            </a:r>
            <a:r>
              <a:rPr kumimoji="0" lang="ru-RU" sz="2000" b="0" i="0" u="none" strike="noStrike" cap="none" normalizeH="0" baseline="0" dirty="0" smtClean="0">
                <a:ln>
                  <a:noFill/>
                </a:ln>
                <a:solidFill>
                  <a:srgbClr val="000000"/>
                </a:solidFill>
                <a:effectLst/>
                <a:latin typeface="Arial Narrow" pitchFamily="34" charset="0"/>
              </a:rPr>
              <a:t>Молитвенный чин на </a:t>
            </a:r>
            <a:r>
              <a:rPr kumimoji="0" lang="ru-RU" sz="2000" b="0" i="0" u="none" strike="noStrike" cap="none" normalizeH="0" baseline="0" dirty="0" err="1" smtClean="0">
                <a:ln>
                  <a:noFill/>
                </a:ln>
                <a:solidFill>
                  <a:srgbClr val="000000"/>
                </a:solidFill>
                <a:effectLst/>
                <a:latin typeface="Arial Narrow" pitchFamily="34" charset="0"/>
              </a:rPr>
              <a:t>поставление</a:t>
            </a:r>
            <a:r>
              <a:rPr kumimoji="0" lang="ru-RU" sz="2000" b="0" i="0" u="none" strike="noStrike" cap="none" normalizeH="0" baseline="0" dirty="0" smtClean="0">
                <a:ln>
                  <a:noFill/>
                </a:ln>
                <a:solidFill>
                  <a:srgbClr val="000000"/>
                </a:solidFill>
                <a:effectLst/>
                <a:latin typeface="Arial Narrow" pitchFamily="34" charset="0"/>
              </a:rPr>
              <a:t> креста на верх крова </a:t>
            </a:r>
            <a:r>
              <a:rPr kumimoji="0" lang="ru-RU" sz="2000" b="0" i="0" u="none" strike="noStrike" cap="none" normalizeH="0" baseline="0" dirty="0" err="1" smtClean="0">
                <a:ln>
                  <a:noFill/>
                </a:ln>
                <a:solidFill>
                  <a:srgbClr val="000000"/>
                </a:solidFill>
                <a:effectLst/>
                <a:latin typeface="Arial Narrow" pitchFamily="34" charset="0"/>
              </a:rPr>
              <a:t>новосозданной</a:t>
            </a:r>
            <a:r>
              <a:rPr kumimoji="0" lang="ru-RU" sz="2000" b="0" i="0" u="none" strike="noStrike" cap="none" normalizeH="0" baseline="0" dirty="0" smtClean="0">
                <a:ln>
                  <a:noFill/>
                </a:ln>
                <a:solidFill>
                  <a:srgbClr val="000000"/>
                </a:solidFill>
                <a:effectLst/>
                <a:latin typeface="Arial Narrow" pitchFamily="34" charset="0"/>
              </a:rPr>
              <a:t> церкви</a:t>
            </a:r>
            <a:r>
              <a:rPr kumimoji="0" lang="en-US" sz="2000" b="0" i="0" u="none" strike="noStrike" cap="none" normalizeH="0" baseline="0" dirty="0" smtClean="0">
                <a:ln>
                  <a:noFill/>
                </a:ln>
                <a:solidFill>
                  <a:srgbClr val="000000"/>
                </a:solidFill>
                <a:effectLst/>
                <a:latin typeface="Arial Narrow" pitchFamily="34" charset="0"/>
              </a:rPr>
              <a:t>». </a:t>
            </a:r>
            <a:endParaRPr kumimoji="0" lang="en-US" sz="20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rPr>
              <a:t>     </a:t>
            </a:r>
            <a:r>
              <a:rPr kumimoji="0" lang="ru-RU" sz="2000" i="0" u="none" strike="noStrike" cap="none" normalizeH="0" baseline="0" dirty="0" smtClean="0">
                <a:ln>
                  <a:noFill/>
                </a:ln>
                <a:solidFill>
                  <a:srgbClr val="000000"/>
                </a:solidFill>
                <a:effectLst/>
                <a:latin typeface="Arial Narrow" pitchFamily="34" charset="0"/>
              </a:rPr>
              <a:t>Благочинному</a:t>
            </a:r>
            <a:r>
              <a:rPr kumimoji="0" lang="ru-RU" sz="2000" b="0" i="0" u="none" strike="noStrike" cap="none" normalizeH="0" baseline="0" dirty="0" smtClean="0">
                <a:ln>
                  <a:noFill/>
                </a:ln>
                <a:solidFill>
                  <a:srgbClr val="000000"/>
                </a:solidFill>
                <a:effectLst/>
                <a:latin typeface="Arial Narrow" pitchFamily="34" charset="0"/>
              </a:rPr>
              <a:t> сослужил настоятель </a:t>
            </a:r>
            <a:r>
              <a:rPr kumimoji="0" lang="ru-RU" sz="2000" b="0" i="0" u="none" strike="noStrike" cap="none" normalizeH="0" baseline="0" dirty="0" err="1" smtClean="0">
                <a:ln>
                  <a:noFill/>
                </a:ln>
                <a:solidFill>
                  <a:srgbClr val="000000"/>
                </a:solidFill>
                <a:effectLst/>
                <a:latin typeface="Arial Narrow" pitchFamily="34" charset="0"/>
              </a:rPr>
              <a:t>новосозданной</a:t>
            </a:r>
            <a:r>
              <a:rPr kumimoji="0" lang="ru-RU" sz="2000" b="0" i="0" u="none" strike="noStrike" cap="none" normalizeH="0" baseline="0" dirty="0" smtClean="0">
                <a:ln>
                  <a:noFill/>
                </a:ln>
                <a:solidFill>
                  <a:srgbClr val="000000"/>
                </a:solidFill>
                <a:effectLst/>
                <a:latin typeface="Arial Narrow" pitchFamily="34" charset="0"/>
              </a:rPr>
              <a:t> церкви во имя </a:t>
            </a:r>
            <a:r>
              <a:rPr kumimoji="0" lang="ru-RU" sz="2000" b="0" i="0" u="none" strike="noStrike" cap="none" normalizeH="0" baseline="0" dirty="0" err="1" smtClean="0">
                <a:ln>
                  <a:noFill/>
                </a:ln>
                <a:solidFill>
                  <a:srgbClr val="000000"/>
                </a:solidFill>
                <a:effectLst/>
                <a:latin typeface="Arial Narrow" pitchFamily="34" charset="0"/>
              </a:rPr>
              <a:t>Священномученика</a:t>
            </a:r>
            <a:r>
              <a:rPr kumimoji="0" lang="ru-RU" sz="2000" b="0" i="0" u="none" strike="noStrike" cap="none" normalizeH="0" baseline="0" dirty="0" smtClean="0">
                <a:ln>
                  <a:noFill/>
                </a:ln>
                <a:solidFill>
                  <a:srgbClr val="000000"/>
                </a:solidFill>
                <a:effectLst/>
                <a:latin typeface="Arial Narrow" pitchFamily="34" charset="0"/>
              </a:rPr>
              <a:t> и Целителя </a:t>
            </a:r>
            <a:r>
              <a:rPr kumimoji="0" lang="ru-RU" sz="2000" b="0" i="0" u="none" strike="noStrike" cap="none" normalizeH="0" baseline="0" dirty="0" err="1" smtClean="0">
                <a:ln>
                  <a:noFill/>
                </a:ln>
                <a:solidFill>
                  <a:srgbClr val="000000"/>
                </a:solidFill>
                <a:effectLst/>
                <a:latin typeface="Arial Narrow" pitchFamily="34" charset="0"/>
              </a:rPr>
              <a:t>Пантелеимона</a:t>
            </a:r>
            <a:r>
              <a:rPr kumimoji="0" lang="ru-RU" sz="2000" b="0" i="0" u="none" strike="noStrike" cap="none" normalizeH="0" baseline="0" dirty="0" smtClean="0">
                <a:ln>
                  <a:noFill/>
                </a:ln>
                <a:solidFill>
                  <a:srgbClr val="000000"/>
                </a:solidFill>
                <a:effectLst/>
                <a:latin typeface="Arial Narrow" pitchFamily="34" charset="0"/>
              </a:rPr>
              <a:t> иерей Олег Бурлаков.</a:t>
            </a:r>
            <a:endParaRPr kumimoji="0" lang="ru-RU" sz="2000" b="0" i="0" u="none" strike="noStrike" cap="none" normalizeH="0" baseline="0" dirty="0" smtClean="0">
              <a:ln>
                <a:noFill/>
              </a:ln>
              <a:solidFill>
                <a:schemeClr val="tx1"/>
              </a:solidFill>
              <a:effectLst/>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357158" y="4259616"/>
            <a:ext cx="4714908" cy="230832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rPr>
              <a:t>     За освящением присутствовали члены общины </a:t>
            </a:r>
            <a:r>
              <a:rPr kumimoji="0" lang="ru-RU" sz="2000" b="0" i="0" u="none" strike="noStrike" cap="none" normalizeH="0" baseline="0" dirty="0" err="1" smtClean="0">
                <a:ln>
                  <a:noFill/>
                </a:ln>
                <a:solidFill>
                  <a:srgbClr val="000000"/>
                </a:solidFill>
                <a:effectLst/>
                <a:latin typeface="Arial Narrow" pitchFamily="34" charset="0"/>
              </a:rPr>
              <a:t>Пантелеимоновского</a:t>
            </a:r>
            <a:r>
              <a:rPr kumimoji="0" lang="ru-RU" sz="2000" b="0" i="0" u="none" strike="noStrike" cap="none" normalizeH="0" baseline="0" dirty="0" smtClean="0">
                <a:ln>
                  <a:noFill/>
                </a:ln>
                <a:solidFill>
                  <a:srgbClr val="000000"/>
                </a:solidFill>
                <a:effectLst/>
                <a:latin typeface="Arial Narrow" pitchFamily="34" charset="0"/>
              </a:rPr>
              <a:t> храма, а также хор прихода Никольского храма хутора Гуково.</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Narrow" pitchFamily="34" charset="0"/>
              </a:rPr>
              <a:t>    По окончании молебна настоятель </a:t>
            </a:r>
            <a:r>
              <a:rPr kumimoji="0" lang="ru-RU" sz="2000" b="0" i="0" u="none" strike="noStrike" cap="none" normalizeH="0" baseline="0" dirty="0" err="1" smtClean="0">
                <a:ln>
                  <a:noFill/>
                </a:ln>
                <a:solidFill>
                  <a:srgbClr val="000000"/>
                </a:solidFill>
                <a:effectLst/>
                <a:latin typeface="Arial Narrow" pitchFamily="34" charset="0"/>
              </a:rPr>
              <a:t>Пантелеимоновского</a:t>
            </a:r>
            <a:r>
              <a:rPr kumimoji="0" lang="ru-RU" sz="2000" b="0" i="0" u="none" strike="noStrike" cap="none" normalizeH="0" baseline="0" dirty="0" smtClean="0">
                <a:ln>
                  <a:noFill/>
                </a:ln>
                <a:solidFill>
                  <a:srgbClr val="000000"/>
                </a:solidFill>
                <a:effectLst/>
                <a:latin typeface="Arial Narrow" pitchFamily="34" charset="0"/>
              </a:rPr>
              <a:t> прихода иерей Олег Бурлаков окропил святой водой установленные на вершине молитвенного здания кресты.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9"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36" y="233609"/>
            <a:ext cx="2903337" cy="3948539"/>
          </a:xfrm>
          <a:prstGeom prst="rect">
            <a:avLst/>
          </a:prstGeom>
        </p:spPr>
      </p:pic>
      <p:pic>
        <p:nvPicPr>
          <p:cNvPr id="10" name="Объект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266" y="3030332"/>
            <a:ext cx="2900354" cy="37897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F:\Юные богословы\0_5c475_6a579e6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8" name="Rectangle 4"/>
          <p:cNvSpPr>
            <a:spLocks noChangeArrowheads="1"/>
          </p:cNvSpPr>
          <p:nvPr/>
        </p:nvSpPr>
        <p:spPr bwMode="auto">
          <a:xfrm>
            <a:off x="5000628" y="1357299"/>
            <a:ext cx="3500462" cy="453474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38100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4D269A"/>
                </a:solidFill>
                <a:effectLst/>
                <a:latin typeface="Monotype Corsiva" pitchFamily="66" charset="0"/>
              </a:rPr>
              <a:t>9 декабря 2012 года состоялось малое освящение храма Великомученика и Целителя Пантелеймона г. Гуково</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4D269A"/>
                </a:solidFill>
                <a:effectLst/>
                <a:latin typeface="Monotype Corsiva" pitchFamily="66" charset="0"/>
              </a:rPr>
              <a:t>епископом Шахтинским и Миллеровским Игнатием.</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4D269A"/>
                </a:solidFill>
                <a:effectLst/>
                <a:latin typeface="Monotype Corsiva" pitchFamily="66"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7" name="Объект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62" y="274638"/>
            <a:ext cx="4219366" cy="63290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Юные богословы\0_5c475_6a579e6e_XL.jpg"/>
          <p:cNvPicPr>
            <a:picLocks noChangeAspect="1" noChangeArrowheads="1"/>
          </p:cNvPicPr>
          <p:nvPr/>
        </p:nvPicPr>
        <p:blipFill>
          <a:blip r:embed="rId2" cstate="print"/>
          <a:srcRect/>
          <a:stretch>
            <a:fillRect/>
          </a:stretch>
        </p:blipFill>
        <p:spPr bwMode="auto">
          <a:xfrm>
            <a:off x="0" y="-13671"/>
            <a:ext cx="9144000" cy="6858024"/>
          </a:xfrm>
          <a:prstGeom prst="rect">
            <a:avLst/>
          </a:prstGeom>
          <a:noFill/>
        </p:spPr>
      </p:pic>
      <p:sp>
        <p:nvSpPr>
          <p:cNvPr id="25602" name="Rectangle 2"/>
          <p:cNvSpPr>
            <a:spLocks noChangeArrowheads="1"/>
          </p:cNvSpPr>
          <p:nvPr/>
        </p:nvSpPr>
        <p:spPr bwMode="auto">
          <a:xfrm>
            <a:off x="1214414" y="171961"/>
            <a:ext cx="6929486" cy="76944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3810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CD"/>
                </a:solidFill>
                <a:effectLst/>
                <a:latin typeface="Verdana" pitchFamily="34" charset="0"/>
              </a:rPr>
              <a:t>В храме Великомученика и Целителя </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CD"/>
                </a:solidFill>
                <a:effectLst/>
                <a:latin typeface="Verdana" pitchFamily="34" charset="0"/>
              </a:rPr>
              <a:t>Пантелеймона</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03" name="Rectangle 3"/>
          <p:cNvSpPr>
            <a:spLocks noChangeArrowheads="1"/>
          </p:cNvSpPr>
          <p:nvPr/>
        </p:nvSpPr>
        <p:spPr bwMode="auto">
          <a:xfrm>
            <a:off x="1500166" y="5350706"/>
            <a:ext cx="6572296" cy="144655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Arial Narrow" pitchFamily="34" charset="0"/>
              </a:rPr>
              <a:t>Основное пространство храма  - область земного пребывания людей, место общения с Богом.</a:t>
            </a:r>
            <a:endParaRPr kumimoji="0" lang="ru-RU" sz="2800" b="0" i="0" u="none" strike="noStrike" cap="none" normalizeH="0" baseline="0" dirty="0" smtClean="0">
              <a:ln>
                <a:noFill/>
              </a:ln>
              <a:solidFill>
                <a:schemeClr val="tx1"/>
              </a:solidFill>
              <a:effectLst/>
              <a:latin typeface="Arial Narrow"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805" y="941402"/>
            <a:ext cx="6336704" cy="42667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494</Words>
  <Application>Microsoft Office PowerPoint</Application>
  <PresentationFormat>Экран (4:3)</PresentationFormat>
  <Paragraphs>71</Paragraphs>
  <Slides>15</Slides>
  <Notes>0</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Arial Black</vt:lpstr>
      <vt:lpstr>Arial Narrow</vt:lpstr>
      <vt:lpstr>Calibri</vt:lpstr>
      <vt:lpstr>Monotype Corsiva</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Ирина Ирина</cp:lastModifiedBy>
  <cp:revision>23</cp:revision>
  <dcterms:created xsi:type="dcterms:W3CDTF">2013-01-16T12:02:31Z</dcterms:created>
  <dcterms:modified xsi:type="dcterms:W3CDTF">2013-09-21T19:30:42Z</dcterms:modified>
</cp:coreProperties>
</file>