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311" r:id="rId4"/>
    <p:sldId id="297" r:id="rId5"/>
    <p:sldId id="309" r:id="rId6"/>
    <p:sldId id="310" r:id="rId7"/>
    <p:sldId id="298" r:id="rId8"/>
    <p:sldId id="333" r:id="rId9"/>
    <p:sldId id="305" r:id="rId10"/>
    <p:sldId id="302" r:id="rId11"/>
    <p:sldId id="303" r:id="rId12"/>
    <p:sldId id="304" r:id="rId13"/>
    <p:sldId id="301" r:id="rId14"/>
    <p:sldId id="334" r:id="rId15"/>
    <p:sldId id="300" r:id="rId16"/>
    <p:sldId id="259" r:id="rId17"/>
    <p:sldId id="260" r:id="rId18"/>
    <p:sldId id="261" r:id="rId19"/>
    <p:sldId id="262" r:id="rId20"/>
    <p:sldId id="348" r:id="rId21"/>
    <p:sldId id="349" r:id="rId22"/>
    <p:sldId id="263" r:id="rId23"/>
    <p:sldId id="264" r:id="rId24"/>
    <p:sldId id="265" r:id="rId25"/>
    <p:sldId id="266" r:id="rId26"/>
    <p:sldId id="267" r:id="rId27"/>
    <p:sldId id="324" r:id="rId28"/>
    <p:sldId id="268" r:id="rId29"/>
    <p:sldId id="269" r:id="rId30"/>
    <p:sldId id="270" r:id="rId31"/>
    <p:sldId id="271" r:id="rId32"/>
    <p:sldId id="272" r:id="rId33"/>
    <p:sldId id="325" r:id="rId34"/>
    <p:sldId id="273" r:id="rId35"/>
    <p:sldId id="274" r:id="rId36"/>
    <p:sldId id="275" r:id="rId37"/>
    <p:sldId id="276" r:id="rId38"/>
    <p:sldId id="277" r:id="rId39"/>
    <p:sldId id="326" r:id="rId40"/>
    <p:sldId id="287" r:id="rId41"/>
    <p:sldId id="288" r:id="rId42"/>
    <p:sldId id="336" r:id="rId43"/>
    <p:sldId id="337" r:id="rId44"/>
    <p:sldId id="289" r:id="rId45"/>
    <p:sldId id="290" r:id="rId46"/>
    <p:sldId id="291" r:id="rId47"/>
    <p:sldId id="292" r:id="rId48"/>
    <p:sldId id="293" r:id="rId49"/>
    <p:sldId id="338" r:id="rId50"/>
    <p:sldId id="294" r:id="rId51"/>
    <p:sldId id="295" r:id="rId52"/>
    <p:sldId id="296" r:id="rId53"/>
    <p:sldId id="312" r:id="rId54"/>
    <p:sldId id="313" r:id="rId55"/>
    <p:sldId id="314" r:id="rId56"/>
    <p:sldId id="344" r:id="rId57"/>
    <p:sldId id="342" r:id="rId58"/>
    <p:sldId id="315" r:id="rId59"/>
    <p:sldId id="316" r:id="rId60"/>
    <p:sldId id="317" r:id="rId61"/>
    <p:sldId id="318" r:id="rId62"/>
    <p:sldId id="319" r:id="rId63"/>
    <p:sldId id="343" r:id="rId64"/>
    <p:sldId id="320" r:id="rId65"/>
    <p:sldId id="321" r:id="rId66"/>
    <p:sldId id="345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CC"/>
    <a:srgbClr val="6600FF"/>
    <a:srgbClr val="CC6600"/>
    <a:srgbClr val="FF9933"/>
    <a:srgbClr val="00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3" autoAdjust="0"/>
    <p:restoredTop sz="94664" autoAdjust="0"/>
  </p:normalViewPr>
  <p:slideViewPr>
    <p:cSldViewPr>
      <p:cViewPr varScale="1">
        <p:scale>
          <a:sx n="70" d="100"/>
          <a:sy n="70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5" y="234"/>
              <a:ext cx="1865" cy="3636"/>
              <a:chOff x="3001" y="767"/>
              <a:chExt cx="1865" cy="363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4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3" y="2203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6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0" y="2343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2" y="107"/>
              <a:ext cx="356" cy="608"/>
              <a:chOff x="173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9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8"/>
              <a:ext cx="500" cy="500"/>
              <a:chOff x="1727" y="87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9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2672-D420-4980-97DB-28ED5A00D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5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7FF5-60C2-4E3A-93F8-8E1B07F65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7040-D12B-45EE-9932-B3C9B73DF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8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B80E-6442-4759-AD41-D18882B13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3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937F-5EA8-4B8E-BFBD-0956CE31F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3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AA9D-DFD6-45F4-B370-B89A97823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8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C7CC-AAAF-4C83-BA1B-CDDBA6A8E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9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399F-E6F9-4055-A55C-F302DECD7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3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A37B-A068-43E8-858C-9C8122A30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5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B0D5-D3ED-46FA-8F69-25CED1AD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1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4C12F-B5DB-4D02-93F4-41F28BF9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8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D6F1-1235-4D9C-8858-61BAFD261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6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042D2-0E7A-44C2-A317-4A2300B1E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7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1113-FDE5-4A9F-8C53-A17D3858C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4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0A3C-8C7E-4568-ABDB-D0BAE3AF1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1" y="1723"/>
                  <a:ext cx="60" cy="28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4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4171D0-3051-401E-944B-1A7DCBA7E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slide" Target="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18" Type="http://schemas.openxmlformats.org/officeDocument/2006/relationships/slide" Target="slide7.xml"/><Relationship Id="rId26" Type="http://schemas.openxmlformats.org/officeDocument/2006/relationships/slide" Target="slide53.xml"/><Relationship Id="rId3" Type="http://schemas.openxmlformats.org/officeDocument/2006/relationships/slide" Target="slide29.xml"/><Relationship Id="rId21" Type="http://schemas.openxmlformats.org/officeDocument/2006/relationships/slide" Target="slide41.xml"/><Relationship Id="rId7" Type="http://schemas.openxmlformats.org/officeDocument/2006/relationships/slide" Target="slide33.xml"/><Relationship Id="rId12" Type="http://schemas.openxmlformats.org/officeDocument/2006/relationships/slide" Target="slide19.xml"/><Relationship Id="rId17" Type="http://schemas.openxmlformats.org/officeDocument/2006/relationships/slide" Target="slide6.xml"/><Relationship Id="rId25" Type="http://schemas.openxmlformats.org/officeDocument/2006/relationships/slide" Target="slide46.xml"/><Relationship Id="rId2" Type="http://schemas.openxmlformats.org/officeDocument/2006/relationships/slide" Target="slide28.xml"/><Relationship Id="rId16" Type="http://schemas.openxmlformats.org/officeDocument/2006/relationships/slide" Target="slide5.xml"/><Relationship Id="rId20" Type="http://schemas.openxmlformats.org/officeDocument/2006/relationships/slide" Target="slide40.xml"/><Relationship Id="rId29" Type="http://schemas.openxmlformats.org/officeDocument/2006/relationships/slide" Target="slide5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2.xml"/><Relationship Id="rId11" Type="http://schemas.openxmlformats.org/officeDocument/2006/relationships/slide" Target="slide18.xml"/><Relationship Id="rId24" Type="http://schemas.openxmlformats.org/officeDocument/2006/relationships/slide" Target="slide45.xml"/><Relationship Id="rId5" Type="http://schemas.openxmlformats.org/officeDocument/2006/relationships/slide" Target="slide31.xml"/><Relationship Id="rId15" Type="http://schemas.openxmlformats.org/officeDocument/2006/relationships/slide" Target="slide4.xml"/><Relationship Id="rId23" Type="http://schemas.openxmlformats.org/officeDocument/2006/relationships/slide" Target="slide44.xml"/><Relationship Id="rId28" Type="http://schemas.openxmlformats.org/officeDocument/2006/relationships/slide" Target="slide55.xml"/><Relationship Id="rId10" Type="http://schemas.openxmlformats.org/officeDocument/2006/relationships/slide" Target="slide17.xml"/><Relationship Id="rId19" Type="http://schemas.openxmlformats.org/officeDocument/2006/relationships/slide" Target="slide8.xml"/><Relationship Id="rId31" Type="http://schemas.openxmlformats.org/officeDocument/2006/relationships/slide" Target="slide59.xml"/><Relationship Id="rId4" Type="http://schemas.openxmlformats.org/officeDocument/2006/relationships/slide" Target="slide30.xml"/><Relationship Id="rId9" Type="http://schemas.openxmlformats.org/officeDocument/2006/relationships/slide" Target="slide16.xml"/><Relationship Id="rId14" Type="http://schemas.openxmlformats.org/officeDocument/2006/relationships/slide" Target="slide3.xml"/><Relationship Id="rId22" Type="http://schemas.openxmlformats.org/officeDocument/2006/relationships/slide" Target="slide42.xml"/><Relationship Id="rId27" Type="http://schemas.openxmlformats.org/officeDocument/2006/relationships/slide" Target="slide54.xml"/><Relationship Id="rId30" Type="http://schemas.openxmlformats.org/officeDocument/2006/relationships/slide" Target="slide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4.wmf"/><Relationship Id="rId3" Type="http://schemas.openxmlformats.org/officeDocument/2006/relationships/slide" Target="slide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" Target="slide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5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9138"/>
            <a:ext cx="8964612" cy="2189162"/>
          </a:xfrm>
          <a:effectLst>
            <a:outerShdw dist="35921" dir="2700000" algn="ctr" rotWithShape="0">
              <a:srgbClr val="9933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18000" smtClean="0">
                <a:solidFill>
                  <a:srgbClr val="CC00CC"/>
                </a:solidFill>
                <a:latin typeface="Monotype Corsiva" pitchFamily="66" charset="0"/>
              </a:rPr>
              <a:t>Своя игра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5229200"/>
            <a:ext cx="6339581" cy="14859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0" dirty="0" smtClean="0"/>
              <a:t>Учитель физики</a:t>
            </a:r>
            <a:r>
              <a:rPr lang="en-US" sz="2400" b="0" dirty="0" smtClean="0"/>
              <a:t> </a:t>
            </a:r>
            <a:r>
              <a:rPr lang="ru-RU" sz="2400" b="0" dirty="0" smtClean="0"/>
              <a:t>и информатики</a:t>
            </a:r>
          </a:p>
          <a:p>
            <a:pPr algn="l" eaLnBrk="1" hangingPunct="1">
              <a:defRPr/>
            </a:pPr>
            <a:r>
              <a:rPr lang="ru-RU" sz="2400" b="0" dirty="0" smtClean="0"/>
              <a:t>МБОУ СОШ №1 х. </a:t>
            </a:r>
            <a:r>
              <a:rPr lang="ru-RU" sz="2400" b="0" dirty="0" err="1" smtClean="0"/>
              <a:t>Керчик-Савров</a:t>
            </a:r>
            <a:endParaRPr lang="ru-RU" sz="2400" b="0" dirty="0" smtClean="0"/>
          </a:p>
          <a:p>
            <a:pPr algn="l" eaLnBrk="1" hangingPunct="1">
              <a:defRPr/>
            </a:pPr>
            <a:r>
              <a:rPr lang="ru-RU" sz="2400" b="0" dirty="0" smtClean="0"/>
              <a:t>Добровольская Оксана Владимировна</a:t>
            </a:r>
            <a:endParaRPr lang="ru-RU" sz="2400" b="0" dirty="0" smtClean="0"/>
          </a:p>
        </p:txBody>
      </p:sp>
      <p:pic>
        <p:nvPicPr>
          <p:cNvPr id="3076" name="Picture 4" descr="CRTN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781050"/>
            <a:ext cx="1993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20</a:t>
            </a:r>
          </a:p>
        </p:txBody>
      </p:sp>
      <p:sp>
        <p:nvSpPr>
          <p:cNvPr id="1229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Группа 24"/>
          <p:cNvGrpSpPr>
            <a:grpSpLocks/>
          </p:cNvGrpSpPr>
          <p:nvPr/>
        </p:nvGrpSpPr>
        <p:grpSpPr bwMode="auto">
          <a:xfrm>
            <a:off x="2714625" y="1500188"/>
            <a:ext cx="3857625" cy="4000500"/>
            <a:chOff x="3357554" y="2143116"/>
            <a:chExt cx="2643206" cy="2928958"/>
          </a:xfrm>
        </p:grpSpPr>
        <p:grpSp>
          <p:nvGrpSpPr>
            <p:cNvPr id="12293" name="Группа 23"/>
            <p:cNvGrpSpPr>
              <a:grpSpLocks/>
            </p:cNvGrpSpPr>
            <p:nvPr/>
          </p:nvGrpSpPr>
          <p:grpSpPr bwMode="auto">
            <a:xfrm>
              <a:off x="4130586" y="2143116"/>
              <a:ext cx="1870174" cy="2928958"/>
              <a:chOff x="4130586" y="2143116"/>
              <a:chExt cx="1870174" cy="292895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858267" y="3786587"/>
                <a:ext cx="70703" cy="1214587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5786476" y="3643625"/>
                <a:ext cx="214284" cy="213860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rot="5400000">
                <a:off x="4929201" y="3000637"/>
                <a:ext cx="72062" cy="1213917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 rot="5400000">
                <a:off x="5500612" y="3500453"/>
                <a:ext cx="213860" cy="214285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202728" y="3857486"/>
                <a:ext cx="70703" cy="1214588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130937" y="3714525"/>
                <a:ext cx="214284" cy="21502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001128" y="2286077"/>
                <a:ext cx="70703" cy="1214588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929337" y="2143116"/>
                <a:ext cx="214284" cy="213860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" name="Овал 15"/>
            <p:cNvSpPr/>
            <p:nvPr/>
          </p:nvSpPr>
          <p:spPr>
            <a:xfrm>
              <a:off x="3929058" y="2643182"/>
              <a:ext cx="642942" cy="642942"/>
            </a:xfrm>
            <a:prstGeom prst="ellipse">
              <a:avLst/>
            </a:prstGeom>
            <a:gradFill flip="none" rotWithShape="1">
              <a:gsLst>
                <a:gs pos="66000">
                  <a:srgbClr val="FFFF00"/>
                </a:gs>
                <a:gs pos="0">
                  <a:srgbClr val="FFFF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2297" name="Группа 16"/>
            <p:cNvGrpSpPr>
              <a:grpSpLocks/>
            </p:cNvGrpSpPr>
            <p:nvPr/>
          </p:nvGrpSpPr>
          <p:grpSpPr bwMode="auto">
            <a:xfrm>
              <a:off x="3357554" y="2143116"/>
              <a:ext cx="214314" cy="1357322"/>
              <a:chOff x="3143240" y="3714752"/>
              <a:chExt cx="214314" cy="135732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3215031" y="3857713"/>
                <a:ext cx="70703" cy="1214588"/>
              </a:xfrm>
              <a:prstGeom prst="rect">
                <a:avLst/>
              </a:prstGeom>
              <a:noFill/>
              <a:ln w="3175">
                <a:solidFill>
                  <a:schemeClr val="accent6">
                    <a:lumMod val="10000"/>
                  </a:schemeClr>
                </a:solidFill>
                <a:prstDash val="lgDash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143240" y="3714752"/>
                <a:ext cx="214285" cy="213860"/>
              </a:xfrm>
              <a:prstGeom prst="ellipse">
                <a:avLst/>
              </a:prstGeom>
              <a:solidFill>
                <a:srgbClr val="CC6600"/>
              </a:solidFill>
              <a:ln w="0">
                <a:solidFill>
                  <a:srgbClr val="FF9933"/>
                </a:solidFill>
                <a:prstDash val="lgDash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 rot="5400000">
              <a:off x="4143310" y="3000093"/>
              <a:ext cx="72062" cy="1215004"/>
            </a:xfrm>
            <a:prstGeom prst="rect">
              <a:avLst/>
            </a:prstGeom>
            <a:noFill/>
            <a:ln w="3175">
              <a:solidFill>
                <a:schemeClr val="accent6">
                  <a:lumMod val="10000"/>
                </a:schemeClr>
              </a:solidFill>
              <a:prstDash val="lg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30</a:t>
            </a:r>
          </a:p>
        </p:txBody>
      </p:sp>
      <p:sp>
        <p:nvSpPr>
          <p:cNvPr id="1331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6532" y="1052736"/>
            <a:ext cx="8715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Длина изгороди – 62 метра. </a:t>
            </a:r>
          </a:p>
        </p:txBody>
      </p:sp>
      <p:pic>
        <p:nvPicPr>
          <p:cNvPr id="13317" name="Picture 5" descr="D:\5000 изображений\Cartoon Landscapes\LANDS1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7" y="1972469"/>
            <a:ext cx="8286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40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928688"/>
            <a:ext cx="8229600" cy="20875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Из этих </a:t>
            </a:r>
            <a:r>
              <a:rPr lang="ru-RU" sz="3600" dirty="0" smtClean="0"/>
              <a:t>трапеций </a:t>
            </a:r>
            <a:r>
              <a:rPr lang="ru-RU" sz="3600" dirty="0" smtClean="0"/>
              <a:t>можно сложить треугольник.</a:t>
            </a:r>
          </a:p>
        </p:txBody>
      </p:sp>
      <p:sp>
        <p:nvSpPr>
          <p:cNvPr id="143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1" name="Группа 4"/>
          <p:cNvGrpSpPr>
            <a:grpSpLocks noChangeAspect="1"/>
          </p:cNvGrpSpPr>
          <p:nvPr/>
        </p:nvGrpSpPr>
        <p:grpSpPr bwMode="auto">
          <a:xfrm>
            <a:off x="2643188" y="2400300"/>
            <a:ext cx="3197225" cy="3600450"/>
            <a:chOff x="6143636" y="2913990"/>
            <a:chExt cx="1778614" cy="2002584"/>
          </a:xfrm>
        </p:grpSpPr>
        <p:pic>
          <p:nvPicPr>
            <p:cNvPr id="14342" name="Picture 7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4000503"/>
              <a:ext cx="142966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12320">
              <a:off x="6847417" y="3841741"/>
              <a:ext cx="142966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5173">
              <a:off x="6339342" y="3268823"/>
              <a:ext cx="142966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50</a:t>
            </a:r>
          </a:p>
        </p:txBody>
      </p:sp>
      <p:sp>
        <p:nvSpPr>
          <p:cNvPr id="1536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1275" y="1557338"/>
          <a:ext cx="3306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Формула" r:id="rId4" imgW="622030" imgH="203112" progId="Equation.3">
                  <p:embed/>
                </p:oleObj>
              </mc:Choice>
              <mc:Fallback>
                <p:oleObj name="Формула" r:id="rId4" imgW="622030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557338"/>
                        <a:ext cx="33067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6525" y="2492375"/>
          <a:ext cx="1914525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Формула" r:id="rId6" imgW="418918" imgH="393529" progId="Equation.3">
                  <p:embed/>
                </p:oleObj>
              </mc:Choice>
              <mc:Fallback>
                <p:oleObj name="Формула" r:id="rId6" imgW="418918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492375"/>
                        <a:ext cx="1914525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349625" y="1125538"/>
          <a:ext cx="38862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Формула" r:id="rId8" imgW="850531" imgH="393529" progId="Equation.3">
                  <p:embed/>
                </p:oleObj>
              </mc:Choice>
              <mc:Fallback>
                <p:oleObj name="Формула" r:id="rId8" imgW="850531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1125538"/>
                        <a:ext cx="38862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14"/>
          <p:cNvGraphicFramePr>
            <a:graphicFrameLocks noChangeAspect="1"/>
          </p:cNvGraphicFramePr>
          <p:nvPr/>
        </p:nvGraphicFramePr>
        <p:xfrm>
          <a:off x="3419475" y="4005263"/>
          <a:ext cx="4322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Формула" r:id="rId10" imgW="914400" imgH="228600" progId="Equation.3">
                  <p:embed/>
                </p:oleObj>
              </mc:Choice>
              <mc:Fallback>
                <p:oleObj name="Формула" r:id="rId10" imgW="9144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05263"/>
                        <a:ext cx="43227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5"/>
          <p:cNvGraphicFramePr>
            <a:graphicFrameLocks noChangeAspect="1"/>
          </p:cNvGraphicFramePr>
          <p:nvPr/>
        </p:nvGraphicFramePr>
        <p:xfrm>
          <a:off x="3348038" y="2708275"/>
          <a:ext cx="5702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Формула" r:id="rId12" imgW="1206500" imgH="228600" progId="Equation.3">
                  <p:embed/>
                </p:oleObj>
              </mc:Choice>
              <mc:Fallback>
                <p:oleObj name="Формула" r:id="rId12" imgW="12065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708275"/>
                        <a:ext cx="5702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3348038" y="1630363"/>
            <a:ext cx="0" cy="3167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60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284956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14375"/>
            <a:ext cx="8929688" cy="3214688"/>
          </a:xfrm>
        </p:spPr>
        <p:txBody>
          <a:bodyPr/>
          <a:lstStyle/>
          <a:p>
            <a:pPr marL="0" indent="0" algn="just" eaLnBrk="1" hangingPunct="1">
              <a:lnSpc>
                <a:spcPct val="95000"/>
              </a:lnSpc>
              <a:buFontTx/>
              <a:buNone/>
            </a:pPr>
            <a:r>
              <a:rPr lang="ru-RU" dirty="0" smtClean="0"/>
              <a:t>	</a:t>
            </a:r>
            <a:r>
              <a:rPr lang="ru-RU" sz="3300" dirty="0" smtClean="0"/>
              <a:t>Если вода в бочке налита ровно до половины, то, наклонив бочку так, чтобы уровень воды пришёлся как раз у края бочки, мы увидим, что высшая точка дна находится также на уровне воды. Это случится </a:t>
            </a:r>
          </a:p>
        </p:txBody>
      </p:sp>
      <p:sp>
        <p:nvSpPr>
          <p:cNvPr id="1638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963863" y="3106738"/>
            <a:ext cx="59658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	        </a:t>
            </a:r>
            <a:r>
              <a:rPr lang="ru-RU" sz="3300" kern="0" dirty="0">
                <a:latin typeface="+mn-lt"/>
              </a:rPr>
              <a:t>потому, что плоскость, проведенная через диаметрально противоположные точки верхней и нижней окружности бочки, делит её на две равные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10</a:t>
            </a:r>
          </a:p>
        </p:txBody>
      </p:sp>
      <p:sp>
        <p:nvSpPr>
          <p:cNvPr id="1741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214313" y="1600200"/>
            <a:ext cx="62865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Поставьте скобки так, чтобы равенство было верным?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4800" kern="0" dirty="0">
                <a:solidFill>
                  <a:srgbClr val="7030A0"/>
                </a:solidFill>
                <a:latin typeface="+mn-lt"/>
              </a:rPr>
              <a:t>15-35+5:4=5</a:t>
            </a:r>
          </a:p>
        </p:txBody>
      </p:sp>
      <p:pic>
        <p:nvPicPr>
          <p:cNvPr id="93" name="Рисунок 9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3786188"/>
            <a:ext cx="3000375" cy="2363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20</a:t>
            </a:r>
          </a:p>
        </p:txBody>
      </p:sp>
      <p:sp>
        <p:nvSpPr>
          <p:cNvPr id="1843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625" y="1449388"/>
            <a:ext cx="82470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	У меня было 3 целых яблока, 4 половинки да 8 четвертинок. Сколько всего яблок было у меня?</a:t>
            </a:r>
          </a:p>
        </p:txBody>
      </p:sp>
      <p:pic>
        <p:nvPicPr>
          <p:cNvPr id="18437" name="Picture 5" descr="D:\ANIMGIF\VEGIEGUYS\APPLEFBG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108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30</a:t>
            </a:r>
          </a:p>
        </p:txBody>
      </p:sp>
      <p:sp>
        <p:nvSpPr>
          <p:cNvPr id="1945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981075"/>
            <a:ext cx="8353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Переложите одну спичку так, чтобы данное выражение превратилось в верное равенство.</a:t>
            </a:r>
          </a:p>
        </p:txBody>
      </p:sp>
      <p:grpSp>
        <p:nvGrpSpPr>
          <p:cNvPr id="19461" name="Группа 120"/>
          <p:cNvGrpSpPr>
            <a:grpSpLocks/>
          </p:cNvGrpSpPr>
          <p:nvPr/>
        </p:nvGrpSpPr>
        <p:grpSpPr bwMode="auto">
          <a:xfrm>
            <a:off x="285750" y="3000375"/>
            <a:ext cx="8643938" cy="3119438"/>
            <a:chOff x="-32" y="3143248"/>
            <a:chExt cx="9072626" cy="3262980"/>
          </a:xfrm>
        </p:grpSpPr>
        <p:grpSp>
          <p:nvGrpSpPr>
            <p:cNvPr id="19462" name="Группа 110"/>
            <p:cNvGrpSpPr>
              <a:grpSpLocks/>
            </p:cNvGrpSpPr>
            <p:nvPr/>
          </p:nvGrpSpPr>
          <p:grpSpPr bwMode="auto">
            <a:xfrm>
              <a:off x="1285844" y="4027456"/>
              <a:ext cx="1188112" cy="1231054"/>
              <a:chOff x="1571604" y="4000504"/>
              <a:chExt cx="1258006" cy="1258006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2135385" y="4132926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071670" y="4000504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6" name="Прямоугольник 33"/>
              <p:cNvSpPr/>
              <p:nvPr/>
            </p:nvSpPr>
            <p:spPr>
              <a:xfrm rot="5400000">
                <a:off x="2102538" y="4176227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7" name="Овал 34"/>
              <p:cNvSpPr/>
              <p:nvPr/>
            </p:nvSpPr>
            <p:spPr>
              <a:xfrm rot="5400000">
                <a:off x="2634721" y="4639703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9463" name="Группа 41"/>
            <p:cNvGrpSpPr>
              <a:grpSpLocks/>
            </p:cNvGrpSpPr>
            <p:nvPr/>
          </p:nvGrpSpPr>
          <p:grpSpPr bwMode="auto">
            <a:xfrm>
              <a:off x="-32" y="3418184"/>
              <a:ext cx="1214447" cy="2769019"/>
              <a:chOff x="500034" y="3214686"/>
              <a:chExt cx="1285884" cy="2829642"/>
            </a:xfrm>
          </p:grpSpPr>
          <p:grpSp>
            <p:nvGrpSpPr>
              <p:cNvPr id="19602" name="Группа 19"/>
              <p:cNvGrpSpPr>
                <a:grpSpLocks/>
              </p:cNvGrpSpPr>
              <p:nvPr/>
            </p:nvGrpSpPr>
            <p:grpSpPr bwMode="auto">
              <a:xfrm>
                <a:off x="500034" y="3214686"/>
                <a:ext cx="191145" cy="1258006"/>
                <a:chOff x="3759151" y="3143248"/>
                <a:chExt cx="191145" cy="1258006"/>
              </a:xfrm>
            </p:grpSpPr>
            <p:sp>
              <p:nvSpPr>
                <p:cNvPr id="82" name="Прямоугольник 17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3" name="Овал 1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603" name="Группа 20"/>
              <p:cNvGrpSpPr>
                <a:grpSpLocks/>
              </p:cNvGrpSpPr>
              <p:nvPr/>
            </p:nvGrpSpPr>
            <p:grpSpPr bwMode="auto">
              <a:xfrm>
                <a:off x="1594773" y="3214686"/>
                <a:ext cx="191145" cy="1197022"/>
                <a:chOff x="3759151" y="3143248"/>
                <a:chExt cx="191145" cy="1197022"/>
              </a:xfrm>
            </p:grpSpPr>
            <p:sp>
              <p:nvSpPr>
                <p:cNvPr id="80" name="Прямоугольник 79"/>
                <p:cNvSpPr/>
                <p:nvPr/>
              </p:nvSpPr>
              <p:spPr>
                <a:xfrm>
                  <a:off x="3830589" y="3214686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604" name="Группа 23"/>
              <p:cNvGrpSpPr>
                <a:grpSpLocks/>
              </p:cNvGrpSpPr>
              <p:nvPr/>
            </p:nvGrpSpPr>
            <p:grpSpPr bwMode="auto">
              <a:xfrm rot="5400000">
                <a:off x="1061342" y="3967140"/>
                <a:ext cx="191145" cy="1258006"/>
                <a:chOff x="3759151" y="3143248"/>
                <a:chExt cx="191145" cy="1258006"/>
              </a:xfrm>
            </p:grpSpPr>
            <p:sp>
              <p:nvSpPr>
                <p:cNvPr id="78" name="Прямоугольник 77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605" name="Группа 35"/>
              <p:cNvGrpSpPr>
                <a:grpSpLocks/>
              </p:cNvGrpSpPr>
              <p:nvPr/>
            </p:nvGrpSpPr>
            <p:grpSpPr bwMode="auto">
              <a:xfrm>
                <a:off x="1571604" y="478632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7" name="Овал 37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9464" name="Группа 42"/>
            <p:cNvGrpSpPr>
              <a:grpSpLocks/>
            </p:cNvGrpSpPr>
            <p:nvPr/>
          </p:nvGrpSpPr>
          <p:grpSpPr bwMode="auto">
            <a:xfrm>
              <a:off x="2571736" y="3418184"/>
              <a:ext cx="1214447" cy="2769019"/>
              <a:chOff x="500034" y="3214686"/>
              <a:chExt cx="1285884" cy="2829642"/>
            </a:xfrm>
          </p:grpSpPr>
          <p:grpSp>
            <p:nvGrpSpPr>
              <p:cNvPr id="19574" name="Группа 19"/>
              <p:cNvGrpSpPr>
                <a:grpSpLocks/>
              </p:cNvGrpSpPr>
              <p:nvPr/>
            </p:nvGrpSpPr>
            <p:grpSpPr bwMode="auto">
              <a:xfrm>
                <a:off x="500034" y="3214686"/>
                <a:ext cx="191145" cy="1258006"/>
                <a:chOff x="3759151" y="3143248"/>
                <a:chExt cx="191145" cy="1258006"/>
              </a:xfrm>
            </p:grpSpPr>
            <p:sp>
              <p:nvSpPr>
                <p:cNvPr id="70" name="Прямоугольник 69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75" name="Группа 20"/>
              <p:cNvGrpSpPr>
                <a:grpSpLocks/>
              </p:cNvGrpSpPr>
              <p:nvPr/>
            </p:nvGrpSpPr>
            <p:grpSpPr bwMode="auto">
              <a:xfrm>
                <a:off x="1594773" y="3214686"/>
                <a:ext cx="191145" cy="1197022"/>
                <a:chOff x="3759151" y="3143248"/>
                <a:chExt cx="191145" cy="1197022"/>
              </a:xfrm>
            </p:grpSpPr>
            <p:sp>
              <p:nvSpPr>
                <p:cNvPr id="68" name="Прямоугольник 67"/>
                <p:cNvSpPr/>
                <p:nvPr/>
              </p:nvSpPr>
              <p:spPr>
                <a:xfrm>
                  <a:off x="3830589" y="3214686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76" name="Группа 23"/>
              <p:cNvGrpSpPr>
                <a:grpSpLocks/>
              </p:cNvGrpSpPr>
              <p:nvPr/>
            </p:nvGrpSpPr>
            <p:grpSpPr bwMode="auto">
              <a:xfrm rot="5400000">
                <a:off x="1061342" y="3967140"/>
                <a:ext cx="191145" cy="1258006"/>
                <a:chOff x="3759151" y="3143248"/>
                <a:chExt cx="191145" cy="1258006"/>
              </a:xfrm>
            </p:grpSpPr>
            <p:sp>
              <p:nvSpPr>
                <p:cNvPr id="66" name="Прямоугольник 49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7" name="Овал 50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77" name="Группа 35"/>
              <p:cNvGrpSpPr>
                <a:grpSpLocks/>
              </p:cNvGrpSpPr>
              <p:nvPr/>
            </p:nvGrpSpPr>
            <p:grpSpPr bwMode="auto">
              <a:xfrm>
                <a:off x="1571604" y="478632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64" name="Прямоугольник 63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9465" name="Группа 116"/>
            <p:cNvGrpSpPr>
              <a:grpSpLocks/>
            </p:cNvGrpSpPr>
            <p:nvPr/>
          </p:nvGrpSpPr>
          <p:grpSpPr bwMode="auto">
            <a:xfrm>
              <a:off x="4000496" y="4440888"/>
              <a:ext cx="1188117" cy="536588"/>
              <a:chOff x="4429125" y="4429132"/>
              <a:chExt cx="1258006" cy="548335"/>
            </a:xfrm>
          </p:grpSpPr>
          <p:grpSp>
            <p:nvGrpSpPr>
              <p:cNvPr id="19560" name="Группа 67"/>
              <p:cNvGrpSpPr>
                <a:grpSpLocks/>
              </p:cNvGrpSpPr>
              <p:nvPr/>
            </p:nvGrpSpPr>
            <p:grpSpPr bwMode="auto">
              <a:xfrm rot="5400000">
                <a:off x="4962555" y="389570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61" name="Группа 70"/>
              <p:cNvGrpSpPr>
                <a:grpSpLocks/>
              </p:cNvGrpSpPr>
              <p:nvPr/>
            </p:nvGrpSpPr>
            <p:grpSpPr bwMode="auto">
              <a:xfrm rot="5400000">
                <a:off x="4962555" y="425289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9466" name="Группа 118"/>
            <p:cNvGrpSpPr>
              <a:grpSpLocks/>
            </p:cNvGrpSpPr>
            <p:nvPr/>
          </p:nvGrpSpPr>
          <p:grpSpPr bwMode="auto">
            <a:xfrm>
              <a:off x="5357818" y="3143248"/>
              <a:ext cx="1223633" cy="3262979"/>
              <a:chOff x="5605966" y="3071810"/>
              <a:chExt cx="1295611" cy="3334417"/>
            </a:xfrm>
          </p:grpSpPr>
          <p:grpSp>
            <p:nvGrpSpPr>
              <p:cNvPr id="19516" name="Группа 92"/>
              <p:cNvGrpSpPr>
                <a:grpSpLocks/>
              </p:cNvGrpSpPr>
              <p:nvPr/>
            </p:nvGrpSpPr>
            <p:grpSpPr bwMode="auto">
              <a:xfrm>
                <a:off x="5605966" y="3286124"/>
                <a:ext cx="1285884" cy="3120103"/>
                <a:chOff x="5786446" y="3286124"/>
                <a:chExt cx="1285884" cy="3120103"/>
              </a:xfrm>
            </p:grpSpPr>
            <p:grpSp>
              <p:nvGrpSpPr>
                <p:cNvPr id="19524" name="Группа 73"/>
                <p:cNvGrpSpPr>
                  <a:grpSpLocks/>
                </p:cNvGrpSpPr>
                <p:nvPr/>
              </p:nvGrpSpPr>
              <p:grpSpPr bwMode="auto">
                <a:xfrm>
                  <a:off x="5786446" y="3286124"/>
                  <a:ext cx="1285884" cy="2829642"/>
                  <a:chOff x="500034" y="3214686"/>
                  <a:chExt cx="1285884" cy="2829642"/>
                </a:xfrm>
              </p:grpSpPr>
              <p:grpSp>
                <p:nvGrpSpPr>
                  <p:cNvPr id="19532" name="Группа 19"/>
                  <p:cNvGrpSpPr>
                    <a:grpSpLocks/>
                  </p:cNvGrpSpPr>
                  <p:nvPr/>
                </p:nvGrpSpPr>
                <p:grpSpPr bwMode="auto">
                  <a:xfrm>
                    <a:off x="500034" y="3214686"/>
                    <a:ext cx="191145" cy="1258006"/>
                    <a:chOff x="3759151" y="3143248"/>
                    <a:chExt cx="191145" cy="1258006"/>
                  </a:xfrm>
                </p:grpSpPr>
                <p:sp>
                  <p:nvSpPr>
                    <p:cNvPr id="52" name="Прямоугольник 51"/>
                    <p:cNvSpPr/>
                    <p:nvPr/>
                  </p:nvSpPr>
                  <p:spPr>
                    <a:xfrm>
                      <a:off x="3822866" y="3275670"/>
                      <a:ext cx="63715" cy="1125584"/>
                    </a:xfrm>
                    <a:prstGeom prst="rect">
                      <a:avLst/>
                    </a:prstGeom>
                    <a:noFill/>
                    <a:ln w="25400" cmpd="sng">
                      <a:solidFill>
                        <a:schemeClr val="accent6">
                          <a:lumMod val="1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3759151" y="3143248"/>
                      <a:ext cx="191145" cy="198632"/>
                    </a:xfrm>
                    <a:prstGeom prst="ellipse">
                      <a:avLst/>
                    </a:prstGeom>
                    <a:solidFill>
                      <a:srgbClr val="CC6600"/>
                    </a:solidFill>
                    <a:ln w="12700" cmpd="sng">
                      <a:solidFill>
                        <a:srgbClr val="FF9933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9533" name="Группа 20"/>
                  <p:cNvGrpSpPr>
                    <a:grpSpLocks/>
                  </p:cNvGrpSpPr>
                  <p:nvPr/>
                </p:nvGrpSpPr>
                <p:grpSpPr bwMode="auto">
                  <a:xfrm>
                    <a:off x="1594773" y="3214686"/>
                    <a:ext cx="191145" cy="1197022"/>
                    <a:chOff x="3759151" y="3143248"/>
                    <a:chExt cx="191145" cy="1197022"/>
                  </a:xfrm>
                </p:grpSpPr>
                <p:sp>
                  <p:nvSpPr>
                    <p:cNvPr id="50" name="Прямоугольник 49"/>
                    <p:cNvSpPr/>
                    <p:nvPr/>
                  </p:nvSpPr>
                  <p:spPr>
                    <a:xfrm>
                      <a:off x="3830589" y="3214686"/>
                      <a:ext cx="63715" cy="1125584"/>
                    </a:xfrm>
                    <a:prstGeom prst="rect">
                      <a:avLst/>
                    </a:prstGeom>
                    <a:noFill/>
                    <a:ln w="25400" cmpd="sng">
                      <a:solidFill>
                        <a:schemeClr val="accent6">
                          <a:lumMod val="1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759151" y="3143248"/>
                      <a:ext cx="191145" cy="198632"/>
                    </a:xfrm>
                    <a:prstGeom prst="ellipse">
                      <a:avLst/>
                    </a:prstGeom>
                    <a:solidFill>
                      <a:srgbClr val="CC6600"/>
                    </a:solidFill>
                    <a:ln w="12700" cmpd="sng">
                      <a:solidFill>
                        <a:srgbClr val="FF9933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9534" name="Группа 2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061342" y="3967140"/>
                    <a:ext cx="191145" cy="1258006"/>
                    <a:chOff x="3759151" y="3143248"/>
                    <a:chExt cx="191145" cy="1258006"/>
                  </a:xfrm>
                </p:grpSpPr>
                <p:sp>
                  <p:nvSpPr>
                    <p:cNvPr id="48" name="Прямоугольник 47"/>
                    <p:cNvSpPr/>
                    <p:nvPr/>
                  </p:nvSpPr>
                  <p:spPr>
                    <a:xfrm>
                      <a:off x="3822866" y="3275670"/>
                      <a:ext cx="63715" cy="1125584"/>
                    </a:xfrm>
                    <a:prstGeom prst="rect">
                      <a:avLst/>
                    </a:prstGeom>
                    <a:noFill/>
                    <a:ln w="25400" cmpd="sng">
                      <a:solidFill>
                        <a:schemeClr val="accent6">
                          <a:lumMod val="1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759151" y="3143248"/>
                      <a:ext cx="191145" cy="198632"/>
                    </a:xfrm>
                    <a:prstGeom prst="ellipse">
                      <a:avLst/>
                    </a:prstGeom>
                    <a:solidFill>
                      <a:srgbClr val="CC6600"/>
                    </a:solidFill>
                    <a:ln w="12700" cmpd="sng">
                      <a:solidFill>
                        <a:srgbClr val="FF9933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9535" name="Группа 35"/>
                  <p:cNvGrpSpPr>
                    <a:grpSpLocks/>
                  </p:cNvGrpSpPr>
                  <p:nvPr/>
                </p:nvGrpSpPr>
                <p:grpSpPr bwMode="auto">
                  <a:xfrm>
                    <a:off x="1571604" y="4786322"/>
                    <a:ext cx="191145" cy="1258006"/>
                    <a:chOff x="3759151" y="3143248"/>
                    <a:chExt cx="191145" cy="1258006"/>
                  </a:xfrm>
                </p:grpSpPr>
                <p:sp>
                  <p:nvSpPr>
                    <p:cNvPr id="46" name="Прямоугольник 45"/>
                    <p:cNvSpPr/>
                    <p:nvPr/>
                  </p:nvSpPr>
                  <p:spPr>
                    <a:xfrm>
                      <a:off x="3822866" y="3275670"/>
                      <a:ext cx="63715" cy="1125584"/>
                    </a:xfrm>
                    <a:prstGeom prst="rect">
                      <a:avLst/>
                    </a:prstGeom>
                    <a:noFill/>
                    <a:ln w="25400" cmpd="sng">
                      <a:solidFill>
                        <a:schemeClr val="accent6">
                          <a:lumMod val="1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3759151" y="3143248"/>
                      <a:ext cx="191145" cy="198632"/>
                    </a:xfrm>
                    <a:prstGeom prst="ellipse">
                      <a:avLst/>
                    </a:prstGeom>
                    <a:solidFill>
                      <a:srgbClr val="CC6600"/>
                    </a:solidFill>
                    <a:ln w="12700" cmpd="sng">
                      <a:solidFill>
                        <a:srgbClr val="FF9933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19525" name="Группа 86"/>
                <p:cNvGrpSpPr>
                  <a:grpSpLocks/>
                </p:cNvGrpSpPr>
                <p:nvPr/>
              </p:nvGrpSpPr>
              <p:grpSpPr bwMode="auto">
                <a:xfrm rot="5400000">
                  <a:off x="6319876" y="5681652"/>
                  <a:ext cx="191145" cy="1258006"/>
                  <a:chOff x="3759151" y="3143248"/>
                  <a:chExt cx="191145" cy="1258006"/>
                </a:xfrm>
              </p:grpSpPr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3822866" y="3275670"/>
                    <a:ext cx="63715" cy="1125584"/>
                  </a:xfrm>
                  <a:prstGeom prst="rect">
                    <a:avLst/>
                  </a:prstGeom>
                  <a:noFill/>
                  <a:ln w="25400" cmpd="sng">
                    <a:solidFill>
                      <a:schemeClr val="accent6">
                        <a:lumMod val="1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1" name="Овал 40"/>
                  <p:cNvSpPr/>
                  <p:nvPr/>
                </p:nvSpPr>
                <p:spPr>
                  <a:xfrm>
                    <a:off x="3759151" y="3143248"/>
                    <a:ext cx="191145" cy="198632"/>
                  </a:xfrm>
                  <a:prstGeom prst="ellipse">
                    <a:avLst/>
                  </a:prstGeom>
                  <a:solidFill>
                    <a:srgbClr val="CC6600"/>
                  </a:solidFill>
                  <a:ln w="12700" cmpd="sng">
                    <a:solidFill>
                      <a:srgbClr val="FF9933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19517" name="Группа 89"/>
              <p:cNvGrpSpPr>
                <a:grpSpLocks/>
              </p:cNvGrpSpPr>
              <p:nvPr/>
            </p:nvGrpSpPr>
            <p:grpSpPr bwMode="auto">
              <a:xfrm rot="5400000">
                <a:off x="6177001" y="2538380"/>
                <a:ext cx="191145" cy="1258006"/>
                <a:chOff x="3759151" y="3143248"/>
                <a:chExt cx="191145" cy="1258006"/>
              </a:xfrm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9467" name="Группа 119"/>
            <p:cNvGrpSpPr>
              <a:grpSpLocks/>
            </p:cNvGrpSpPr>
            <p:nvPr/>
          </p:nvGrpSpPr>
          <p:grpSpPr bwMode="auto">
            <a:xfrm>
              <a:off x="7858128" y="3143251"/>
              <a:ext cx="1214465" cy="3262979"/>
              <a:chOff x="7858128" y="3143251"/>
              <a:chExt cx="1214465" cy="3262979"/>
            </a:xfrm>
          </p:grpSpPr>
          <p:grpSp>
            <p:nvGrpSpPr>
              <p:cNvPr id="19481" name="Группа 19"/>
              <p:cNvGrpSpPr>
                <a:grpSpLocks/>
              </p:cNvGrpSpPr>
              <p:nvPr/>
            </p:nvGrpSpPr>
            <p:grpSpPr bwMode="auto">
              <a:xfrm rot="5400000">
                <a:off x="8385010" y="2642717"/>
                <a:ext cx="187050" cy="1188117"/>
                <a:chOff x="3759151" y="3143248"/>
                <a:chExt cx="191145" cy="1258006"/>
              </a:xfrm>
            </p:grpSpPr>
            <p:sp>
              <p:nvSpPr>
                <p:cNvPr id="32" name="Прямоугольник 31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482" name="Группа 20"/>
              <p:cNvGrpSpPr>
                <a:grpSpLocks/>
              </p:cNvGrpSpPr>
              <p:nvPr/>
            </p:nvGrpSpPr>
            <p:grpSpPr bwMode="auto">
              <a:xfrm>
                <a:off x="8892048" y="3352970"/>
                <a:ext cx="180525" cy="1171376"/>
                <a:chOff x="3759151" y="3143248"/>
                <a:chExt cx="191145" cy="1197022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3830589" y="3214686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483" name="Группа 23"/>
              <p:cNvGrpSpPr>
                <a:grpSpLocks/>
              </p:cNvGrpSpPr>
              <p:nvPr/>
            </p:nvGrpSpPr>
            <p:grpSpPr bwMode="auto">
              <a:xfrm rot="5400000">
                <a:off x="8385010" y="4110774"/>
                <a:ext cx="187050" cy="1188117"/>
                <a:chOff x="3759151" y="3143248"/>
                <a:chExt cx="191145" cy="1258006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484" name="Группа 35"/>
              <p:cNvGrpSpPr>
                <a:grpSpLocks/>
              </p:cNvGrpSpPr>
              <p:nvPr/>
            </p:nvGrpSpPr>
            <p:grpSpPr bwMode="auto">
              <a:xfrm>
                <a:off x="7858128" y="4890935"/>
                <a:ext cx="180525" cy="1231054"/>
                <a:chOff x="3759151" y="3143248"/>
                <a:chExt cx="191145" cy="1258006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485" name="Группа 86"/>
              <p:cNvGrpSpPr>
                <a:grpSpLocks/>
              </p:cNvGrpSpPr>
              <p:nvPr/>
            </p:nvGrpSpPr>
            <p:grpSpPr bwMode="auto">
              <a:xfrm rot="5400000">
                <a:off x="8358681" y="5718646"/>
                <a:ext cx="187050" cy="1188117"/>
                <a:chOff x="3759151" y="3143248"/>
                <a:chExt cx="191145" cy="1258006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9468" name="Группа 111"/>
            <p:cNvGrpSpPr>
              <a:grpSpLocks/>
            </p:cNvGrpSpPr>
            <p:nvPr/>
          </p:nvGrpSpPr>
          <p:grpSpPr bwMode="auto">
            <a:xfrm>
              <a:off x="6622649" y="3983896"/>
              <a:ext cx="1188112" cy="1231054"/>
              <a:chOff x="1571604" y="4000504"/>
              <a:chExt cx="1258006" cy="125800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135385" y="4132926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071670" y="4000504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5400000">
                <a:off x="2102538" y="4176227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5400000">
                <a:off x="2634721" y="4639703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40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57275"/>
            <a:ext cx="8572500" cy="3657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	Три гусеницы тутового шелкопряда в течении трех суток намотали в коконы 4500 м шелковой нити. Сколько гусениц соткут за такой же срок 1,5 км шелковой нити? </a:t>
            </a:r>
          </a:p>
        </p:txBody>
      </p:sp>
      <p:sp>
        <p:nvSpPr>
          <p:cNvPr id="204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50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08050"/>
            <a:ext cx="8535987" cy="53070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Выполняя домашнее задание , Паша составил задачу на дроби: </a:t>
            </a:r>
            <a:endParaRPr lang="ru-RU" sz="3600" dirty="0" smtClean="0"/>
          </a:p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«В </a:t>
            </a:r>
            <a:r>
              <a:rPr lang="ru-RU" sz="3600" dirty="0" smtClean="0"/>
              <a:t>классе 35 учеников, причем 2/3 из всех учащихся девочки.» Папа сказал, что такого не может быть. Почему?</a:t>
            </a:r>
          </a:p>
        </p:txBody>
      </p:sp>
      <p:sp>
        <p:nvSpPr>
          <p:cNvPr id="215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5" name="Group 175"/>
          <p:cNvGraphicFramePr>
            <a:graphicFrameLocks noGrp="1"/>
          </p:cNvGraphicFramePr>
          <p:nvPr>
            <p:ph/>
          </p:nvPr>
        </p:nvGraphicFramePr>
        <p:xfrm>
          <a:off x="214313" y="857250"/>
          <a:ext cx="8642350" cy="4913315"/>
        </p:xfrm>
        <a:graphic>
          <a:graphicData uri="http://schemas.openxmlformats.org/drawingml/2006/table">
            <a:tbl>
              <a:tblPr/>
              <a:tblGrid>
                <a:gridCol w="3025775"/>
                <a:gridCol w="935038"/>
                <a:gridCol w="936625"/>
                <a:gridCol w="936625"/>
                <a:gridCol w="935037"/>
                <a:gridCol w="936625"/>
                <a:gridCol w="936625"/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</a:rPr>
                        <a:t>Логика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3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4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5" action="ppaction://hlinksldjump"/>
                        </a:rPr>
                        <a:t>40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6" action="ppaction://hlinksldjump"/>
                        </a:rPr>
                        <a:t>50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7" action="ppaction://hlinksldjump"/>
                        </a:rPr>
                        <a:t>60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</a:rPr>
                        <a:t>Арифметика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8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9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0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1" action="ppaction://hlinksldjump"/>
                        </a:rPr>
                        <a:t>40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2" action="ppaction://hlinksldjump"/>
                        </a:rPr>
                        <a:t>50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3" action="ppaction://hlinksldjump"/>
                        </a:rPr>
                        <a:t>60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</a:rPr>
                        <a:t>Геометрия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4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5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6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7" action="ppaction://hlinksldjump"/>
                        </a:rPr>
                        <a:t>40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8" action="ppaction://hlinksldjump"/>
                        </a:rPr>
                        <a:t>50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19" action="ppaction://hlinksldjump"/>
                        </a:rPr>
                        <a:t>60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</a:rPr>
                        <a:t>Алгебра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0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1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2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3" action="ppaction://hlinksldjump"/>
                        </a:rPr>
                        <a:t>40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4" action="ppaction://hlinksldjump"/>
                        </a:rPr>
                        <a:t>50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5" action="ppaction://hlinksldjump"/>
                        </a:rPr>
                        <a:t>60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erdana" pitchFamily="34" charset="0"/>
                        </a:rPr>
                        <a:t>Информатика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6" action="ppaction://hlinksldjump"/>
                        </a:rPr>
                        <a:t>10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7" action="ppaction://hlinksldjump"/>
                        </a:rPr>
                        <a:t>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8" action="ppaction://hlinksldjump"/>
                        </a:rPr>
                        <a:t>30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29" action="ppaction://hlinksldjump"/>
                        </a:rPr>
                        <a:t>40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30" action="ppaction://hlinksldjump"/>
                        </a:rPr>
                        <a:t>50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Verdana" pitchFamily="34" charset="0"/>
                          <a:hlinkClick r:id="rId31" action="ppaction://hlinksldjump"/>
                        </a:rPr>
                        <a:t>60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о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60425"/>
            <a:ext cx="3810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442913" y="103188"/>
            <a:ext cx="8243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 в мешке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Кот в мешке</a:t>
            </a:r>
            <a:r>
              <a:rPr lang="en-US" dirty="0" smtClean="0"/>
              <a:t> 60</a:t>
            </a:r>
            <a:endParaRPr 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214438"/>
            <a:ext cx="9001125" cy="44561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	Как правильно сказать: пять плюс семь равно </a:t>
            </a:r>
            <a:r>
              <a:rPr lang="ru-RU" sz="3600" b="1" dirty="0" smtClean="0">
                <a:solidFill>
                  <a:srgbClr val="0066CC"/>
                </a:solidFill>
              </a:rPr>
              <a:t>одиннадцати</a:t>
            </a:r>
            <a:r>
              <a:rPr lang="ru-RU" sz="3600" dirty="0" smtClean="0"/>
              <a:t> или </a:t>
            </a:r>
            <a:r>
              <a:rPr lang="ru-RU" sz="3600" b="1" dirty="0" smtClean="0">
                <a:solidFill>
                  <a:srgbClr val="0066CC"/>
                </a:solidFill>
              </a:rPr>
              <a:t>одиннадцать</a:t>
            </a:r>
            <a:r>
              <a:rPr lang="ru-RU" sz="3600" dirty="0" smtClean="0"/>
              <a:t>?</a:t>
            </a:r>
          </a:p>
          <a:p>
            <a:pPr marL="0" indent="0" eaLnBrk="1" hangingPunct="1">
              <a:buFontTx/>
              <a:buNone/>
            </a:pPr>
            <a:endParaRPr lang="ru-RU" sz="3600" dirty="0" smtClean="0"/>
          </a:p>
          <a:p>
            <a:pPr marL="0" indent="0" eaLnBrk="1" hangingPunct="1">
              <a:buFontTx/>
              <a:buNone/>
            </a:pPr>
            <a:endParaRPr lang="ru-RU" dirty="0" smtClean="0"/>
          </a:p>
          <a:p>
            <a:pPr marL="0" indent="0" eaLnBrk="1" hangingPunct="1"/>
            <a:endParaRPr lang="ru-RU" dirty="0" smtClean="0"/>
          </a:p>
        </p:txBody>
      </p:sp>
      <p:sp>
        <p:nvSpPr>
          <p:cNvPr id="235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10</a:t>
            </a:r>
          </a:p>
        </p:txBody>
      </p:sp>
      <p:sp>
        <p:nvSpPr>
          <p:cNvPr id="2457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5400" kern="0" dirty="0">
                <a:solidFill>
                  <a:srgbClr val="7030A0"/>
                </a:solidFill>
                <a:latin typeface="+mn-lt"/>
              </a:rPr>
              <a:t>15-</a:t>
            </a:r>
            <a:r>
              <a:rPr lang="ru-RU" sz="5400" kern="0" dirty="0">
                <a:solidFill>
                  <a:srgbClr val="FF0066"/>
                </a:solidFill>
                <a:latin typeface="+mn-lt"/>
              </a:rPr>
              <a:t>(</a:t>
            </a:r>
            <a:r>
              <a:rPr lang="ru-RU" sz="5400" kern="0" dirty="0">
                <a:solidFill>
                  <a:srgbClr val="7030A0"/>
                </a:solidFill>
                <a:latin typeface="+mn-lt"/>
              </a:rPr>
              <a:t>35+5</a:t>
            </a:r>
            <a:r>
              <a:rPr lang="ru-RU" sz="5400" kern="0" dirty="0">
                <a:solidFill>
                  <a:srgbClr val="FF0066"/>
                </a:solidFill>
                <a:latin typeface="+mn-lt"/>
              </a:rPr>
              <a:t>)</a:t>
            </a:r>
            <a:r>
              <a:rPr lang="ru-RU" sz="5400" kern="0" dirty="0">
                <a:solidFill>
                  <a:srgbClr val="7030A0"/>
                </a:solidFill>
                <a:latin typeface="+mn-lt"/>
              </a:rPr>
              <a:t>:4=5</a:t>
            </a:r>
          </a:p>
          <a:p>
            <a:pPr algn="just">
              <a:spcBef>
                <a:spcPct val="20000"/>
              </a:spcBef>
              <a:defRPr/>
            </a:pPr>
            <a:endParaRPr lang="ru-RU" sz="4000" kern="0" dirty="0">
              <a:latin typeface="+mn-lt"/>
            </a:endParaRPr>
          </a:p>
        </p:txBody>
      </p:sp>
      <p:pic>
        <p:nvPicPr>
          <p:cNvPr id="87" name="Рисунок 8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3643313"/>
            <a:ext cx="3000375" cy="2363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20</a:t>
            </a:r>
          </a:p>
        </p:txBody>
      </p:sp>
      <p:sp>
        <p:nvSpPr>
          <p:cNvPr id="2560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2875" y="1600200"/>
            <a:ext cx="89296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4 половинки =&gt; 4/2 =2 яблока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8 четвертинок =&gt; 8/4 =2 яблока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Значит всего 3+2+2= </a:t>
            </a:r>
            <a:r>
              <a:rPr lang="ru-RU" sz="3600" kern="0" dirty="0">
                <a:solidFill>
                  <a:srgbClr val="FF0066"/>
                </a:solidFill>
                <a:latin typeface="+mn-lt"/>
              </a:rPr>
              <a:t>7 яблок</a:t>
            </a:r>
          </a:p>
        </p:txBody>
      </p:sp>
      <p:pic>
        <p:nvPicPr>
          <p:cNvPr id="25605" name="Picture 5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148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07193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21493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143500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1481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286375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D:\ANIMGIF\FOOD AND DRINK\APPLE\APPLE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148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30</a:t>
            </a:r>
          </a:p>
        </p:txBody>
      </p:sp>
      <p:sp>
        <p:nvSpPr>
          <p:cNvPr id="2662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8" name="Группа 173"/>
          <p:cNvGrpSpPr>
            <a:grpSpLocks/>
          </p:cNvGrpSpPr>
          <p:nvPr/>
        </p:nvGrpSpPr>
        <p:grpSpPr bwMode="auto">
          <a:xfrm>
            <a:off x="214313" y="2000250"/>
            <a:ext cx="8643937" cy="3119438"/>
            <a:chOff x="0" y="2000240"/>
            <a:chExt cx="8643997" cy="3120106"/>
          </a:xfrm>
        </p:grpSpPr>
        <p:grpSp>
          <p:nvGrpSpPr>
            <p:cNvPr id="26629" name="Группа 110"/>
            <p:cNvGrpSpPr>
              <a:grpSpLocks/>
            </p:cNvGrpSpPr>
            <p:nvPr/>
          </p:nvGrpSpPr>
          <p:grpSpPr bwMode="auto">
            <a:xfrm>
              <a:off x="1225122" y="2845731"/>
              <a:ext cx="1131978" cy="1177150"/>
              <a:chOff x="1571604" y="4000504"/>
              <a:chExt cx="1258006" cy="1258006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2135385" y="4132926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" name="Овал 28"/>
              <p:cNvSpPr/>
              <p:nvPr/>
            </p:nvSpPr>
            <p:spPr>
              <a:xfrm>
                <a:off x="2071670" y="4000504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3" name="Прямоугольник 33"/>
              <p:cNvSpPr/>
              <p:nvPr/>
            </p:nvSpPr>
            <p:spPr>
              <a:xfrm rot="5400000">
                <a:off x="2102538" y="4176227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 rot="5400000">
                <a:off x="2634721" y="4639703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6630" name="Группа 41"/>
            <p:cNvGrpSpPr>
              <a:grpSpLocks/>
            </p:cNvGrpSpPr>
            <p:nvPr/>
          </p:nvGrpSpPr>
          <p:grpSpPr bwMode="auto">
            <a:xfrm>
              <a:off x="-1" y="2263138"/>
              <a:ext cx="1157070" cy="2647773"/>
              <a:chOff x="500034" y="3214686"/>
              <a:chExt cx="1285884" cy="2829642"/>
            </a:xfrm>
          </p:grpSpPr>
          <p:grpSp>
            <p:nvGrpSpPr>
              <p:cNvPr id="26770" name="Группа 19"/>
              <p:cNvGrpSpPr>
                <a:grpSpLocks/>
              </p:cNvGrpSpPr>
              <p:nvPr/>
            </p:nvGrpSpPr>
            <p:grpSpPr bwMode="auto">
              <a:xfrm>
                <a:off x="500034" y="3214686"/>
                <a:ext cx="191145" cy="1258006"/>
                <a:chOff x="3759151" y="3143248"/>
                <a:chExt cx="191145" cy="1258006"/>
              </a:xfrm>
            </p:grpSpPr>
            <p:sp>
              <p:nvSpPr>
                <p:cNvPr id="89" name="Прямоугольник 17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0" name="Овал 1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71" name="Группа 20"/>
              <p:cNvGrpSpPr>
                <a:grpSpLocks/>
              </p:cNvGrpSpPr>
              <p:nvPr/>
            </p:nvGrpSpPr>
            <p:grpSpPr bwMode="auto">
              <a:xfrm>
                <a:off x="1594773" y="3214686"/>
                <a:ext cx="191145" cy="1197022"/>
                <a:chOff x="3759151" y="3143248"/>
                <a:chExt cx="191145" cy="1197022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3830589" y="3214686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72" name="Группа 23"/>
              <p:cNvGrpSpPr>
                <a:grpSpLocks/>
              </p:cNvGrpSpPr>
              <p:nvPr/>
            </p:nvGrpSpPr>
            <p:grpSpPr bwMode="auto">
              <a:xfrm rot="5400000">
                <a:off x="1061342" y="3967140"/>
                <a:ext cx="191145" cy="1258006"/>
                <a:chOff x="3759151" y="3143248"/>
                <a:chExt cx="191145" cy="1258006"/>
              </a:xfrm>
            </p:grpSpPr>
            <p:sp>
              <p:nvSpPr>
                <p:cNvPr id="85" name="Прямоугольник 84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73" name="Группа 35"/>
              <p:cNvGrpSpPr>
                <a:grpSpLocks/>
              </p:cNvGrpSpPr>
              <p:nvPr/>
            </p:nvGrpSpPr>
            <p:grpSpPr bwMode="auto">
              <a:xfrm>
                <a:off x="1571604" y="478632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83" name="Прямоугольник 36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4" name="Овал 37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6631" name="Группа 42"/>
            <p:cNvGrpSpPr>
              <a:grpSpLocks/>
            </p:cNvGrpSpPr>
            <p:nvPr/>
          </p:nvGrpSpPr>
          <p:grpSpPr bwMode="auto">
            <a:xfrm>
              <a:off x="2450266" y="2263138"/>
              <a:ext cx="1157070" cy="2647773"/>
              <a:chOff x="500034" y="3214686"/>
              <a:chExt cx="1285884" cy="2829642"/>
            </a:xfrm>
          </p:grpSpPr>
          <p:grpSp>
            <p:nvGrpSpPr>
              <p:cNvPr id="26742" name="Группа 19"/>
              <p:cNvGrpSpPr>
                <a:grpSpLocks/>
              </p:cNvGrpSpPr>
              <p:nvPr/>
            </p:nvGrpSpPr>
            <p:grpSpPr bwMode="auto">
              <a:xfrm>
                <a:off x="500034" y="3214686"/>
                <a:ext cx="191145" cy="1258006"/>
                <a:chOff x="3759151" y="3143248"/>
                <a:chExt cx="191145" cy="1258006"/>
              </a:xfrm>
            </p:grpSpPr>
            <p:sp>
              <p:nvSpPr>
                <p:cNvPr id="77" name="Прямоугольник 76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8" name="Овал 54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43" name="Группа 20"/>
              <p:cNvGrpSpPr>
                <a:grpSpLocks/>
              </p:cNvGrpSpPr>
              <p:nvPr/>
            </p:nvGrpSpPr>
            <p:grpSpPr bwMode="auto">
              <a:xfrm>
                <a:off x="1594773" y="3214686"/>
                <a:ext cx="191145" cy="1197022"/>
                <a:chOff x="3759151" y="3143248"/>
                <a:chExt cx="191145" cy="1197022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>
                  <a:off x="3830589" y="3214686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44" name="Группа 23"/>
              <p:cNvGrpSpPr>
                <a:grpSpLocks/>
              </p:cNvGrpSpPr>
              <p:nvPr/>
            </p:nvGrpSpPr>
            <p:grpSpPr bwMode="auto">
              <a:xfrm rot="5400000">
                <a:off x="1061342" y="3967140"/>
                <a:ext cx="191145" cy="1258006"/>
                <a:chOff x="3759151" y="3143248"/>
                <a:chExt cx="191145" cy="1258006"/>
              </a:xfrm>
            </p:grpSpPr>
            <p:sp>
              <p:nvSpPr>
                <p:cNvPr id="73" name="Прямоугольник 49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4" name="Овал 73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45" name="Группа 35"/>
              <p:cNvGrpSpPr>
                <a:grpSpLocks/>
              </p:cNvGrpSpPr>
              <p:nvPr/>
            </p:nvGrpSpPr>
            <p:grpSpPr bwMode="auto">
              <a:xfrm>
                <a:off x="1571604" y="478632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71" name="Прямоугольник 70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2" name="Овал 4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6632" name="Группа 116"/>
            <p:cNvGrpSpPr>
              <a:grpSpLocks/>
            </p:cNvGrpSpPr>
            <p:nvPr/>
          </p:nvGrpSpPr>
          <p:grpSpPr bwMode="auto">
            <a:xfrm>
              <a:off x="3811527" y="3241068"/>
              <a:ext cx="1131985" cy="513093"/>
              <a:chOff x="4429125" y="4429132"/>
              <a:chExt cx="1258006" cy="548335"/>
            </a:xfrm>
          </p:grpSpPr>
          <p:grpSp>
            <p:nvGrpSpPr>
              <p:cNvPr id="26728" name="Группа 67"/>
              <p:cNvGrpSpPr>
                <a:grpSpLocks/>
              </p:cNvGrpSpPr>
              <p:nvPr/>
            </p:nvGrpSpPr>
            <p:grpSpPr bwMode="auto">
              <a:xfrm rot="5400000">
                <a:off x="4962555" y="389570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65" name="Прямоугольник 64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729" name="Группа 70"/>
              <p:cNvGrpSpPr>
                <a:grpSpLocks/>
              </p:cNvGrpSpPr>
              <p:nvPr/>
            </p:nvGrpSpPr>
            <p:grpSpPr bwMode="auto">
              <a:xfrm rot="5400000">
                <a:off x="4962555" y="4252892"/>
                <a:ext cx="191145" cy="1258006"/>
                <a:chOff x="3759151" y="3143248"/>
                <a:chExt cx="191145" cy="1258006"/>
              </a:xfrm>
            </p:grpSpPr>
            <p:sp>
              <p:nvSpPr>
                <p:cNvPr id="63" name="Прямоугольник 62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6633" name="Группа 119"/>
            <p:cNvGrpSpPr>
              <a:grpSpLocks/>
            </p:cNvGrpSpPr>
            <p:nvPr/>
          </p:nvGrpSpPr>
          <p:grpSpPr bwMode="auto">
            <a:xfrm>
              <a:off x="7486908" y="2000250"/>
              <a:ext cx="1157089" cy="3120109"/>
              <a:chOff x="7858128" y="3143253"/>
              <a:chExt cx="1214465" cy="3262979"/>
            </a:xfrm>
          </p:grpSpPr>
          <p:grpSp>
            <p:nvGrpSpPr>
              <p:cNvPr id="26693" name="Группа 19"/>
              <p:cNvGrpSpPr>
                <a:grpSpLocks/>
              </p:cNvGrpSpPr>
              <p:nvPr/>
            </p:nvGrpSpPr>
            <p:grpSpPr bwMode="auto">
              <a:xfrm rot="5400000">
                <a:off x="8385010" y="2642719"/>
                <a:ext cx="187050" cy="1188117"/>
                <a:chOff x="3759151" y="3143248"/>
                <a:chExt cx="191145" cy="1258006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94" name="Группа 20"/>
              <p:cNvGrpSpPr>
                <a:grpSpLocks/>
              </p:cNvGrpSpPr>
              <p:nvPr/>
            </p:nvGrpSpPr>
            <p:grpSpPr bwMode="auto">
              <a:xfrm>
                <a:off x="8892048" y="3352970"/>
                <a:ext cx="180525" cy="1171376"/>
                <a:chOff x="3759151" y="3143248"/>
                <a:chExt cx="191145" cy="1197022"/>
              </a:xfrm>
            </p:grpSpPr>
            <p:sp>
              <p:nvSpPr>
                <p:cNvPr id="57" name="Прямоугольник 56"/>
                <p:cNvSpPr/>
                <p:nvPr/>
              </p:nvSpPr>
              <p:spPr>
                <a:xfrm>
                  <a:off x="3830589" y="3214686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95" name="Группа 23"/>
              <p:cNvGrpSpPr>
                <a:grpSpLocks/>
              </p:cNvGrpSpPr>
              <p:nvPr/>
            </p:nvGrpSpPr>
            <p:grpSpPr bwMode="auto">
              <a:xfrm rot="5400000">
                <a:off x="8385010" y="4110776"/>
                <a:ext cx="187050" cy="1188117"/>
                <a:chOff x="3759151" y="3143248"/>
                <a:chExt cx="191145" cy="1258006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96" name="Группа 35"/>
              <p:cNvGrpSpPr>
                <a:grpSpLocks/>
              </p:cNvGrpSpPr>
              <p:nvPr/>
            </p:nvGrpSpPr>
            <p:grpSpPr bwMode="auto">
              <a:xfrm>
                <a:off x="7858128" y="4890935"/>
                <a:ext cx="180525" cy="1231054"/>
                <a:chOff x="3759151" y="3143248"/>
                <a:chExt cx="191145" cy="1258006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97" name="Группа 86"/>
              <p:cNvGrpSpPr>
                <a:grpSpLocks/>
              </p:cNvGrpSpPr>
              <p:nvPr/>
            </p:nvGrpSpPr>
            <p:grpSpPr bwMode="auto">
              <a:xfrm rot="5400000">
                <a:off x="8358681" y="5718648"/>
                <a:ext cx="187050" cy="1188117"/>
                <a:chOff x="3759151" y="3143248"/>
                <a:chExt cx="191145" cy="1258006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6634" name="Группа 111"/>
            <p:cNvGrpSpPr>
              <a:grpSpLocks/>
            </p:cNvGrpSpPr>
            <p:nvPr/>
          </p:nvGrpSpPr>
          <p:grpSpPr bwMode="auto">
            <a:xfrm>
              <a:off x="6309794" y="2804079"/>
              <a:ext cx="1131978" cy="1177150"/>
              <a:chOff x="1571604" y="4000504"/>
              <a:chExt cx="1258006" cy="125800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135385" y="4132926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071670" y="4000504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 rot="5400000">
                <a:off x="2102538" y="4176227"/>
                <a:ext cx="63715" cy="1125584"/>
              </a:xfrm>
              <a:prstGeom prst="rect">
                <a:avLst/>
              </a:prstGeom>
              <a:noFill/>
              <a:ln w="25400" cmpd="sng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 rot="5400000">
                <a:off x="2634721" y="4639703"/>
                <a:ext cx="191145" cy="198632"/>
              </a:xfrm>
              <a:prstGeom prst="ellipse">
                <a:avLst/>
              </a:prstGeom>
              <a:solidFill>
                <a:srgbClr val="CC6600"/>
              </a:solidFill>
              <a:ln w="12700" cmpd="sng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6635" name="Группа 172"/>
            <p:cNvGrpSpPr>
              <a:grpSpLocks/>
            </p:cNvGrpSpPr>
            <p:nvPr/>
          </p:nvGrpSpPr>
          <p:grpSpPr bwMode="auto">
            <a:xfrm>
              <a:off x="5072046" y="2000262"/>
              <a:ext cx="1198500" cy="3120104"/>
              <a:chOff x="5072046" y="2000262"/>
              <a:chExt cx="1198500" cy="3120104"/>
            </a:xfrm>
          </p:grpSpPr>
          <p:grpSp>
            <p:nvGrpSpPr>
              <p:cNvPr id="26636" name="Группа 19"/>
              <p:cNvGrpSpPr>
                <a:grpSpLocks/>
              </p:cNvGrpSpPr>
              <p:nvPr/>
            </p:nvGrpSpPr>
            <p:grpSpPr bwMode="auto">
              <a:xfrm>
                <a:off x="5104703" y="2200779"/>
                <a:ext cx="171996" cy="1177150"/>
                <a:chOff x="3759151" y="3143248"/>
                <a:chExt cx="191145" cy="1258006"/>
              </a:xfrm>
            </p:grpSpPr>
            <p:sp>
              <p:nvSpPr>
                <p:cNvPr id="40" name="Прямоугольник 39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37" name="Группа 23"/>
              <p:cNvGrpSpPr>
                <a:grpSpLocks/>
              </p:cNvGrpSpPr>
              <p:nvPr/>
            </p:nvGrpSpPr>
            <p:grpSpPr bwMode="auto">
              <a:xfrm rot="5400000">
                <a:off x="5606371" y="2927455"/>
                <a:ext cx="178860" cy="1131986"/>
                <a:chOff x="3759151" y="3143248"/>
                <a:chExt cx="191145" cy="1258006"/>
              </a:xfrm>
            </p:grpSpPr>
            <p:sp>
              <p:nvSpPr>
                <p:cNvPr id="38" name="Прямоугольник 37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38" name="Группа 35"/>
              <p:cNvGrpSpPr>
                <a:grpSpLocks/>
              </p:cNvGrpSpPr>
              <p:nvPr/>
            </p:nvGrpSpPr>
            <p:grpSpPr bwMode="auto">
              <a:xfrm>
                <a:off x="6068929" y="3671401"/>
                <a:ext cx="171996" cy="1177150"/>
                <a:chOff x="3759151" y="3143248"/>
                <a:chExt cx="191145" cy="1258006"/>
              </a:xfrm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39" name="Группа 86"/>
              <p:cNvGrpSpPr>
                <a:grpSpLocks/>
              </p:cNvGrpSpPr>
              <p:nvPr/>
            </p:nvGrpSpPr>
            <p:grpSpPr bwMode="auto">
              <a:xfrm rot="5400000">
                <a:off x="5581285" y="4464943"/>
                <a:ext cx="178860" cy="1131986"/>
                <a:chOff x="3759151" y="3143248"/>
                <a:chExt cx="191145" cy="1258006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40" name="Группа 89"/>
              <p:cNvGrpSpPr>
                <a:grpSpLocks/>
              </p:cNvGrpSpPr>
              <p:nvPr/>
            </p:nvGrpSpPr>
            <p:grpSpPr bwMode="auto">
              <a:xfrm rot="5400000">
                <a:off x="5615123" y="1523699"/>
                <a:ext cx="178860" cy="1131986"/>
                <a:chOff x="3759151" y="3143248"/>
                <a:chExt cx="191145" cy="1258006"/>
              </a:xfrm>
            </p:grpSpPr>
            <p:sp>
              <p:nvSpPr>
                <p:cNvPr id="32" name="Прямоугольник 31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41" name="Группа 19"/>
              <p:cNvGrpSpPr>
                <a:grpSpLocks/>
              </p:cNvGrpSpPr>
              <p:nvPr/>
            </p:nvGrpSpPr>
            <p:grpSpPr bwMode="auto">
              <a:xfrm>
                <a:off x="5072046" y="3714752"/>
                <a:ext cx="171996" cy="1177150"/>
                <a:chOff x="3759151" y="3143248"/>
                <a:chExt cx="191145" cy="1258006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3822866" y="3275670"/>
                  <a:ext cx="63715" cy="1125584"/>
                </a:xfrm>
                <a:prstGeom prst="rect">
                  <a:avLst/>
                </a:prstGeom>
                <a:noFill/>
                <a:ln w="25400" cmpd="sng">
                  <a:solidFill>
                    <a:schemeClr val="accent6">
                      <a:lumMod val="1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3759151" y="3143248"/>
                  <a:ext cx="191145" cy="198632"/>
                </a:xfrm>
                <a:prstGeom prst="ellipse">
                  <a:avLst/>
                </a:prstGeom>
                <a:solidFill>
                  <a:srgbClr val="CC6600"/>
                </a:solidFill>
                <a:ln w="12700" cmpd="sng">
                  <a:solidFill>
                    <a:srgbClr val="FF993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42" name="Группа 16"/>
              <p:cNvGrpSpPr>
                <a:grpSpLocks/>
              </p:cNvGrpSpPr>
              <p:nvPr/>
            </p:nvGrpSpPr>
            <p:grpSpPr bwMode="auto">
              <a:xfrm>
                <a:off x="6072229" y="2143148"/>
                <a:ext cx="190501" cy="1257570"/>
                <a:chOff x="3143275" y="3714775"/>
                <a:chExt cx="213592" cy="1356848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3214472" y="3856968"/>
                  <a:ext cx="71197" cy="1214652"/>
                </a:xfrm>
                <a:prstGeom prst="rect">
                  <a:avLst/>
                </a:prstGeom>
                <a:noFill/>
                <a:ln w="3175"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3143275" y="3714773"/>
                  <a:ext cx="213592" cy="214149"/>
                </a:xfrm>
                <a:prstGeom prst="ellipse">
                  <a:avLst/>
                </a:prstGeom>
                <a:noFill/>
                <a:ln w="0">
                  <a:solidFill>
                    <a:srgbClr val="FF9933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40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643938" cy="30718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Вычислим сколько шелковых нитей соткала каждая гусеница: 4500 м/3=1500 м</a:t>
            </a:r>
          </a:p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Так как 1500 м = 1,5 км =&gt; </a:t>
            </a:r>
            <a:r>
              <a:rPr lang="ru-RU" sz="3600" dirty="0" smtClean="0">
                <a:solidFill>
                  <a:srgbClr val="FF0066"/>
                </a:solidFill>
              </a:rPr>
              <a:t>одна гусеница</a:t>
            </a:r>
            <a:r>
              <a:rPr lang="ru-RU" sz="3600" dirty="0" smtClean="0"/>
              <a:t>.</a:t>
            </a:r>
          </a:p>
        </p:txBody>
      </p:sp>
      <p:sp>
        <p:nvSpPr>
          <p:cNvPr id="2765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5" descr="D:\5000 изображений\Cartoon Characters\CRCTR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8848">
            <a:off x="3429000" y="4200525"/>
            <a:ext cx="4786313" cy="172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Арифметика</a:t>
            </a:r>
            <a:r>
              <a:rPr lang="ru-RU" dirty="0" smtClean="0"/>
              <a:t> 50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	Вычислим </a:t>
            </a:r>
            <a:r>
              <a:rPr lang="ru-RU" sz="3600" dirty="0" smtClean="0"/>
              <a:t>сколько девочек было в классе согласно  этой задачи: </a:t>
            </a:r>
          </a:p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	35*2/3=70/3=23, (3), т.е.</a:t>
            </a:r>
          </a:p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70 не делится </a:t>
            </a:r>
            <a:r>
              <a:rPr lang="ru-RU" sz="3600" dirty="0" smtClean="0">
                <a:solidFill>
                  <a:srgbClr val="FF0000"/>
                </a:solidFill>
              </a:rPr>
              <a:t>нацело</a:t>
            </a:r>
            <a:r>
              <a:rPr lang="ru-RU" sz="3600" dirty="0" smtClean="0"/>
              <a:t> на 3</a:t>
            </a:r>
          </a:p>
          <a:p>
            <a:pPr marL="0" indent="0" algn="just" eaLnBrk="1" hangingPunct="1">
              <a:buFontTx/>
              <a:buNone/>
            </a:pPr>
            <a:endParaRPr lang="ru-RU" sz="4000" dirty="0" smtClean="0"/>
          </a:p>
        </p:txBody>
      </p:sp>
      <p:sp>
        <p:nvSpPr>
          <p:cNvPr id="286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Кот в мешке</a:t>
            </a:r>
            <a:r>
              <a:rPr lang="ru-RU" dirty="0" smtClean="0"/>
              <a:t> 60</a:t>
            </a:r>
          </a:p>
        </p:txBody>
      </p:sp>
      <p:sp>
        <p:nvSpPr>
          <p:cNvPr id="2969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438" y="1214438"/>
            <a:ext cx="90011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	Правильно сказать: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пять плюс семь равно </a:t>
            </a:r>
            <a:r>
              <a:rPr lang="ru-RU" sz="3600" b="1" kern="0" dirty="0">
                <a:solidFill>
                  <a:srgbClr val="FF0066"/>
                </a:solidFill>
                <a:latin typeface="+mn-lt"/>
              </a:rPr>
              <a:t>двенадцати</a:t>
            </a:r>
            <a:endParaRPr lang="ru-RU" sz="3600" kern="0" dirty="0">
              <a:solidFill>
                <a:srgbClr val="FF0066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800" kern="0" dirty="0">
                <a:latin typeface="+mn-lt"/>
              </a:rPr>
              <a:t>5+7=</a:t>
            </a:r>
            <a:r>
              <a:rPr lang="ru-RU" sz="4800" kern="0" dirty="0">
                <a:solidFill>
                  <a:srgbClr val="FF0066"/>
                </a:solidFill>
                <a:latin typeface="+mn-lt"/>
              </a:rPr>
              <a:t>12</a:t>
            </a:r>
          </a:p>
          <a:p>
            <a:pPr>
              <a:spcBef>
                <a:spcPct val="20000"/>
              </a:spcBef>
              <a:defRPr/>
            </a:pPr>
            <a:endParaRPr lang="ru-RU" kern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ru-RU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10</a:t>
            </a:r>
          </a:p>
        </p:txBody>
      </p:sp>
      <p:sp>
        <p:nvSpPr>
          <p:cNvPr id="3072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8" y="1277938"/>
            <a:ext cx="52197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Если 5 быков за 5 дней дают 5 литров молока, то сколько литров дадут 10 быков за 10 дней?</a:t>
            </a:r>
          </a:p>
        </p:txBody>
      </p:sp>
      <p:pic>
        <p:nvPicPr>
          <p:cNvPr id="30725" name="Picture 6" descr="D:\5000 изображений\Animal Cartoons\ANTN0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212"/>
            <a:ext cx="432911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20</a:t>
            </a:r>
          </a:p>
        </p:txBody>
      </p:sp>
      <p:sp>
        <p:nvSpPr>
          <p:cNvPr id="3174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8569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sz="3600" kern="0" dirty="0" smtClean="0">
                <a:latin typeface="+mn-lt"/>
              </a:rPr>
              <a:t>	Представьте </a:t>
            </a:r>
            <a:r>
              <a:rPr lang="ru-RU" sz="3600" kern="0" dirty="0">
                <a:latin typeface="+mn-lt"/>
              </a:rPr>
              <a:t>себе, что Вы капитан парохода. </a:t>
            </a:r>
            <a:r>
              <a:rPr lang="ru-RU" sz="3600" kern="0" dirty="0">
                <a:latin typeface="+mn-lt"/>
              </a:rPr>
              <a:t>Ранним августовским утром Вы отправляетесь в рейс по маршруту Астрахань – Москва. В трюме парохода 200 тон арбузов, 33 центнера рыбы и 499 центнеров помидоров. Сколько лет капитану?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5"/>
          <p:cNvSpPr>
            <a:spLocks noGrp="1"/>
          </p:cNvSpPr>
          <p:nvPr>
            <p:ph idx="1"/>
          </p:nvPr>
        </p:nvSpPr>
        <p:spPr>
          <a:xfrm>
            <a:off x="539552" y="1422553"/>
            <a:ext cx="8229600" cy="19002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	</a:t>
            </a:r>
            <a:r>
              <a:rPr lang="ru-RU" sz="3600" dirty="0" smtClean="0"/>
              <a:t>Есть  два отрезка длинной 2 см и 7 см. Как с их помощью отложить отрезок длиной  3 см?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10</a:t>
            </a:r>
          </a:p>
        </p:txBody>
      </p:sp>
      <p:sp>
        <p:nvSpPr>
          <p:cNvPr id="51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5918" y="3786190"/>
            <a:ext cx="1152000" cy="1588"/>
          </a:xfrm>
          <a:prstGeom prst="line">
            <a:avLst/>
          </a:prstGeom>
          <a:ln w="76200">
            <a:solidFill>
              <a:srgbClr val="FF0066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785918" y="4714884"/>
            <a:ext cx="3995020" cy="19048"/>
          </a:xfrm>
          <a:prstGeom prst="line">
            <a:avLst/>
          </a:prstGeom>
          <a:ln w="76200" cap="flat">
            <a:solidFill>
              <a:srgbClr val="6600FF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14500" y="2928938"/>
            <a:ext cx="1214438" cy="78581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10000"/>
                  </a:schemeClr>
                </a:solidFill>
              </a:rPr>
              <a:t>2 см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00375" y="3929063"/>
            <a:ext cx="1214438" cy="78581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10000"/>
                  </a:schemeClr>
                </a:solidFill>
              </a:rPr>
              <a:t>7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30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929188"/>
            <a:ext cx="8362950" cy="8683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</a:t>
            </a:r>
          </a:p>
        </p:txBody>
      </p:sp>
      <p:sp>
        <p:nvSpPr>
          <p:cNvPr id="327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	</a:t>
            </a:r>
            <a:r>
              <a:rPr lang="ru-RU" sz="3600" kern="0" dirty="0">
                <a:latin typeface="+mn-lt"/>
              </a:rPr>
              <a:t>Если в 12 часов ночи идет дождь, то можно ли ожидать, что через 72 часа будет солнечная погода?</a:t>
            </a:r>
          </a:p>
        </p:txBody>
      </p:sp>
      <p:pic>
        <p:nvPicPr>
          <p:cNvPr id="32774" name="Picture 7" descr="D:\ANIMGIF\SPACE\SUNSTILLWHTB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D:\ANIMGIF\IN THE HOME\CLOCK\CLO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40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Сколько земли будет в яме </a:t>
            </a:r>
            <a:r>
              <a:rPr lang="ru-RU" sz="3600" dirty="0" smtClean="0"/>
              <a:t>шириной</a:t>
            </a:r>
            <a:r>
              <a:rPr lang="ru-RU" sz="4000" dirty="0" smtClean="0"/>
              <a:t> 2 м, длиной 2 м и глубиной 2 м?</a:t>
            </a:r>
          </a:p>
        </p:txBody>
      </p:sp>
      <p:sp>
        <p:nvSpPr>
          <p:cNvPr id="3379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50</a:t>
            </a:r>
          </a:p>
        </p:txBody>
      </p:sp>
      <p:sp>
        <p:nvSpPr>
          <p:cNvPr id="3481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Содержимое 7"/>
          <p:cNvSpPr>
            <a:spLocks noGrp="1"/>
          </p:cNvSpPr>
          <p:nvPr>
            <p:ph idx="1"/>
          </p:nvPr>
        </p:nvSpPr>
        <p:spPr>
          <a:xfrm>
            <a:off x="214313" y="928688"/>
            <a:ext cx="8658225" cy="32146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Путешествие из Петербурга в Москву на самолете занимает 1 ч 20 мин. Однако обратный перелет занимает 80 мин. Как это может быть?</a:t>
            </a:r>
          </a:p>
        </p:txBody>
      </p:sp>
      <p:pic>
        <p:nvPicPr>
          <p:cNvPr id="34821" name="Picture 8" descr="D:\ANIMGIF\TRANSPORTATION ТРАНСПОРТИРОВАНИЕ\AFTERBURNER-MOTION3-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6063" y="4143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60</a:t>
            </a:r>
          </a:p>
        </p:txBody>
      </p:sp>
      <p:sp>
        <p:nvSpPr>
          <p:cNvPr id="3584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625" y="1143000"/>
            <a:ext cx="8229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Может ли порядочный человек женится на сестре своей вдовы?</a:t>
            </a:r>
          </a:p>
        </p:txBody>
      </p:sp>
      <p:pic>
        <p:nvPicPr>
          <p:cNvPr id="35845" name="Picture 5" descr="D:\5000 изображений\Cartoon Characters\CRCTR30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563" y="3343275"/>
            <a:ext cx="19415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D:\5000 изображений\Cartoon Characters\CRCTR23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86125"/>
            <a:ext cx="2052638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10</a:t>
            </a:r>
          </a:p>
        </p:txBody>
      </p:sp>
      <p:sp>
        <p:nvSpPr>
          <p:cNvPr id="3686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1285875"/>
            <a:ext cx="84280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Быки молока не дают.</a:t>
            </a:r>
          </a:p>
        </p:txBody>
      </p:sp>
      <p:pic>
        <p:nvPicPr>
          <p:cNvPr id="36869" name="Picture 6" descr="D:\5000 изображений\Animal Cartoons\ANGBIZON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67201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20</a:t>
            </a:r>
          </a:p>
        </p:txBody>
      </p:sp>
      <p:sp>
        <p:nvSpPr>
          <p:cNvPr id="3789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357313"/>
            <a:ext cx="4824413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Так как капитан парохода Вы, то капитану столько же лет сколько и Вам.</a:t>
            </a:r>
          </a:p>
          <a:p>
            <a:pPr algn="just">
              <a:spcBef>
                <a:spcPct val="20000"/>
              </a:spcBef>
              <a:defRPr/>
            </a:pPr>
            <a:endParaRPr lang="ru-RU" sz="3800" kern="0" dirty="0">
              <a:latin typeface="+mn-lt"/>
            </a:endParaRPr>
          </a:p>
        </p:txBody>
      </p:sp>
      <p:pic>
        <p:nvPicPr>
          <p:cNvPr id="37893" name="Picture 6" descr="D:\ANIMGIF\TRANSPORTATION ТРАНСПОРТИРОВАНИЕ\FISHINGBOATBL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571625"/>
            <a:ext cx="283368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30</a:t>
            </a:r>
          </a:p>
        </p:txBody>
      </p:sp>
      <p:sp>
        <p:nvSpPr>
          <p:cNvPr id="3891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Содержимое 4"/>
          <p:cNvSpPr>
            <a:spLocks noGrp="1"/>
          </p:cNvSpPr>
          <p:nvPr>
            <p:ph idx="1"/>
          </p:nvPr>
        </p:nvSpPr>
        <p:spPr>
          <a:xfrm>
            <a:off x="285750" y="857250"/>
            <a:ext cx="8501063" cy="26431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Нельзя, так как через 72 ч, т.е. через трое суток, будет опять 12 ч ночи, а солнце ночью не светит.</a:t>
            </a:r>
          </a:p>
        </p:txBody>
      </p:sp>
      <p:pic>
        <p:nvPicPr>
          <p:cNvPr id="38917" name="Picture 5" descr="D:\5000 изображений\Cartoon Landscapes\LANDS04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86125"/>
            <a:ext cx="6072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40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86300" cy="12573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Нисколько.</a:t>
            </a:r>
          </a:p>
        </p:txBody>
      </p:sp>
      <p:sp>
        <p:nvSpPr>
          <p:cNvPr id="399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50</a:t>
            </a:r>
          </a:p>
        </p:txBody>
      </p:sp>
      <p:sp>
        <p:nvSpPr>
          <p:cNvPr id="4096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Текст 9"/>
          <p:cNvSpPr>
            <a:spLocks noGrp="1"/>
          </p:cNvSpPr>
          <p:nvPr>
            <p:ph type="body" sz="half" idx="1"/>
          </p:nvPr>
        </p:nvSpPr>
        <p:spPr>
          <a:xfrm>
            <a:off x="285750" y="928688"/>
            <a:ext cx="8572500" cy="27146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Самолет совершает перелет в обоих направлениях за одинаковое время, потому что </a:t>
            </a:r>
            <a:r>
              <a:rPr lang="ru-RU" sz="3600" dirty="0" smtClean="0">
                <a:solidFill>
                  <a:srgbClr val="FF0000"/>
                </a:solidFill>
              </a:rPr>
              <a:t>80 мин=1 ч 20мин</a:t>
            </a:r>
            <a:r>
              <a:rPr lang="ru-RU" sz="3600" dirty="0" smtClean="0"/>
              <a:t>.</a:t>
            </a:r>
          </a:p>
        </p:txBody>
      </p:sp>
      <p:pic>
        <p:nvPicPr>
          <p:cNvPr id="40965" name="Picture 8" descr="D:\ANIMGIF\TRANSPORTATION ТРАНСПОРТИРОВАНИЕ\AFTERBURNER-MOTION3-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143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Логика</a:t>
            </a:r>
            <a:r>
              <a:rPr lang="ru-RU" dirty="0" smtClean="0"/>
              <a:t> 60</a:t>
            </a:r>
          </a:p>
        </p:txBody>
      </p:sp>
      <p:sp>
        <p:nvSpPr>
          <p:cNvPr id="4198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2938" y="1916113"/>
            <a:ext cx="77866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Если жена уже вдова, то человек умер и женится не может.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20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98214"/>
            <a:ext cx="8372387" cy="27146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</a:t>
            </a:r>
            <a:r>
              <a:rPr lang="ru-RU" sz="3600" dirty="0" smtClean="0"/>
              <a:t>Внутри рюмки, образованной четырьмя спичками, находится монета. Не трогая монету, переложите две спички так, чтобы монета оказалась вне такой рюмки</a:t>
            </a:r>
            <a:r>
              <a:rPr lang="ru-RU" dirty="0" smtClean="0"/>
              <a:t>.</a:t>
            </a:r>
          </a:p>
        </p:txBody>
      </p:sp>
      <p:sp>
        <p:nvSpPr>
          <p:cNvPr id="61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9" name="Группа 17"/>
          <p:cNvGrpSpPr>
            <a:grpSpLocks/>
          </p:cNvGrpSpPr>
          <p:nvPr/>
        </p:nvGrpSpPr>
        <p:grpSpPr bwMode="auto">
          <a:xfrm>
            <a:off x="3766142" y="3686290"/>
            <a:ext cx="1785937" cy="2786063"/>
            <a:chOff x="3143240" y="3714752"/>
            <a:chExt cx="1785950" cy="2786082"/>
          </a:xfrm>
        </p:grpSpPr>
        <p:grpSp>
          <p:nvGrpSpPr>
            <p:cNvPr id="6150" name="Группа 6"/>
            <p:cNvGrpSpPr>
              <a:grpSpLocks/>
            </p:cNvGrpSpPr>
            <p:nvPr/>
          </p:nvGrpSpPr>
          <p:grpSpPr bwMode="auto">
            <a:xfrm>
              <a:off x="3143240" y="3714752"/>
              <a:ext cx="214314" cy="1357322"/>
              <a:chOff x="3143240" y="3714752"/>
              <a:chExt cx="214314" cy="135732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14678" y="3857628"/>
                <a:ext cx="71437" cy="1214446"/>
              </a:xfrm>
              <a:prstGeom prst="rect">
                <a:avLst/>
              </a:prstGeom>
              <a:noFill/>
              <a:ln w="3175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143240" y="3714752"/>
                <a:ext cx="214314" cy="214314"/>
              </a:xfrm>
              <a:prstGeom prst="ellipse">
                <a:avLst/>
              </a:prstGeom>
              <a:solidFill>
                <a:srgbClr val="CC6600"/>
              </a:solidFill>
              <a:ln w="0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151" name="Группа 7"/>
            <p:cNvGrpSpPr>
              <a:grpSpLocks/>
            </p:cNvGrpSpPr>
            <p:nvPr/>
          </p:nvGrpSpPr>
          <p:grpSpPr bwMode="auto">
            <a:xfrm rot="5400000">
              <a:off x="3929058" y="4357694"/>
              <a:ext cx="214314" cy="1357322"/>
              <a:chOff x="3143240" y="3714752"/>
              <a:chExt cx="214314" cy="135732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214677" y="3857628"/>
                <a:ext cx="71438" cy="1214445"/>
              </a:xfrm>
              <a:prstGeom prst="rect">
                <a:avLst/>
              </a:prstGeom>
              <a:noFill/>
              <a:ln w="3175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143240" y="3714753"/>
                <a:ext cx="214313" cy="214313"/>
              </a:xfrm>
              <a:prstGeom prst="ellipse">
                <a:avLst/>
              </a:prstGeom>
              <a:solidFill>
                <a:srgbClr val="CC6600"/>
              </a:solidFill>
              <a:ln w="0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152" name="Группа 10"/>
            <p:cNvGrpSpPr>
              <a:grpSpLocks/>
            </p:cNvGrpSpPr>
            <p:nvPr/>
          </p:nvGrpSpPr>
          <p:grpSpPr bwMode="auto">
            <a:xfrm>
              <a:off x="3916272" y="5143512"/>
              <a:ext cx="214314" cy="1357322"/>
              <a:chOff x="3143240" y="3714752"/>
              <a:chExt cx="214314" cy="135732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214763" y="3857628"/>
                <a:ext cx="71438" cy="1214446"/>
              </a:xfrm>
              <a:prstGeom prst="rect">
                <a:avLst/>
              </a:prstGeom>
              <a:noFill/>
              <a:ln w="3175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143326" y="3714752"/>
                <a:ext cx="214313" cy="214314"/>
              </a:xfrm>
              <a:prstGeom prst="ellipse">
                <a:avLst/>
              </a:prstGeom>
              <a:solidFill>
                <a:srgbClr val="CC6600"/>
              </a:solidFill>
              <a:ln w="0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153" name="Группа 13"/>
            <p:cNvGrpSpPr>
              <a:grpSpLocks/>
            </p:cNvGrpSpPr>
            <p:nvPr/>
          </p:nvGrpSpPr>
          <p:grpSpPr bwMode="auto">
            <a:xfrm>
              <a:off x="4714876" y="3714752"/>
              <a:ext cx="214314" cy="1357322"/>
              <a:chOff x="3143240" y="3714752"/>
              <a:chExt cx="214314" cy="135732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14678" y="3857628"/>
                <a:ext cx="71437" cy="1214446"/>
              </a:xfrm>
              <a:prstGeom prst="rect">
                <a:avLst/>
              </a:prstGeom>
              <a:noFill/>
              <a:ln w="3175">
                <a:solidFill>
                  <a:schemeClr val="accent6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143240" y="3714752"/>
                <a:ext cx="214314" cy="214314"/>
              </a:xfrm>
              <a:prstGeom prst="ellipse">
                <a:avLst/>
              </a:prstGeom>
              <a:solidFill>
                <a:srgbClr val="CC6600"/>
              </a:solidFill>
              <a:ln w="0">
                <a:solidFill>
                  <a:srgbClr val="FF99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3714744" y="4071942"/>
              <a:ext cx="642942" cy="642942"/>
            </a:xfrm>
            <a:prstGeom prst="ellipse">
              <a:avLst/>
            </a:prstGeom>
            <a:gradFill flip="none" rotWithShape="1">
              <a:gsLst>
                <a:gs pos="66000">
                  <a:srgbClr val="FFFF00"/>
                </a:gs>
                <a:gs pos="0">
                  <a:srgbClr val="FFFF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10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348880"/>
            <a:ext cx="3312368" cy="12858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Вычислите</a:t>
            </a:r>
          </a:p>
        </p:txBody>
      </p:sp>
      <p:sp>
        <p:nvSpPr>
          <p:cNvPr id="4301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30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95980"/>
              </p:ext>
            </p:extLst>
          </p:nvPr>
        </p:nvGraphicFramePr>
        <p:xfrm>
          <a:off x="5580112" y="1124744"/>
          <a:ext cx="2071687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Формула" r:id="rId4" imgW="215713" imgH="241091" progId="Equation.3">
                  <p:embed/>
                </p:oleObj>
              </mc:Choice>
              <mc:Fallback>
                <p:oleObj name="Формула" r:id="rId4" imgW="215713" imgH="2410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124744"/>
                        <a:ext cx="2071687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20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031" y="2060848"/>
            <a:ext cx="8229600" cy="14716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Сократите дробь</a:t>
            </a:r>
          </a:p>
        </p:txBody>
      </p:sp>
      <p:sp>
        <p:nvSpPr>
          <p:cNvPr id="4403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5214938" y="1785938"/>
          <a:ext cx="234315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Формула" r:id="rId4" imgW="431613" imgH="444307" progId="Equation.3">
                  <p:embed/>
                </p:oleObj>
              </mc:Choice>
              <mc:Fallback>
                <p:oleObj name="Формула" r:id="rId4" imgW="431613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785938"/>
                        <a:ext cx="234315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о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60425"/>
            <a:ext cx="3810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442913" y="103188"/>
            <a:ext cx="8243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 в мешке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Кот в мешке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Назовите слова русского языка  не имеющих суффикса и заканчивающихся на -</a:t>
            </a:r>
            <a:r>
              <a:rPr lang="ru-RU" sz="3600" dirty="0" err="1" smtClean="0"/>
              <a:t>зо</a:t>
            </a:r>
            <a:endParaRPr lang="ru-RU" sz="3600" dirty="0" smtClean="0"/>
          </a:p>
          <a:p>
            <a:pPr marL="0" indent="0" eaLnBrk="1" hangingPunct="1">
              <a:buFontTx/>
              <a:buNone/>
            </a:pPr>
            <a:endParaRPr lang="ru-RU" sz="4800" dirty="0" smtClean="0"/>
          </a:p>
          <a:p>
            <a:pPr marL="0" indent="0" eaLnBrk="1" hangingPunct="1">
              <a:buFontTx/>
              <a:buNone/>
            </a:pPr>
            <a:endParaRPr lang="ru-RU" dirty="0" smtClean="0"/>
          </a:p>
          <a:p>
            <a:pPr marL="0" indent="0" eaLnBrk="1" hangingPunct="1"/>
            <a:endParaRPr lang="ru-RU" dirty="0" smtClean="0"/>
          </a:p>
        </p:txBody>
      </p:sp>
      <p:sp>
        <p:nvSpPr>
          <p:cNvPr id="460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40</a:t>
            </a:r>
          </a:p>
        </p:txBody>
      </p:sp>
      <p:sp>
        <p:nvSpPr>
          <p:cNvPr id="4710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Текст 6"/>
          <p:cNvSpPr>
            <a:spLocks noGrp="1"/>
          </p:cNvSpPr>
          <p:nvPr>
            <p:ph type="body" sz="half" idx="1"/>
          </p:nvPr>
        </p:nvSpPr>
        <p:spPr>
          <a:xfrm>
            <a:off x="214313" y="857250"/>
            <a:ext cx="8643937" cy="53578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3600" dirty="0" smtClean="0"/>
              <a:t>	</a:t>
            </a:r>
            <a:r>
              <a:rPr lang="ru-RU" sz="3600" dirty="0" smtClean="0"/>
              <a:t>Прибавим  к обеим частям неравенства </a:t>
            </a:r>
            <a:r>
              <a:rPr lang="ru-RU" sz="3600" b="1" dirty="0" smtClean="0">
                <a:solidFill>
                  <a:srgbClr val="FF0066"/>
                </a:solidFill>
              </a:rPr>
              <a:t>7</a:t>
            </a:r>
            <a:r>
              <a:rPr lang="en-US" sz="3600" b="1" dirty="0" smtClean="0">
                <a:solidFill>
                  <a:srgbClr val="FF0066"/>
                </a:solidFill>
              </a:rPr>
              <a:t>&gt;5</a:t>
            </a:r>
            <a:r>
              <a:rPr lang="ru-RU" sz="3600" b="1" dirty="0" smtClean="0">
                <a:solidFill>
                  <a:srgbClr val="FF0066"/>
                </a:solidFill>
              </a:rPr>
              <a:t> </a:t>
            </a:r>
            <a:r>
              <a:rPr lang="ru-RU" sz="3600" dirty="0" smtClean="0"/>
              <a:t>число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66"/>
                </a:solidFill>
              </a:rPr>
              <a:t>-8</a:t>
            </a:r>
            <a:r>
              <a:rPr lang="ru-RU" sz="3600" dirty="0" smtClean="0"/>
              <a:t>, и получим: </a:t>
            </a:r>
            <a:r>
              <a:rPr lang="ru-RU" sz="3600" b="1" dirty="0" smtClean="0">
                <a:solidFill>
                  <a:srgbClr val="FF0066"/>
                </a:solidFill>
              </a:rPr>
              <a:t>7-8</a:t>
            </a:r>
            <a:r>
              <a:rPr lang="en-US" sz="3600" b="1" dirty="0" smtClean="0">
                <a:solidFill>
                  <a:srgbClr val="FF0066"/>
                </a:solidFill>
              </a:rPr>
              <a:t>&gt;5</a:t>
            </a:r>
            <a:r>
              <a:rPr lang="ru-RU" sz="3600" b="1" dirty="0" smtClean="0">
                <a:solidFill>
                  <a:srgbClr val="FF0066"/>
                </a:solidFill>
              </a:rPr>
              <a:t>-8</a:t>
            </a:r>
            <a:r>
              <a:rPr lang="ru-RU" sz="3600" dirty="0" smtClean="0"/>
              <a:t>, т.е. </a:t>
            </a:r>
            <a:r>
              <a:rPr lang="ru-RU" sz="3600" b="1" dirty="0" smtClean="0">
                <a:solidFill>
                  <a:srgbClr val="FF0066"/>
                </a:solidFill>
              </a:rPr>
              <a:t>-1</a:t>
            </a:r>
            <a:r>
              <a:rPr lang="en-US" sz="3600" b="1" dirty="0" smtClean="0">
                <a:solidFill>
                  <a:srgbClr val="FF0066"/>
                </a:solidFill>
              </a:rPr>
              <a:t>&gt;</a:t>
            </a:r>
            <a:r>
              <a:rPr lang="ru-RU" sz="3600" b="1" dirty="0" smtClean="0">
                <a:solidFill>
                  <a:srgbClr val="FF0066"/>
                </a:solidFill>
              </a:rPr>
              <a:t>-3</a:t>
            </a:r>
            <a:r>
              <a:rPr lang="ru-RU" sz="3600" dirty="0" smtClean="0"/>
              <a:t>.</a:t>
            </a:r>
          </a:p>
          <a:p>
            <a:pPr marL="0" indent="0" algn="just">
              <a:buFontTx/>
              <a:buNone/>
            </a:pPr>
            <a:r>
              <a:rPr lang="ru-RU" sz="3600" dirty="0" smtClean="0"/>
              <a:t>	Умножим теперь это неравенство на </a:t>
            </a:r>
            <a:r>
              <a:rPr lang="ru-RU" sz="3600" b="1" dirty="0" smtClean="0">
                <a:solidFill>
                  <a:srgbClr val="FF0066"/>
                </a:solidFill>
              </a:rPr>
              <a:t>-4</a:t>
            </a:r>
            <a:r>
              <a:rPr lang="ru-RU" sz="3600" dirty="0" smtClean="0"/>
              <a:t> и получим: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pPr marL="0" indent="0" algn="just">
              <a:buFontTx/>
              <a:buNone/>
            </a:pPr>
            <a:r>
              <a:rPr lang="ru-RU" sz="3600" dirty="0" smtClean="0"/>
              <a:t>	</a:t>
            </a:r>
            <a:r>
              <a:rPr lang="ru-RU" sz="3600" b="1" dirty="0" smtClean="0">
                <a:solidFill>
                  <a:srgbClr val="FF0066"/>
                </a:solidFill>
              </a:rPr>
              <a:t>(-1)*(-4)</a:t>
            </a:r>
            <a:r>
              <a:rPr lang="en-US" sz="3600" b="1" dirty="0" smtClean="0">
                <a:solidFill>
                  <a:srgbClr val="FF0066"/>
                </a:solidFill>
              </a:rPr>
              <a:t>&gt;</a:t>
            </a:r>
            <a:r>
              <a:rPr lang="ru-RU" sz="3600" b="1" dirty="0" smtClean="0">
                <a:solidFill>
                  <a:srgbClr val="FF0066"/>
                </a:solidFill>
              </a:rPr>
              <a:t>(-3)*(-4) </a:t>
            </a:r>
            <a:r>
              <a:rPr lang="ru-RU" sz="3600" dirty="0" smtClean="0"/>
              <a:t>,т.е.					</a:t>
            </a:r>
            <a:r>
              <a:rPr lang="ru-RU" sz="3600" b="1" dirty="0" smtClean="0">
                <a:solidFill>
                  <a:srgbClr val="FF0066"/>
                </a:solidFill>
              </a:rPr>
              <a:t>4</a:t>
            </a:r>
            <a:r>
              <a:rPr lang="en-US" sz="3600" b="1" dirty="0" smtClean="0">
                <a:solidFill>
                  <a:srgbClr val="FF0066"/>
                </a:solidFill>
              </a:rPr>
              <a:t>&gt;</a:t>
            </a:r>
            <a:r>
              <a:rPr lang="ru-RU" sz="3600" b="1" dirty="0" smtClean="0">
                <a:solidFill>
                  <a:srgbClr val="FF0066"/>
                </a:solidFill>
              </a:rPr>
              <a:t>12</a:t>
            </a:r>
          </a:p>
          <a:p>
            <a:pPr marL="0" indent="0" algn="just">
              <a:buFontTx/>
              <a:buNone/>
            </a:pPr>
            <a:r>
              <a:rPr lang="ru-RU" sz="3600" dirty="0" smtClean="0"/>
              <a:t>Где была допущена ошибка?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50</a:t>
            </a:r>
          </a:p>
        </p:txBody>
      </p:sp>
      <p:sp>
        <p:nvSpPr>
          <p:cNvPr id="4813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4561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Решите уравнение: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55875" y="2420938"/>
          <a:ext cx="4038600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Формула" r:id="rId4" imgW="571252" imgH="253890" progId="Equation.3">
                  <p:embed/>
                </p:oleObj>
              </mc:Choice>
              <mc:Fallback>
                <p:oleObj name="Формула" r:id="rId4" imgW="571252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20938"/>
                        <a:ext cx="4038600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155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60</a:t>
            </a:r>
          </a:p>
        </p:txBody>
      </p:sp>
      <p:sp>
        <p:nvSpPr>
          <p:cNvPr id="4915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Прямоугольник 9"/>
          <p:cNvSpPr>
            <a:spLocks noChangeArrowheads="1"/>
          </p:cNvSpPr>
          <p:nvPr/>
        </p:nvSpPr>
        <p:spPr bwMode="auto">
          <a:xfrm>
            <a:off x="363815" y="1192455"/>
            <a:ext cx="85725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3600" dirty="0"/>
              <a:t>Некогда был пруд в центре которого рос один лист водяной лилии. Каждый день число таких лилий удваивалось и на десятый день вся поверхность пруда уже была заполнена листьями лилий. Сколько дней потребовалось, чтобы заполнить листьями наполовину пруд?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10</a:t>
            </a:r>
          </a:p>
        </p:txBody>
      </p:sp>
      <p:sp>
        <p:nvSpPr>
          <p:cNvPr id="5017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0180" name="Object 6"/>
          <p:cNvGraphicFramePr>
            <a:graphicFrameLocks noChangeAspect="1"/>
          </p:cNvGraphicFramePr>
          <p:nvPr/>
        </p:nvGraphicFramePr>
        <p:xfrm>
          <a:off x="2286000" y="2000250"/>
          <a:ext cx="45974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Формула" r:id="rId4" imgW="431613" imgH="241195" progId="Equation.3">
                  <p:embed/>
                </p:oleObj>
              </mc:Choice>
              <mc:Fallback>
                <p:oleObj name="Формула" r:id="rId4" imgW="431613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00250"/>
                        <a:ext cx="45974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20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285875"/>
            <a:ext cx="7560840" cy="15430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sz="3600" dirty="0" smtClean="0"/>
              <a:t>Используем формулу сокращенного умножения и получаем:</a:t>
            </a:r>
          </a:p>
        </p:txBody>
      </p:sp>
      <p:sp>
        <p:nvSpPr>
          <p:cNvPr id="5120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05" name="Object 11"/>
          <p:cNvGraphicFramePr>
            <a:graphicFrameLocks noChangeAspect="1"/>
          </p:cNvGraphicFramePr>
          <p:nvPr/>
        </p:nvGraphicFramePr>
        <p:xfrm>
          <a:off x="115888" y="2928938"/>
          <a:ext cx="89566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Формула" r:id="rId4" imgW="1916868" imgH="444307" progId="Equation.3">
                  <p:embed/>
                </p:oleObj>
              </mc:Choice>
              <mc:Fallback>
                <p:oleObj name="Формула" r:id="rId4" imgW="1916868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2928938"/>
                        <a:ext cx="89566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Кот в мешке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60543"/>
            <a:ext cx="8229600" cy="44561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dirty="0" smtClean="0"/>
              <a:t>Пузо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dirty="0" smtClean="0"/>
              <a:t>Железо</a:t>
            </a:r>
          </a:p>
          <a:p>
            <a:pPr marL="609600" indent="-609600" eaLnBrk="1" hangingPunct="1">
              <a:buFontTx/>
              <a:buNone/>
            </a:pPr>
            <a:endParaRPr lang="ru-RU" sz="4000" dirty="0" smtClean="0"/>
          </a:p>
        </p:txBody>
      </p:sp>
      <p:sp>
        <p:nvSpPr>
          <p:cNvPr id="5222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30</a:t>
            </a:r>
          </a:p>
        </p:txBody>
      </p:sp>
      <p:sp>
        <p:nvSpPr>
          <p:cNvPr id="717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2" name="Picture 5" descr="D:\5000 изображений\Cartoon Landscapes\LANDS1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2114"/>
            <a:ext cx="8286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715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По дороге  в школу Петя насчитал в изгороди  63 столбика, каждый на расстоянии 1 м от другого. Какова длина изгороди?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40</a:t>
            </a:r>
          </a:p>
        </p:txBody>
      </p:sp>
      <p:sp>
        <p:nvSpPr>
          <p:cNvPr id="5325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Текст 6"/>
          <p:cNvSpPr>
            <a:spLocks noGrp="1"/>
          </p:cNvSpPr>
          <p:nvPr>
            <p:ph type="body" sz="half" idx="1"/>
          </p:nvPr>
        </p:nvSpPr>
        <p:spPr>
          <a:xfrm>
            <a:off x="214313" y="857250"/>
            <a:ext cx="8643937" cy="53578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3600" dirty="0" smtClean="0"/>
              <a:t>Ошибка была допущена при умножении неравенства </a:t>
            </a:r>
            <a:r>
              <a:rPr lang="ru-RU" sz="3600" b="1" dirty="0" smtClean="0">
                <a:solidFill>
                  <a:srgbClr val="FF0066"/>
                </a:solidFill>
              </a:rPr>
              <a:t>-1</a:t>
            </a:r>
            <a:r>
              <a:rPr lang="en-US" sz="3600" b="1" dirty="0" smtClean="0">
                <a:solidFill>
                  <a:srgbClr val="FF0066"/>
                </a:solidFill>
              </a:rPr>
              <a:t>&gt;</a:t>
            </a:r>
            <a:r>
              <a:rPr lang="ru-RU" sz="3600" b="1" dirty="0" smtClean="0">
                <a:solidFill>
                  <a:srgbClr val="FF0066"/>
                </a:solidFill>
              </a:rPr>
              <a:t>-3 </a:t>
            </a:r>
            <a:r>
              <a:rPr lang="ru-RU" sz="3600" dirty="0" smtClean="0"/>
              <a:t> на </a:t>
            </a:r>
            <a:r>
              <a:rPr lang="ru-RU" sz="3600" b="1" dirty="0" smtClean="0">
                <a:solidFill>
                  <a:srgbClr val="FF0066"/>
                </a:solidFill>
              </a:rPr>
              <a:t>-4</a:t>
            </a:r>
            <a:r>
              <a:rPr lang="ru-RU" sz="3600" dirty="0" smtClean="0"/>
              <a:t>,</a:t>
            </a:r>
            <a:r>
              <a:rPr lang="ru-RU" sz="3600" b="1" dirty="0" smtClean="0">
                <a:solidFill>
                  <a:srgbClr val="FF0066"/>
                </a:solidFill>
              </a:rPr>
              <a:t> </a:t>
            </a:r>
            <a:r>
              <a:rPr lang="ru-RU" sz="3600" dirty="0" smtClean="0"/>
              <a:t>так как если мы умножаем обе части неравенства на одно и тоже отрицательное число , то знак неравенства надо изменить на противоположный.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pPr marL="0" indent="0" algn="just">
              <a:buFontTx/>
              <a:buNone/>
            </a:pPr>
            <a:r>
              <a:rPr lang="ru-RU" sz="3600" dirty="0" smtClean="0"/>
              <a:t>	</a:t>
            </a:r>
            <a:r>
              <a:rPr lang="ru-RU" sz="3600" b="1" dirty="0" smtClean="0">
                <a:solidFill>
                  <a:srgbClr val="FF0066"/>
                </a:solidFill>
              </a:rPr>
              <a:t>(-1)*(-4)</a:t>
            </a:r>
            <a:r>
              <a:rPr lang="en-US" sz="3600" b="1" dirty="0" smtClean="0">
                <a:solidFill>
                  <a:srgbClr val="FF0066"/>
                </a:solidFill>
              </a:rPr>
              <a:t>&lt; </a:t>
            </a:r>
            <a:r>
              <a:rPr lang="ru-RU" sz="3600" b="1" dirty="0" smtClean="0">
                <a:solidFill>
                  <a:srgbClr val="FF0066"/>
                </a:solidFill>
              </a:rPr>
              <a:t>(-3)*(-4) </a:t>
            </a:r>
            <a:r>
              <a:rPr lang="ru-RU" sz="3600" dirty="0" smtClean="0"/>
              <a:t>,т.е.					</a:t>
            </a:r>
            <a:r>
              <a:rPr lang="ru-RU" sz="3600" b="1" dirty="0" smtClean="0">
                <a:solidFill>
                  <a:srgbClr val="FF0066"/>
                </a:solidFill>
              </a:rPr>
              <a:t>4</a:t>
            </a:r>
            <a:r>
              <a:rPr lang="en-US" sz="3600" b="1" dirty="0" smtClean="0">
                <a:solidFill>
                  <a:srgbClr val="FF0066"/>
                </a:solidFill>
              </a:rPr>
              <a:t>&lt;</a:t>
            </a:r>
            <a:r>
              <a:rPr lang="ru-RU" sz="3600" b="1" dirty="0" smtClean="0">
                <a:solidFill>
                  <a:srgbClr val="FF0066"/>
                </a:solidFill>
              </a:rPr>
              <a:t>12</a:t>
            </a:r>
          </a:p>
          <a:p>
            <a:pPr marL="0" indent="0" algn="just">
              <a:buFontTx/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50</a:t>
            </a:r>
          </a:p>
        </p:txBody>
      </p:sp>
      <p:sp>
        <p:nvSpPr>
          <p:cNvPr id="54275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8497888" cy="2765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600" dirty="0" smtClean="0"/>
              <a:t>Так как </a:t>
            </a:r>
            <a:r>
              <a:rPr lang="ru-RU" sz="3600" dirty="0" smtClean="0"/>
              <a:t>               </a:t>
            </a:r>
            <a:r>
              <a:rPr lang="ru-RU" sz="3600" dirty="0" smtClean="0"/>
              <a:t>и                   ,  </a:t>
            </a:r>
          </a:p>
          <a:p>
            <a:pPr marL="0" indent="0" algn="just" eaLnBrk="1" hangingPunct="1">
              <a:buFontTx/>
              <a:buNone/>
            </a:pPr>
            <a:endParaRPr lang="ru-RU" sz="3600" dirty="0" smtClean="0"/>
          </a:p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то умеем уравнения</a:t>
            </a:r>
            <a:r>
              <a:rPr lang="ru-RU" sz="4000" dirty="0" smtClean="0"/>
              <a:t>: </a:t>
            </a:r>
          </a:p>
          <a:p>
            <a:pPr marL="0" indent="0" algn="just" eaLnBrk="1" hangingPunct="1">
              <a:buFontTx/>
              <a:buNone/>
            </a:pPr>
            <a:endParaRPr lang="ru-RU" sz="4000" dirty="0" smtClean="0"/>
          </a:p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                   </a:t>
            </a:r>
            <a:r>
              <a:rPr lang="ru-RU" sz="3600" dirty="0" smtClean="0"/>
              <a:t>или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411413" y="1341438"/>
          <a:ext cx="21605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Формула" r:id="rId4" imgW="380835" imgH="253890" progId="Equation.3">
                  <p:embed/>
                </p:oleObj>
              </mc:Choice>
              <mc:Fallback>
                <p:oleObj name="Формула" r:id="rId4" imgW="380835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41438"/>
                        <a:ext cx="2160587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292725" y="1341438"/>
          <a:ext cx="27432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Формула" r:id="rId6" imgW="482391" imgH="253890" progId="Equation.3">
                  <p:embed/>
                </p:oleObj>
              </mc:Choice>
              <mc:Fallback>
                <p:oleObj name="Формула" r:id="rId6" imgW="482391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341438"/>
                        <a:ext cx="27432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9"/>
          <p:cNvGraphicFramePr>
            <a:graphicFrameLocks noChangeAspect="1"/>
          </p:cNvGraphicFramePr>
          <p:nvPr/>
        </p:nvGraphicFramePr>
        <p:xfrm>
          <a:off x="360363" y="3573463"/>
          <a:ext cx="29527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Формула" r:id="rId8" imgW="520248" imgH="177646" progId="Equation.3">
                  <p:embed/>
                </p:oleObj>
              </mc:Choice>
              <mc:Fallback>
                <p:oleObj name="Формула" r:id="rId8" imgW="520248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573463"/>
                        <a:ext cx="29527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43137"/>
              </p:ext>
            </p:extLst>
          </p:nvPr>
        </p:nvGraphicFramePr>
        <p:xfrm>
          <a:off x="5148064" y="3501008"/>
          <a:ext cx="34575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Формула" r:id="rId10" imgW="609336" imgH="177723" progId="Equation.3">
                  <p:embed/>
                </p:oleObj>
              </mc:Choice>
              <mc:Fallback>
                <p:oleObj name="Формула" r:id="rId10" imgW="609336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01008"/>
                        <a:ext cx="34575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11"/>
          <p:cNvGraphicFramePr>
            <a:graphicFrameLocks noChangeAspect="1"/>
          </p:cNvGraphicFramePr>
          <p:nvPr/>
        </p:nvGraphicFramePr>
        <p:xfrm>
          <a:off x="820738" y="4652963"/>
          <a:ext cx="20161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Формула" r:id="rId12" imgW="355138" imgH="177569" progId="Equation.3">
                  <p:embed/>
                </p:oleObj>
              </mc:Choice>
              <mc:Fallback>
                <p:oleObj name="Формула" r:id="rId12" imgW="355138" imgH="17756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652963"/>
                        <a:ext cx="2016125" cy="1008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2"/>
          <p:cNvGraphicFramePr>
            <a:graphicFrameLocks noChangeAspect="1"/>
          </p:cNvGraphicFramePr>
          <p:nvPr/>
        </p:nvGraphicFramePr>
        <p:xfrm>
          <a:off x="5508625" y="4652963"/>
          <a:ext cx="24479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Формула" r:id="rId14" imgW="431425" imgH="177646" progId="Equation.3">
                  <p:embed/>
                </p:oleObj>
              </mc:Choice>
              <mc:Fallback>
                <p:oleObj name="Формула" r:id="rId14" imgW="431425" imgH="17764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652963"/>
                        <a:ext cx="2447925" cy="1008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42913" y="103188"/>
            <a:ext cx="8243887" cy="87754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Алгебра</a:t>
            </a:r>
            <a:r>
              <a:rPr lang="ru-RU" dirty="0" smtClean="0"/>
              <a:t> 60</a:t>
            </a:r>
          </a:p>
        </p:txBody>
      </p:sp>
      <p:sp>
        <p:nvSpPr>
          <p:cNvPr id="5529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4235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Для заполнения пруда на половину лилиями потребуется 9 дней, а на 10 день заполнится вся поверхность пруда. </a:t>
            </a:r>
          </a:p>
        </p:txBody>
      </p:sp>
      <p:pic>
        <p:nvPicPr>
          <p:cNvPr id="55301" name="Picture 5" descr="Водяные лил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716338"/>
            <a:ext cx="34782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10</a:t>
            </a:r>
          </a:p>
        </p:txBody>
      </p:sp>
      <p:sp>
        <p:nvSpPr>
          <p:cNvPr id="5632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1143000"/>
            <a:ext cx="85010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 Как звучит известная русская пословица , переделанная программистами на свой лад </a:t>
            </a:r>
            <a:r>
              <a:rPr lang="ru-RU" sz="3600" kern="0" dirty="0">
                <a:solidFill>
                  <a:srgbClr val="6600FF"/>
                </a:solidFill>
                <a:latin typeface="+mn-lt"/>
              </a:rPr>
              <a:t>“Не всё WINDOWS, что висит”</a:t>
            </a:r>
            <a:r>
              <a:rPr lang="ru-RU" sz="3600" kern="0" dirty="0">
                <a:latin typeface="+mn-lt"/>
              </a:rPr>
              <a:t> ?</a:t>
            </a:r>
            <a:br>
              <a:rPr lang="ru-RU" sz="3600" kern="0" dirty="0">
                <a:latin typeface="+mn-lt"/>
              </a:rPr>
            </a:br>
            <a:endParaRPr lang="ru-RU" sz="3600" kern="0" dirty="0">
              <a:latin typeface="+mn-lt"/>
            </a:endParaRPr>
          </a:p>
        </p:txBody>
      </p:sp>
      <p:pic>
        <p:nvPicPr>
          <p:cNvPr id="56325" name="Picture 5" descr="D:\5000 изображений\Internet Surfing\WEBBY0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2243137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20</a:t>
            </a:r>
          </a:p>
        </p:txBody>
      </p:sp>
      <p:sp>
        <p:nvSpPr>
          <p:cNvPr id="5734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8" name="Picture 6" descr="D:\5000 изображений\Cartoon Objects &amp; Zips\CMOUS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62375"/>
            <a:ext cx="3857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429625" cy="44561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Когда появился манипулятор типа «мышь», то для него в русском языке некоторое время использовалось название по имени персонажа известной русской сказки. Назовите имя этого персонажа.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30</a:t>
            </a:r>
          </a:p>
        </p:txBody>
      </p:sp>
      <p:sp>
        <p:nvSpPr>
          <p:cNvPr id="5837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9138" y="1600200"/>
            <a:ext cx="7561262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Сколько бит памяти занимает словосочетание СВОЯ ИГРА?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550" y="3500438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о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60425"/>
            <a:ext cx="3810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442913" y="103188"/>
            <a:ext cx="8243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 в мешке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Кот в мешке 40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600" dirty="0" smtClean="0"/>
              <a:t>Сколько цветных морей есть на земном шаре? Перечислите их.</a:t>
            </a:r>
          </a:p>
        </p:txBody>
      </p:sp>
      <p:sp>
        <p:nvSpPr>
          <p:cNvPr id="604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0421" name="Picture 5" descr="Img0A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1524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50</a:t>
            </a:r>
          </a:p>
        </p:txBody>
      </p:sp>
      <p:sp>
        <p:nvSpPr>
          <p:cNvPr id="6144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915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Какая связь между городом в Англии, ружьем калибра 30х30 и одним из элементов компьютера? </a:t>
            </a:r>
          </a:p>
          <a:p>
            <a:pPr algn="just">
              <a:spcBef>
                <a:spcPct val="20000"/>
              </a:spcBef>
              <a:defRPr/>
            </a:pPr>
            <a:endParaRPr lang="ru-RU" sz="4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60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836613"/>
            <a:ext cx="8686800" cy="54721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	</a:t>
            </a:r>
          </a:p>
        </p:txBody>
      </p:sp>
      <p:sp>
        <p:nvSpPr>
          <p:cNvPr id="62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У меня 100 братьев. Младшему 1000 лет, а старшему 1111 лет. Может ли такое быть?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27781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40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85813"/>
            <a:ext cx="8715375" cy="292893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	На картинке нарисованы три трапеции и треугольник. Как Вы думаете можно ли из этих трех трапеций составить точно такой треугольник?</a:t>
            </a:r>
          </a:p>
        </p:txBody>
      </p:sp>
      <p:sp>
        <p:nvSpPr>
          <p:cNvPr id="819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Блок-схема: извлечение 18"/>
          <p:cNvSpPr>
            <a:spLocks noChangeAspect="1"/>
          </p:cNvSpPr>
          <p:nvPr/>
        </p:nvSpPr>
        <p:spPr>
          <a:xfrm>
            <a:off x="4643438" y="4143375"/>
            <a:ext cx="1978025" cy="1876425"/>
          </a:xfrm>
          <a:prstGeom prst="flowChartExtra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86188"/>
            <a:ext cx="1430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714875"/>
            <a:ext cx="1430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857875"/>
            <a:ext cx="1430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10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875"/>
            <a:ext cx="8496944" cy="44561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 </a:t>
            </a:r>
            <a:r>
              <a:rPr lang="ru-RU" sz="3600" dirty="0" smtClean="0"/>
              <a:t>Не всё золото, что </a:t>
            </a:r>
            <a:r>
              <a:rPr lang="ru-RU" sz="3600" dirty="0" smtClean="0"/>
              <a:t>блестит.</a:t>
            </a:r>
            <a:endParaRPr lang="ru-RU" sz="3600" dirty="0" smtClean="0"/>
          </a:p>
          <a:p>
            <a:pPr marL="0" indent="0" algn="just" eaLnBrk="1" hangingPunct="1">
              <a:buFontTx/>
              <a:buNone/>
            </a:pPr>
            <a:r>
              <a:rPr lang="ru-RU" dirty="0" smtClean="0"/>
              <a:t>	</a:t>
            </a:r>
            <a:endParaRPr lang="ru-RU" sz="2000" dirty="0" smtClean="0"/>
          </a:p>
          <a:p>
            <a:pPr marL="0" indent="0" algn="just" eaLnBrk="1" hangingPunct="1">
              <a:buFontTx/>
              <a:buNone/>
            </a:pPr>
            <a:endParaRPr lang="ru-RU" sz="2000" dirty="0" smtClean="0"/>
          </a:p>
        </p:txBody>
      </p:sp>
      <p:sp>
        <p:nvSpPr>
          <p:cNvPr id="6349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20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313" y="1143000"/>
            <a:ext cx="2747962" cy="15716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 </a:t>
            </a:r>
            <a:r>
              <a:rPr lang="ru-RU" sz="3600" dirty="0" smtClean="0"/>
              <a:t>Колобок</a:t>
            </a:r>
          </a:p>
        </p:txBody>
      </p:sp>
      <p:sp>
        <p:nvSpPr>
          <p:cNvPr id="645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571750"/>
            <a:ext cx="278447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30</a:t>
            </a:r>
          </a:p>
        </p:txBody>
      </p:sp>
      <p:sp>
        <p:nvSpPr>
          <p:cNvPr id="6553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1125538"/>
            <a:ext cx="843597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Каждый символ занимает 1 байт памяти. 1 байт=8 бит. В словосочетании СВОЯ ИГРА    8 букв и один пробел, итого 9 символов.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8*9=</a:t>
            </a:r>
            <a:r>
              <a:rPr lang="ru-RU" sz="3600" kern="0" dirty="0">
                <a:solidFill>
                  <a:srgbClr val="FF0066"/>
                </a:solidFill>
                <a:latin typeface="+mn-lt"/>
              </a:rPr>
              <a:t>72 бит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5193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Кот в мешке 40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3600" dirty="0" smtClean="0"/>
              <a:t>4 цветных моря:</a:t>
            </a:r>
          </a:p>
          <a:p>
            <a:pPr marL="0" indent="0" eaLnBrk="1" hangingPunct="1">
              <a:buFontTx/>
              <a:buNone/>
            </a:pPr>
            <a:r>
              <a:rPr lang="ru-RU" sz="3600" dirty="0" smtClean="0"/>
              <a:t>1. Белое море</a:t>
            </a:r>
          </a:p>
          <a:p>
            <a:pPr marL="0" indent="0" eaLnBrk="1" hangingPunct="1">
              <a:buFontTx/>
              <a:buNone/>
            </a:pPr>
            <a:r>
              <a:rPr lang="ru-RU" sz="3600" dirty="0" smtClean="0"/>
              <a:t>2. Черное море</a:t>
            </a:r>
          </a:p>
          <a:p>
            <a:pPr marL="0" indent="0" eaLnBrk="1" hangingPunct="1">
              <a:buFontTx/>
              <a:buNone/>
            </a:pPr>
            <a:r>
              <a:rPr lang="ru-RU" sz="3600" dirty="0" smtClean="0"/>
              <a:t>3. Желтое море</a:t>
            </a:r>
          </a:p>
          <a:p>
            <a:pPr marL="0" indent="0" eaLnBrk="1" hangingPunct="1">
              <a:buFontTx/>
              <a:buNone/>
            </a:pPr>
            <a:r>
              <a:rPr lang="ru-RU" sz="3600" dirty="0" smtClean="0"/>
              <a:t>4. Красное море</a:t>
            </a:r>
          </a:p>
        </p:txBody>
      </p:sp>
      <p:pic>
        <p:nvPicPr>
          <p:cNvPr id="66564" name="Picture 4" descr="Img0A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6475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50</a:t>
            </a:r>
          </a:p>
        </p:txBody>
      </p:sp>
      <p:sp>
        <p:nvSpPr>
          <p:cNvPr id="6758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4000" dirty="0" smtClean="0"/>
              <a:t>	</a:t>
            </a:r>
            <a:r>
              <a:rPr lang="ru-RU" sz="3600" dirty="0" smtClean="0"/>
              <a:t>Все слова связаны словом «Винчестер»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Информатика</a:t>
            </a:r>
            <a:r>
              <a:rPr lang="ru-RU" smtClean="0"/>
              <a:t> 60</a:t>
            </a:r>
          </a:p>
        </p:txBody>
      </p:sp>
      <p:sp>
        <p:nvSpPr>
          <p:cNvPr id="6861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692150"/>
            <a:ext cx="8569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4000" kern="0" dirty="0">
                <a:latin typeface="+mn-lt"/>
              </a:rPr>
              <a:t>	</a:t>
            </a:r>
            <a:r>
              <a:rPr lang="ru-RU" sz="3600" kern="0" dirty="0">
                <a:latin typeface="+mn-lt"/>
              </a:rPr>
              <a:t>Такое может быть.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3600" kern="0" dirty="0">
                <a:latin typeface="+mn-lt"/>
              </a:rPr>
              <a:t>Переведём числа из двоичной системы в десятичную. </a:t>
            </a:r>
          </a:p>
        </p:txBody>
      </p:sp>
      <p:graphicFrame>
        <p:nvGraphicFramePr>
          <p:cNvPr id="68613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07950" y="2565400"/>
          <a:ext cx="85010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Формула" r:id="rId4" imgW="2159000" imgH="228600" progId="Equation.3">
                  <p:embed/>
                </p:oleObj>
              </mc:Choice>
              <mc:Fallback>
                <p:oleObj name="Формула" r:id="rId4" imgW="2159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5400"/>
                        <a:ext cx="850106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142875" y="4868863"/>
            <a:ext cx="88931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3600" dirty="0"/>
              <a:t>Значит, у меня </a:t>
            </a:r>
            <a:r>
              <a:rPr lang="ru-RU" sz="3600" dirty="0">
                <a:solidFill>
                  <a:srgbClr val="FF0066"/>
                </a:solidFill>
              </a:rPr>
              <a:t>4 брата</a:t>
            </a:r>
            <a:r>
              <a:rPr lang="ru-RU" sz="3600" dirty="0"/>
              <a:t>, младшему </a:t>
            </a:r>
            <a:r>
              <a:rPr lang="ru-RU" sz="3600" dirty="0">
                <a:solidFill>
                  <a:srgbClr val="FF0066"/>
                </a:solidFill>
              </a:rPr>
              <a:t>8 лет</a:t>
            </a:r>
            <a:r>
              <a:rPr lang="ru-RU" sz="3600" dirty="0"/>
              <a:t>, старшему – </a:t>
            </a:r>
            <a:r>
              <a:rPr lang="ru-RU" sz="3600" dirty="0">
                <a:solidFill>
                  <a:srgbClr val="FF0066"/>
                </a:solidFill>
              </a:rPr>
              <a:t>15</a:t>
            </a:r>
            <a:r>
              <a:rPr lang="ru-RU" sz="3600" dirty="0"/>
              <a:t>. </a:t>
            </a:r>
          </a:p>
        </p:txBody>
      </p:sp>
      <p:graphicFrame>
        <p:nvGraphicFramePr>
          <p:cNvPr id="68615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07950" y="3357563"/>
          <a:ext cx="9051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Формула" r:id="rId6" imgW="2298700" imgH="228600" progId="Equation.3">
                  <p:embed/>
                </p:oleObj>
              </mc:Choice>
              <mc:Fallback>
                <p:oleObj name="Формула" r:id="rId6" imgW="22987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57563"/>
                        <a:ext cx="9051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10"/>
          <p:cNvGraphicFramePr>
            <a:graphicFrameLocks noChangeAspect="1"/>
          </p:cNvGraphicFramePr>
          <p:nvPr/>
        </p:nvGraphicFramePr>
        <p:xfrm>
          <a:off x="107950" y="4149725"/>
          <a:ext cx="89249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Формула" r:id="rId8" imgW="2273300" imgH="228600" progId="Equation.3">
                  <p:embed/>
                </p:oleObj>
              </mc:Choice>
              <mc:Fallback>
                <p:oleObj name="Формула" r:id="rId8" imgW="2273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149725"/>
                        <a:ext cx="892492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252413" y="2708275"/>
            <a:ext cx="8716962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Спасибо за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1877" name="Rectangle 2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50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0001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3600" kern="0" dirty="0" smtClean="0">
                <a:latin typeface="+mn-lt"/>
              </a:rPr>
              <a:t>Чему </a:t>
            </a:r>
            <a:r>
              <a:rPr lang="ru-RU" sz="3600" kern="0" dirty="0">
                <a:latin typeface="+mn-lt"/>
              </a:rPr>
              <a:t>равна площадь круга диаметром 8м?</a:t>
            </a:r>
          </a:p>
        </p:txBody>
      </p:sp>
      <p:pic>
        <p:nvPicPr>
          <p:cNvPr id="9221" name="Picture 8" descr="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60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714375"/>
            <a:ext cx="7215187" cy="585787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3600" dirty="0" smtClean="0"/>
              <a:t>	</a:t>
            </a:r>
            <a:r>
              <a:rPr lang="ru-RU" sz="3400" dirty="0" smtClean="0"/>
              <a:t>В одной сказке хозяин, нанимая работника, предложил ему следующее испытание</a:t>
            </a:r>
            <a:r>
              <a:rPr lang="ru-RU" sz="3400" dirty="0" smtClean="0"/>
              <a:t>:</a:t>
            </a:r>
            <a:r>
              <a:rPr lang="ru-RU" sz="3400" dirty="0" smtClean="0"/>
              <a:t>	</a:t>
            </a:r>
            <a:r>
              <a:rPr lang="ru-RU" sz="3400" dirty="0" smtClean="0"/>
              <a:t>«Вот </a:t>
            </a:r>
            <a:r>
              <a:rPr lang="ru-RU" sz="3400" dirty="0" smtClean="0"/>
              <a:t>тебе бочка, наполни её водой равно наполовину, ни больше, ни меньше. Но смотри, палкой, верёвкой или чем-либо другим для измерения не </a:t>
            </a:r>
            <a:r>
              <a:rPr lang="ru-RU" sz="3400" dirty="0" smtClean="0"/>
              <a:t>пользуйся».</a:t>
            </a:r>
            <a:endParaRPr lang="ru-RU" sz="34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3400" dirty="0" smtClean="0"/>
              <a:t>	Как </a:t>
            </a:r>
            <a:r>
              <a:rPr lang="ru-RU" sz="3400" dirty="0" smtClean="0"/>
              <a:t>работник справился с задачей?</a:t>
            </a:r>
          </a:p>
        </p:txBody>
      </p:sp>
      <p:sp>
        <p:nvSpPr>
          <p:cNvPr id="10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5" name="Группа 10"/>
          <p:cNvGrpSpPr>
            <a:grpSpLocks/>
          </p:cNvGrpSpPr>
          <p:nvPr/>
        </p:nvGrpSpPr>
        <p:grpSpPr bwMode="auto">
          <a:xfrm>
            <a:off x="7286625" y="2000250"/>
            <a:ext cx="1714500" cy="3214688"/>
            <a:chOff x="7286644" y="2000240"/>
            <a:chExt cx="1714512" cy="3214710"/>
          </a:xfrm>
        </p:grpSpPr>
        <p:grpSp>
          <p:nvGrpSpPr>
            <p:cNvPr id="10246" name="Группа 4"/>
            <p:cNvGrpSpPr>
              <a:grpSpLocks/>
            </p:cNvGrpSpPr>
            <p:nvPr/>
          </p:nvGrpSpPr>
          <p:grpSpPr bwMode="auto">
            <a:xfrm>
              <a:off x="7286644" y="2000240"/>
              <a:ext cx="1714512" cy="3214710"/>
              <a:chOff x="2643174" y="2500306"/>
              <a:chExt cx="1714512" cy="3214710"/>
            </a:xfrm>
          </p:grpSpPr>
          <p:grpSp>
            <p:nvGrpSpPr>
              <p:cNvPr id="10248" name="Группа 6"/>
              <p:cNvGrpSpPr>
                <a:grpSpLocks/>
              </p:cNvGrpSpPr>
              <p:nvPr/>
            </p:nvGrpSpPr>
            <p:grpSpPr bwMode="auto">
              <a:xfrm>
                <a:off x="2643174" y="2857496"/>
                <a:ext cx="1714512" cy="2857520"/>
                <a:chOff x="3071802" y="2643182"/>
                <a:chExt cx="1714512" cy="2857520"/>
              </a:xfrm>
            </p:grpSpPr>
            <p:sp>
              <p:nvSpPr>
                <p:cNvPr id="8" name="Цилиндр 7"/>
                <p:cNvSpPr/>
                <p:nvPr/>
              </p:nvSpPr>
              <p:spPr>
                <a:xfrm>
                  <a:off x="3071802" y="4000503"/>
                  <a:ext cx="1714512" cy="1465273"/>
                </a:xfrm>
                <a:prstGeom prst="can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" name="Цилиндр 8"/>
                <p:cNvSpPr/>
                <p:nvPr/>
              </p:nvSpPr>
              <p:spPr>
                <a:xfrm>
                  <a:off x="3071802" y="2643182"/>
                  <a:ext cx="1714512" cy="2857520"/>
                </a:xfrm>
                <a:prstGeom prst="can">
                  <a:avLst/>
                </a:prstGeom>
                <a:noFill/>
                <a:ln w="31750"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10249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6050" y="2500306"/>
                <a:ext cx="1466850" cy="54292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Cambria"/>
                  </a:rPr>
                  <a:t>???</a:t>
                </a:r>
              </a:p>
            </p:txBody>
          </p:sp>
        </p:grpSp>
        <p:sp>
          <p:nvSpPr>
            <p:cNvPr id="10247" name="TextBox 9"/>
            <p:cNvSpPr txBox="1">
              <a:spLocks noChangeArrowheads="1"/>
            </p:cNvSpPr>
            <p:nvPr/>
          </p:nvSpPr>
          <p:spPr bwMode="auto">
            <a:xfrm>
              <a:off x="7572396" y="4286256"/>
              <a:ext cx="11430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ru-RU">
                  <a:solidFill>
                    <a:srgbClr val="002060"/>
                  </a:solidFill>
                </a:rPr>
                <a:t>1/2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704956" y="4705360"/>
            <a:ext cx="3995020" cy="19048"/>
          </a:xfrm>
          <a:prstGeom prst="line">
            <a:avLst/>
          </a:prstGeom>
          <a:ln w="76200">
            <a:solidFill>
              <a:srgbClr val="6600FF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Геометрия</a:t>
            </a:r>
            <a:r>
              <a:rPr lang="ru-RU" dirty="0" smtClean="0"/>
              <a:t> 10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3950"/>
            <a:ext cx="8362950" cy="25193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600" dirty="0" smtClean="0"/>
              <a:t>Нужно на отрезке длиной 7 см дважды отложить отрезок 2 см, остаток – отрезок 3 см.</a:t>
            </a:r>
          </a:p>
        </p:txBody>
      </p:sp>
      <p:sp>
        <p:nvSpPr>
          <p:cNvPr id="1126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5650" y="6237288"/>
            <a:ext cx="6477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83306" y="4667676"/>
            <a:ext cx="1152000" cy="1588"/>
          </a:xfrm>
          <a:prstGeom prst="line">
            <a:avLst/>
          </a:prstGeom>
          <a:ln w="76200">
            <a:solidFill>
              <a:srgbClr val="FF0066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14480" y="4667510"/>
            <a:ext cx="1152000" cy="1588"/>
          </a:xfrm>
          <a:prstGeom prst="line">
            <a:avLst/>
          </a:prstGeom>
          <a:ln w="76200">
            <a:solidFill>
              <a:srgbClr val="FF0066"/>
            </a:solidFill>
            <a:headEnd type="oval"/>
            <a:tailEnd type="oval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43188" y="5000625"/>
            <a:ext cx="1214437" cy="78581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10000"/>
                  </a:schemeClr>
                </a:solidFill>
              </a:rPr>
              <a:t>7 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63" y="3714750"/>
            <a:ext cx="1214437" cy="78581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10000"/>
                  </a:schemeClr>
                </a:solidFill>
              </a:rPr>
              <a:t>2 см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0663" y="3702050"/>
            <a:ext cx="1214437" cy="78581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10000"/>
                  </a:schemeClr>
                </a:solidFill>
              </a:rPr>
              <a:t>2 см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4786313" y="3643312"/>
            <a:ext cx="285750" cy="1571625"/>
          </a:xfrm>
          <a:prstGeom prst="rightBrace">
            <a:avLst>
              <a:gd name="adj1" fmla="val 19993"/>
              <a:gd name="adj2" fmla="val 50802"/>
            </a:avLst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8" y="3500438"/>
            <a:ext cx="1214437" cy="78581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3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10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6600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0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6600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2432</TotalTime>
  <Words>437</Words>
  <Application>Microsoft Office PowerPoint</Application>
  <PresentationFormat>Экран (4:3)</PresentationFormat>
  <Paragraphs>201</Paragraphs>
  <Slides>66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2" baseType="lpstr">
      <vt:lpstr>Verdana</vt:lpstr>
      <vt:lpstr>Arial</vt:lpstr>
      <vt:lpstr>Calibri</vt:lpstr>
      <vt:lpstr>Monotype Corsiva</vt:lpstr>
      <vt:lpstr>Шары</vt:lpstr>
      <vt:lpstr>Microsoft Equation 3.0</vt:lpstr>
      <vt:lpstr>Своя игра</vt:lpstr>
      <vt:lpstr>Презентация PowerPoint</vt:lpstr>
      <vt:lpstr>Геометрия 10</vt:lpstr>
      <vt:lpstr>Геометрия 20</vt:lpstr>
      <vt:lpstr>Геометрия 30</vt:lpstr>
      <vt:lpstr>Геометрия 40</vt:lpstr>
      <vt:lpstr>Геометрия 50</vt:lpstr>
      <vt:lpstr>Геометрия 60</vt:lpstr>
      <vt:lpstr>Геометрия 10</vt:lpstr>
      <vt:lpstr>Геометрия 20</vt:lpstr>
      <vt:lpstr>Геометрия 30</vt:lpstr>
      <vt:lpstr>Геометрия 40</vt:lpstr>
      <vt:lpstr>Геометрия 50</vt:lpstr>
      <vt:lpstr>Геометрия 60</vt:lpstr>
      <vt:lpstr>Арифметика 10</vt:lpstr>
      <vt:lpstr>Арифметика 20</vt:lpstr>
      <vt:lpstr>Арифметика 30</vt:lpstr>
      <vt:lpstr>Арифметика 40</vt:lpstr>
      <vt:lpstr>Арифметика 50</vt:lpstr>
      <vt:lpstr>Презентация PowerPoint</vt:lpstr>
      <vt:lpstr>Кот в мешке 60</vt:lpstr>
      <vt:lpstr>Арифметика 10</vt:lpstr>
      <vt:lpstr>Арифметика 20</vt:lpstr>
      <vt:lpstr>Арифметика 30</vt:lpstr>
      <vt:lpstr>Арифметика 40</vt:lpstr>
      <vt:lpstr>Арифметика 50</vt:lpstr>
      <vt:lpstr>Кот в мешке 60</vt:lpstr>
      <vt:lpstr>Логика 10</vt:lpstr>
      <vt:lpstr>Логика 20</vt:lpstr>
      <vt:lpstr>Логика 30</vt:lpstr>
      <vt:lpstr>Логика 40</vt:lpstr>
      <vt:lpstr>Логика 50</vt:lpstr>
      <vt:lpstr>Логика 60</vt:lpstr>
      <vt:lpstr>Логика 10</vt:lpstr>
      <vt:lpstr>Логика 20</vt:lpstr>
      <vt:lpstr>Логика 30</vt:lpstr>
      <vt:lpstr>Логика 40</vt:lpstr>
      <vt:lpstr>Логика 50</vt:lpstr>
      <vt:lpstr>Логика 60</vt:lpstr>
      <vt:lpstr>Алгебра 10</vt:lpstr>
      <vt:lpstr>Алгебра 20</vt:lpstr>
      <vt:lpstr>Презентация PowerPoint</vt:lpstr>
      <vt:lpstr>Кот в мешке</vt:lpstr>
      <vt:lpstr>Алгебра 40</vt:lpstr>
      <vt:lpstr>Алгебра 50</vt:lpstr>
      <vt:lpstr>Алгебра 60</vt:lpstr>
      <vt:lpstr>Алгебра 10</vt:lpstr>
      <vt:lpstr>Алгебра 20</vt:lpstr>
      <vt:lpstr>Кот в мешке</vt:lpstr>
      <vt:lpstr>Алгебра 40</vt:lpstr>
      <vt:lpstr>Алгебра 50</vt:lpstr>
      <vt:lpstr>Алгебра 60</vt:lpstr>
      <vt:lpstr>Информатика 10</vt:lpstr>
      <vt:lpstr>Информатика 20</vt:lpstr>
      <vt:lpstr>Информатика 30</vt:lpstr>
      <vt:lpstr>Презентация PowerPoint</vt:lpstr>
      <vt:lpstr>Кот в мешке 40</vt:lpstr>
      <vt:lpstr>Информатика 50</vt:lpstr>
      <vt:lpstr>Информатика 60</vt:lpstr>
      <vt:lpstr>Информатика 10</vt:lpstr>
      <vt:lpstr>Информатика 20</vt:lpstr>
      <vt:lpstr>Информатика 30</vt:lpstr>
      <vt:lpstr>Кот в мешке 40</vt:lpstr>
      <vt:lpstr>Информатика 50</vt:lpstr>
      <vt:lpstr>Информатика 60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Окси</dc:creator>
  <cp:lastModifiedBy>ОВ</cp:lastModifiedBy>
  <cp:revision>300</cp:revision>
  <dcterms:created xsi:type="dcterms:W3CDTF">2007-04-21T06:52:38Z</dcterms:created>
  <dcterms:modified xsi:type="dcterms:W3CDTF">2013-08-06T14:50:55Z</dcterms:modified>
</cp:coreProperties>
</file>