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20" r:id="rId2"/>
  </p:sldMasterIdLst>
  <p:notesMasterIdLst>
    <p:notesMasterId r:id="rId10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 varScale="1">
        <p:scale>
          <a:sx n="74" d="100"/>
          <a:sy n="74" d="100"/>
        </p:scale>
        <p:origin x="-101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A3286D-F7FB-4EE4-A8AA-71DCAB911F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B81C35-44FB-433F-A912-BB8AC9669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7B41E-B0DD-4B2D-BCEC-054B8B93E5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B777-7EC4-405D-B08F-13B7C50F0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D781-C9FD-4DCD-8B9A-F200ABB6C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9AD8-447C-4868-A2C9-16B5D7516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4C1-6479-4711-B13B-80ACB0996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EB-9ADF-43F9-AB48-44300D879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61DE-B60A-4F67-AE17-01177E867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5D14-9049-482A-8802-B3C20CC7B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27F7-B71C-4A4D-A908-9566CA0B6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56ABA7-D02B-4B00-9A6B-550E862249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3E11556-2A47-47D1-83D6-9800ABF14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5A43-65AB-453A-B757-0B026D689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E229-52F5-41DB-9C87-C3E8A9E85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7C18CA-84E5-4691-B352-1C9B164FA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613F4B-A393-42E5-BC3A-63A382DAC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6DA9BD-4D8C-423E-9B9F-A3191756A4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8B5A51-608C-4818-8EDE-0ABFD5E11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F0F633-3A55-43D7-BBC4-C17D529D89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69DBE7-FF32-4C0C-AB13-CF6B11C74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527450-B100-446E-A41B-2574CB460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1200"/>
            <a:ext cx="7770813" cy="1598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304800" y="6245225"/>
            <a:ext cx="22844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2844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ADB06B84-A773-4833-BA26-6B2767F030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B7E7FF"/>
        </a:buClr>
        <a:buSzPct val="100000"/>
        <a:buFont typeface="Arial" charset="0"/>
        <a:defRPr sz="4400">
          <a:solidFill>
            <a:srgbClr val="B7E7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Gothic" charset="-128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Wingdings" charset="2"/>
        <a:buChar char="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B06B84-A773-4833-BA26-6B2767F0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66.xml"/><Relationship Id="rId4" Type="http://schemas.openxmlformats.org/officeDocument/2006/relationships/slide" Target="slide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11.xml"/><Relationship Id="rId18" Type="http://schemas.openxmlformats.org/officeDocument/2006/relationships/slide" Target="slide1.xml"/><Relationship Id="rId3" Type="http://schemas.openxmlformats.org/officeDocument/2006/relationships/slide" Target="slide32.xml"/><Relationship Id="rId7" Type="http://schemas.openxmlformats.org/officeDocument/2006/relationships/slide" Target="slide23.xml"/><Relationship Id="rId12" Type="http://schemas.openxmlformats.org/officeDocument/2006/relationships/slide" Target="slide13.xml"/><Relationship Id="rId17" Type="http://schemas.openxmlformats.org/officeDocument/2006/relationships/slide" Target="slide3.xml"/><Relationship Id="rId2" Type="http://schemas.openxmlformats.org/officeDocument/2006/relationships/notesSlide" Target="../notesSlides/notesSlide2.xml"/><Relationship Id="rId16" Type="http://schemas.openxmlformats.org/officeDocument/2006/relationships/slide" Target="slide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5.xml"/><Relationship Id="rId11" Type="http://schemas.openxmlformats.org/officeDocument/2006/relationships/slide" Target="slide15.xml"/><Relationship Id="rId5" Type="http://schemas.openxmlformats.org/officeDocument/2006/relationships/slide" Target="slide27.xml"/><Relationship Id="rId1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30.xml"/><Relationship Id="rId9" Type="http://schemas.openxmlformats.org/officeDocument/2006/relationships/slide" Target="slide19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53.xml"/><Relationship Id="rId13" Type="http://schemas.openxmlformats.org/officeDocument/2006/relationships/slide" Target="slide43.xml"/><Relationship Id="rId18" Type="http://schemas.openxmlformats.org/officeDocument/2006/relationships/slide" Target="slide1.xml"/><Relationship Id="rId3" Type="http://schemas.openxmlformats.org/officeDocument/2006/relationships/slide" Target="slide64.xml"/><Relationship Id="rId7" Type="http://schemas.openxmlformats.org/officeDocument/2006/relationships/slide" Target="slide55.xml"/><Relationship Id="rId12" Type="http://schemas.openxmlformats.org/officeDocument/2006/relationships/slide" Target="slide45.xml"/><Relationship Id="rId17" Type="http://schemas.openxmlformats.org/officeDocument/2006/relationships/slide" Target="slide35.xml"/><Relationship Id="rId2" Type="http://schemas.openxmlformats.org/officeDocument/2006/relationships/notesSlide" Target="../notesSlides/notesSlide34.xml"/><Relationship Id="rId16" Type="http://schemas.openxmlformats.org/officeDocument/2006/relationships/slide" Target="slide3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57.xml"/><Relationship Id="rId11" Type="http://schemas.openxmlformats.org/officeDocument/2006/relationships/slide" Target="slide47.xml"/><Relationship Id="rId5" Type="http://schemas.openxmlformats.org/officeDocument/2006/relationships/slide" Target="slide60.xml"/><Relationship Id="rId15" Type="http://schemas.openxmlformats.org/officeDocument/2006/relationships/slide" Target="slide39.xml"/><Relationship Id="rId10" Type="http://schemas.openxmlformats.org/officeDocument/2006/relationships/slide" Target="slide49.xml"/><Relationship Id="rId4" Type="http://schemas.openxmlformats.org/officeDocument/2006/relationships/slide" Target="slide62.xml"/><Relationship Id="rId9" Type="http://schemas.openxmlformats.org/officeDocument/2006/relationships/slide" Target="slide51.xml"/><Relationship Id="rId14" Type="http://schemas.openxmlformats.org/officeDocument/2006/relationships/slide" Target="slide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85.xml"/><Relationship Id="rId13" Type="http://schemas.openxmlformats.org/officeDocument/2006/relationships/slide" Target="slide75.xml"/><Relationship Id="rId18" Type="http://schemas.openxmlformats.org/officeDocument/2006/relationships/slide" Target="slide1.xml"/><Relationship Id="rId3" Type="http://schemas.openxmlformats.org/officeDocument/2006/relationships/slide" Target="slide96.xml"/><Relationship Id="rId7" Type="http://schemas.openxmlformats.org/officeDocument/2006/relationships/slide" Target="slide87.xml"/><Relationship Id="rId12" Type="http://schemas.openxmlformats.org/officeDocument/2006/relationships/slide" Target="slide77.xml"/><Relationship Id="rId17" Type="http://schemas.openxmlformats.org/officeDocument/2006/relationships/slide" Target="slide67.xml"/><Relationship Id="rId2" Type="http://schemas.openxmlformats.org/officeDocument/2006/relationships/notesSlide" Target="../notesSlides/notesSlide66.xml"/><Relationship Id="rId16" Type="http://schemas.openxmlformats.org/officeDocument/2006/relationships/slide" Target="slide69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90.xml"/><Relationship Id="rId11" Type="http://schemas.openxmlformats.org/officeDocument/2006/relationships/slide" Target="slide79.xml"/><Relationship Id="rId5" Type="http://schemas.openxmlformats.org/officeDocument/2006/relationships/slide" Target="slide92.xml"/><Relationship Id="rId15" Type="http://schemas.openxmlformats.org/officeDocument/2006/relationships/slide" Target="slide71.xml"/><Relationship Id="rId10" Type="http://schemas.openxmlformats.org/officeDocument/2006/relationships/slide" Target="slide81.xml"/><Relationship Id="rId4" Type="http://schemas.openxmlformats.org/officeDocument/2006/relationships/slide" Target="slide94.xml"/><Relationship Id="rId9" Type="http://schemas.openxmlformats.org/officeDocument/2006/relationships/slide" Target="slide83.xml"/><Relationship Id="rId14" Type="http://schemas.openxmlformats.org/officeDocument/2006/relationships/slide" Target="slide7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243888" y="188913"/>
            <a:ext cx="720725" cy="576262"/>
          </a:xfrm>
          <a:prstGeom prst="actionButtonEnd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488" y="0"/>
            <a:ext cx="3714776" cy="2714620"/>
          </a:xfrm>
          <a:ln/>
        </p:spPr>
        <p:txBody>
          <a:bodyPr>
            <a:normAutofit/>
          </a:bodyPr>
          <a:lstStyle/>
          <a:p>
            <a:pPr>
              <a:buClr>
                <a:srgbClr val="FF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>
                <a:solidFill>
                  <a:srgbClr val="FFCCCC"/>
                </a:solidFill>
              </a:rPr>
              <a:t>СВОЯ-ИГРА </a:t>
            </a:r>
            <a:br>
              <a:rPr lang="ru-RU" sz="4000" b="1" dirty="0">
                <a:solidFill>
                  <a:srgbClr val="FFCCCC"/>
                </a:solidFill>
              </a:rPr>
            </a:br>
            <a:r>
              <a:rPr lang="ru-RU" sz="4000" b="1" dirty="0">
                <a:solidFill>
                  <a:srgbClr val="FFCCCC"/>
                </a:solidFill>
              </a:rPr>
              <a:t/>
            </a:r>
            <a:br>
              <a:rPr lang="ru-RU" sz="4000" b="1" dirty="0">
                <a:solidFill>
                  <a:srgbClr val="FFCCCC"/>
                </a:solidFill>
              </a:rPr>
            </a:br>
            <a:endParaRPr lang="ru-RU" sz="4000" b="1" dirty="0">
              <a:solidFill>
                <a:srgbClr val="FFCCCC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36838"/>
            <a:ext cx="8540750" cy="2006608"/>
          </a:xfrm>
          <a:ln/>
        </p:spPr>
        <p:txBody>
          <a:bodyPr>
            <a:norm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000" b="1" dirty="0">
                <a:hlinkClick r:id="rId3" action="ppaction://hlinksldjump"/>
              </a:rPr>
              <a:t>Математика</a:t>
            </a:r>
            <a:endParaRPr lang="ru-RU" sz="4000" b="1" dirty="0">
              <a:hlinkClick r:id="" action="ppaction://hlinkfile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000" b="1" dirty="0">
                <a:hlinkClick r:id="rId4" action="ppaction://hlinksldjump"/>
              </a:rPr>
              <a:t>Русский язык</a:t>
            </a:r>
            <a:endParaRPr lang="ru-RU" sz="4000" b="1" dirty="0">
              <a:hlinkClick r:id="" action="ppaction://hlinkfile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4000" b="1" dirty="0">
                <a:hlinkClick r:id="rId5" action="ppaction://hlinksldjump"/>
              </a:rPr>
              <a:t>Окружающий мир</a:t>
            </a:r>
            <a:endParaRPr lang="ru-RU" sz="4000" b="1" dirty="0">
              <a:hlinkClick r:id="" action="ppaction://hlinkfil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Если сумма цифр делится на 9 ,то всё число тоже делится на 9</a:t>
            </a:r>
          </a:p>
        </p:txBody>
      </p:sp>
      <p:sp>
        <p:nvSpPr>
          <p:cNvPr id="1331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50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Что больше ?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/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		 600 мин  или 7 часов</a:t>
            </a:r>
          </a:p>
        </p:txBody>
      </p:sp>
      <p:sp>
        <p:nvSpPr>
          <p:cNvPr id="1433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600 мин</a:t>
            </a:r>
          </a:p>
        </p:txBody>
      </p:sp>
      <p:sp>
        <p:nvSpPr>
          <p:cNvPr id="1536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60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бонус </a:t>
            </a:r>
          </a:p>
        </p:txBody>
      </p:sp>
      <p:sp>
        <p:nvSpPr>
          <p:cNvPr id="1638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Положите себе на счет 60 баллов </a:t>
            </a:r>
          </a:p>
        </p:txBody>
      </p:sp>
      <p:sp>
        <p:nvSpPr>
          <p:cNvPr id="1741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64163" y="2420938"/>
            <a:ext cx="863600" cy="863600"/>
          </a:xfrm>
          <a:prstGeom prst="smileyFace">
            <a:avLst>
              <a:gd name="adj" fmla="val 4653"/>
            </a:avLst>
          </a:prstGeom>
          <a:solidFill>
            <a:srgbClr val="FFCC00"/>
          </a:solidFill>
          <a:ln w="936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70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Какое это число?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/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если 1/3 этого числа равна 20</a:t>
            </a:r>
          </a:p>
        </p:txBody>
      </p:sp>
      <p:sp>
        <p:nvSpPr>
          <p:cNvPr id="1843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60</a:t>
            </a:r>
          </a:p>
        </p:txBody>
      </p:sp>
      <p:sp>
        <p:nvSpPr>
          <p:cNvPr id="1945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80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Чему равен периметр прямоугольника со сторонами 8 и 9 см?</a:t>
            </a:r>
          </a:p>
        </p:txBody>
      </p:sp>
      <p:sp>
        <p:nvSpPr>
          <p:cNvPr id="2048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34 см</a:t>
            </a:r>
          </a:p>
        </p:txBody>
      </p:sp>
      <p:sp>
        <p:nvSpPr>
          <p:cNvPr id="2150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90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Парусная лодка проплыла расстояние 1000 метров за 4 часа .С какой скоростью она двигалась?</a:t>
            </a:r>
          </a:p>
        </p:txBody>
      </p:sp>
      <p:sp>
        <p:nvSpPr>
          <p:cNvPr id="2253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323850" y="1412875"/>
            <a:ext cx="8494713" cy="5183188"/>
            <a:chOff x="204" y="890"/>
            <a:chExt cx="5351" cy="3265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448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341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34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1274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04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448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3" action="ppaction://hlinksldjump"/>
                </a:rPr>
                <a:t>150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1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4" action="ppaction://hlinksldjump"/>
                </a:rPr>
                <a:t>140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34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5" action="ppaction://hlinksldjump"/>
                </a:rPr>
                <a:t>130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274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6" action="ppaction://hlinksldjump"/>
                </a:rPr>
                <a:t>120</a:t>
              </a:r>
              <a:endParaRPr lang="ru-RU" sz="2800" b="1" dirty="0">
                <a:solidFill>
                  <a:srgbClr val="FFFFFF"/>
                </a:solidFill>
                <a:hlinkClick r:id="" action="ppaction://noaction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04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7" action="ppaction://hlinksldjump"/>
                </a:rPr>
                <a:t>110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448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8" action="ppaction://hlinksldjump"/>
                </a:rPr>
                <a:t>100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41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9" action="ppaction://hlinksldjump"/>
                </a:rPr>
                <a:t>90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34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0" action="ppaction://hlinksldjump"/>
                </a:rPr>
                <a:t>80</a:t>
              </a:r>
              <a:endParaRPr lang="ru-RU" sz="2800" b="1" dirty="0">
                <a:solidFill>
                  <a:srgbClr val="FFFFFF"/>
                </a:solidFill>
                <a:hlinkClick r:id="" action="ppaction://noaction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274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1" action="ppaction://hlinksldjump"/>
                </a:rPr>
                <a:t>70</a:t>
              </a:r>
              <a:endParaRPr lang="ru-RU" sz="2800" b="1" dirty="0">
                <a:solidFill>
                  <a:srgbClr val="FFFFFF"/>
                </a:solidFill>
                <a:hlinkClick r:id="" action="ppaction://noaction"/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204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2" action="ppaction://hlinksldjump"/>
                </a:rPr>
                <a:t>60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48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3" action="ppaction://hlinksldjump"/>
                </a:rPr>
                <a:t>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341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4" action="ppaction://hlinksldjump"/>
                </a:rPr>
                <a:t>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234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5" action="ppaction://hlinksldjump"/>
                </a:rPr>
                <a:t>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274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6" action="ppaction://hlinksldjump"/>
                </a:rPr>
                <a:t>20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204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7" action="ppaction://hlinksldjump"/>
                </a:rPr>
                <a:t>10</a:t>
              </a:r>
              <a:endParaRPr lang="ru-RU" sz="2800" b="1" dirty="0">
                <a:solidFill>
                  <a:srgbClr val="FFFFFF"/>
                </a:solidFill>
                <a:hlinkClick r:id="" action="ppaction://noaction"/>
              </a:endParaRPr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04" y="890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204" y="1706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204" y="2523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04" y="3339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204" y="4156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04" y="890"/>
              <a:ext cx="1" cy="326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1274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234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341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448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5556" y="890"/>
              <a:ext cx="1" cy="326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3" name="AutoShape 3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23850" y="260350"/>
            <a:ext cx="4176712" cy="648512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buClr>
                <a:srgbClr val="FF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FFCCCC"/>
                </a:solidFill>
              </a:rPr>
              <a:t>Математика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250 м /ч</a:t>
            </a:r>
          </a:p>
        </p:txBody>
      </p:sp>
      <p:sp>
        <p:nvSpPr>
          <p:cNvPr id="235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100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Число 42193 заменили суммой разрядных слагаемых .Сколько слагаемых в записи этой суммы? </a:t>
            </a:r>
          </a:p>
        </p:txBody>
      </p:sp>
      <p:sp>
        <p:nvSpPr>
          <p:cNvPr id="2457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5 слагаемых</a:t>
            </a:r>
          </a:p>
        </p:txBody>
      </p:sp>
      <p:sp>
        <p:nvSpPr>
          <p:cNvPr id="2560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110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1703 году  по указу Петра </a:t>
            </a:r>
            <a:r>
              <a:rPr lang="en-US"/>
              <a:t>I</a:t>
            </a:r>
            <a:r>
              <a:rPr lang="ru-RU"/>
              <a:t>  был основан город С-Петербург .Сколько лет исполнилось городу в 2000 году?</a:t>
            </a:r>
          </a:p>
        </p:txBody>
      </p:sp>
      <p:sp>
        <p:nvSpPr>
          <p:cNvPr id="2662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297 лет</a:t>
            </a:r>
          </a:p>
        </p:txBody>
      </p:sp>
      <p:sp>
        <p:nvSpPr>
          <p:cNvPr id="2765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120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парке стоит 24 белых скамейки. Их в три раза больше, чем зелёных .Сколько в парке зелёных скамеек?</a:t>
            </a:r>
          </a:p>
        </p:txBody>
      </p:sp>
      <p:sp>
        <p:nvSpPr>
          <p:cNvPr id="2867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8 зелёных скамеек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</a:t>
            </a:r>
          </a:p>
        </p:txBody>
      </p:sp>
      <p:sp>
        <p:nvSpPr>
          <p:cNvPr id="2969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130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</a:t>
            </a:r>
          </a:p>
        </p:txBody>
      </p:sp>
      <p:sp>
        <p:nvSpPr>
          <p:cNvPr id="3072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349500"/>
            <a:ext cx="2746375" cy="2027238"/>
          </a:xfrm>
          <a:prstGeom prst="rect">
            <a:avLst/>
          </a:prstGeom>
          <a:solidFill>
            <a:srgbClr val="0099CC"/>
          </a:solidFill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130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Серёжа читает со скоростью 70 слов в минуту .Сколько слов он прочтёт за 10 мин?</a:t>
            </a:r>
          </a:p>
        </p:txBody>
      </p:sp>
      <p:sp>
        <p:nvSpPr>
          <p:cNvPr id="3174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Ответ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700 слов</a:t>
            </a:r>
          </a:p>
        </p:txBody>
      </p:sp>
      <p:sp>
        <p:nvSpPr>
          <p:cNvPr id="3277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Что больше сумма этих чисел или произведение: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0,1,2,3,4</a:t>
            </a:r>
          </a:p>
        </p:txBody>
      </p:sp>
      <p:sp>
        <p:nvSpPr>
          <p:cNvPr id="614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140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Чему равна площадь квадрата со стороной 5 см?</a:t>
            </a:r>
          </a:p>
        </p:txBody>
      </p:sp>
      <p:sp>
        <p:nvSpPr>
          <p:cNvPr id="3379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25 см</a:t>
            </a:r>
            <a:r>
              <a:rPr lang="ru-RU" baseline="30000"/>
              <a:t>2</a:t>
            </a:r>
          </a:p>
        </p:txBody>
      </p:sp>
      <p:sp>
        <p:nvSpPr>
          <p:cNvPr id="3481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150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743075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Что такое радиус?</a:t>
            </a:r>
          </a:p>
        </p:txBody>
      </p:sp>
      <p:sp>
        <p:nvSpPr>
          <p:cNvPr id="3584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Отрезок  соединяющий центр с какой –либо  точкой окружности.</a:t>
            </a:r>
          </a:p>
        </p:txBody>
      </p:sp>
      <p:sp>
        <p:nvSpPr>
          <p:cNvPr id="3686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1"/>
          <p:cNvGrpSpPr>
            <a:grpSpLocks/>
          </p:cNvGrpSpPr>
          <p:nvPr/>
        </p:nvGrpSpPr>
        <p:grpSpPr bwMode="auto">
          <a:xfrm>
            <a:off x="323850" y="1412875"/>
            <a:ext cx="8494713" cy="5183188"/>
            <a:chOff x="204" y="890"/>
            <a:chExt cx="5351" cy="3265"/>
          </a:xfrm>
        </p:grpSpPr>
        <p:sp>
          <p:nvSpPr>
            <p:cNvPr id="37890" name="Rectangle 2"/>
            <p:cNvSpPr>
              <a:spLocks noChangeArrowheads="1"/>
            </p:cNvSpPr>
            <p:nvPr/>
          </p:nvSpPr>
          <p:spPr bwMode="auto">
            <a:xfrm>
              <a:off x="448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341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2345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1274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4" y="3339"/>
              <a:ext cx="1070" cy="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448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3" action="ppaction://hlinksldjump"/>
                </a:rPr>
                <a:t>150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41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4" action="ppaction://hlinksldjump"/>
                </a:rPr>
                <a:t>140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345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5" action="ppaction://hlinksldjump"/>
                </a:rPr>
                <a:t>130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274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6" action="ppaction://hlinksldjump"/>
                </a:rPr>
                <a:t>120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204" y="2523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7" action="ppaction://hlinksldjump"/>
                </a:rPr>
                <a:t>110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448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8" action="ppaction://hlinksldjump"/>
                </a:rPr>
                <a:t>100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341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9" action="ppaction://hlinksldjump"/>
                </a:rPr>
                <a:t>90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345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0" action="ppaction://hlinksldjump"/>
                </a:rPr>
                <a:t>80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274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1" action="ppaction://hlinksldjump"/>
                </a:rPr>
                <a:t>70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204" y="1706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2" action="ppaction://hlinksldjump"/>
                </a:rPr>
                <a:t>60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448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3" action="ppaction://hlinksldjump"/>
                </a:rPr>
                <a:t>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341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4" action="ppaction://hlinksldjump"/>
                </a:rPr>
                <a:t>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2345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5" action="ppaction://hlinksldjump"/>
                </a:rPr>
                <a:t>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74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6" action="ppaction://hlinksldjump"/>
                </a:rPr>
                <a:t>20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04" y="890"/>
              <a:ext cx="1070" cy="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7" action="ppaction://hlinksldjump"/>
                </a:rPr>
                <a:t>10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204" y="890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>
              <a:off x="204" y="1706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204" y="2523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204" y="3339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204" y="4156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204" y="890"/>
              <a:ext cx="1" cy="326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1274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234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341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4485" y="890"/>
              <a:ext cx="1" cy="326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>
              <a:off x="5556" y="890"/>
              <a:ext cx="1" cy="326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21" name="AutoShape 3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323850" y="260350"/>
            <a:ext cx="48958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buClr>
                <a:srgbClr val="FF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FFCCCC"/>
                </a:solidFill>
              </a:rPr>
              <a:t>Русский язык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Какие предложения называются распространенными?</a:t>
            </a:r>
          </a:p>
        </p:txBody>
      </p:sp>
      <p:sp>
        <p:nvSpPr>
          <p:cNvPr id="3891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которых кроме главных членов предложения ,есть ещё и второстепенные.</a:t>
            </a:r>
          </a:p>
        </p:txBody>
      </p:sp>
      <p:sp>
        <p:nvSpPr>
          <p:cNvPr id="3993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20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На какие вопросы отвечают сущ. В родительном и творительном падеже ?</a:t>
            </a:r>
          </a:p>
        </p:txBody>
      </p:sp>
      <p:sp>
        <p:nvSpPr>
          <p:cNvPr id="4096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 род.п. кого? чего?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 тв. п. кем? чем?</a:t>
            </a:r>
          </a:p>
        </p:txBody>
      </p:sp>
      <p:sp>
        <p:nvSpPr>
          <p:cNvPr id="4198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30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 называются слова с одинаковым значением , но различным написанием?</a:t>
            </a:r>
          </a:p>
        </p:txBody>
      </p:sp>
      <p:sp>
        <p:nvSpPr>
          <p:cNvPr id="4301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Сумма</a:t>
            </a:r>
          </a:p>
        </p:txBody>
      </p:sp>
      <p:sp>
        <p:nvSpPr>
          <p:cNvPr id="717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синонимы</a:t>
            </a:r>
          </a:p>
        </p:txBody>
      </p:sp>
      <p:sp>
        <p:nvSpPr>
          <p:cNvPr id="4403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40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 изменяются глаголы в настоящем и будущем времени?</a:t>
            </a:r>
          </a:p>
        </p:txBody>
      </p:sp>
      <p:sp>
        <p:nvSpPr>
          <p:cNvPr id="4505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743075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По лицам и по числам</a:t>
            </a:r>
          </a:p>
        </p:txBody>
      </p:sp>
      <p:sp>
        <p:nvSpPr>
          <p:cNvPr id="4608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50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 помощью чего образуются новые слова?</a:t>
            </a:r>
          </a:p>
        </p:txBody>
      </p:sp>
      <p:sp>
        <p:nvSpPr>
          <p:cNvPr id="4710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 помощью приставки и суффикса</a:t>
            </a:r>
          </a:p>
        </p:txBody>
      </p:sp>
      <p:sp>
        <p:nvSpPr>
          <p:cNvPr id="4813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60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Какие предложения называются сложными?</a:t>
            </a:r>
          </a:p>
        </p:txBody>
      </p:sp>
      <p:sp>
        <p:nvSpPr>
          <p:cNvPr id="4915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которых две и более грамматических основы.</a:t>
            </a:r>
          </a:p>
        </p:txBody>
      </p:sp>
      <p:sp>
        <p:nvSpPr>
          <p:cNvPr id="5017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70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бонус  </a:t>
            </a:r>
          </a:p>
        </p:txBody>
      </p:sp>
      <p:sp>
        <p:nvSpPr>
          <p:cNvPr id="5120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Положите себе на счет 70 баллов</a:t>
            </a:r>
          </a:p>
        </p:txBody>
      </p:sp>
      <p:sp>
        <p:nvSpPr>
          <p:cNvPr id="5222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64163" y="2420938"/>
            <a:ext cx="863600" cy="863600"/>
          </a:xfrm>
          <a:prstGeom prst="smileyFace">
            <a:avLst>
              <a:gd name="adj" fmla="val 4653"/>
            </a:avLst>
          </a:prstGeom>
          <a:solidFill>
            <a:srgbClr val="FFCC00"/>
          </a:solidFill>
          <a:ln w="936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80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Какая часть речи не имеет предлогов?</a:t>
            </a:r>
          </a:p>
        </p:txBody>
      </p:sp>
      <p:sp>
        <p:nvSpPr>
          <p:cNvPr id="5325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20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/>
              <a:t> </a:t>
            </a:r>
            <a:r>
              <a:rPr lang="ru-RU" dirty="0" smtClean="0"/>
              <a:t>Сестре</a:t>
            </a:r>
            <a:r>
              <a:rPr lang="en-US" dirty="0" smtClean="0"/>
              <a:t>   </a:t>
            </a:r>
            <a:r>
              <a:rPr lang="ru-RU" dirty="0" smtClean="0"/>
              <a:t>16 </a:t>
            </a:r>
            <a:r>
              <a:rPr lang="ru-RU" dirty="0"/>
              <a:t>лет она на 6 лет моложе брата. Сколько лет брату?</a:t>
            </a:r>
          </a:p>
        </p:txBody>
      </p:sp>
      <p:sp>
        <p:nvSpPr>
          <p:cNvPr id="819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глагол</a:t>
            </a:r>
          </a:p>
        </p:txBody>
      </p:sp>
      <p:sp>
        <p:nvSpPr>
          <p:cNvPr id="5427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90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каком случае между подлежащем и сказуемым ставится тире?</a:t>
            </a:r>
          </a:p>
        </p:txBody>
      </p:sp>
      <p:sp>
        <p:nvSpPr>
          <p:cNvPr id="5529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Если подлежащее и сказуемое выражено существительным</a:t>
            </a:r>
          </a:p>
        </p:txBody>
      </p:sp>
      <p:sp>
        <p:nvSpPr>
          <p:cNvPr id="5632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100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Что называется грамматической основой предложения?</a:t>
            </a:r>
          </a:p>
        </p:txBody>
      </p:sp>
      <p:sp>
        <p:nvSpPr>
          <p:cNvPr id="5734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Подлежащее и сказуемое –главные члены предложения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/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</a:t>
            </a:r>
          </a:p>
        </p:txBody>
      </p:sp>
      <p:sp>
        <p:nvSpPr>
          <p:cNvPr id="5837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110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Слова имеющие общий корень и близкие по значению называются…</a:t>
            </a:r>
          </a:p>
        </p:txBody>
      </p:sp>
      <p:sp>
        <p:nvSpPr>
          <p:cNvPr id="5939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однокоренными</a:t>
            </a:r>
          </a:p>
        </p:txBody>
      </p:sp>
      <p:sp>
        <p:nvSpPr>
          <p:cNvPr id="6041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120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 </a:t>
            </a:r>
          </a:p>
        </p:txBody>
      </p:sp>
      <p:sp>
        <p:nvSpPr>
          <p:cNvPr id="6144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2730500"/>
            <a:ext cx="2530475" cy="186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120 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От чего зависит  падеж ,род ,число имён прилагательных  ?</a:t>
            </a:r>
          </a:p>
        </p:txBody>
      </p:sp>
      <p:sp>
        <p:nvSpPr>
          <p:cNvPr id="6246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Ответ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От формы числа , рода, падежа имени существительного.</a:t>
            </a:r>
          </a:p>
        </p:txBody>
      </p:sp>
      <p:sp>
        <p:nvSpPr>
          <p:cNvPr id="634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Брату 22 года</a:t>
            </a:r>
          </a:p>
        </p:txBody>
      </p:sp>
      <p:sp>
        <p:nvSpPr>
          <p:cNvPr id="921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130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На какие вопросы отвечает глагол в неопределённой форме?</a:t>
            </a:r>
          </a:p>
        </p:txBody>
      </p:sp>
      <p:sp>
        <p:nvSpPr>
          <p:cNvPr id="6451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что делать ? что сделать ?</a:t>
            </a:r>
          </a:p>
        </p:txBody>
      </p:sp>
      <p:sp>
        <p:nvSpPr>
          <p:cNvPr id="6553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140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каком случае ставится мягкий знак в конце существительных  после шипящих? </a:t>
            </a:r>
          </a:p>
        </p:txBody>
      </p:sp>
      <p:sp>
        <p:nvSpPr>
          <p:cNvPr id="6656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В существительных женского рода</a:t>
            </a:r>
          </a:p>
        </p:txBody>
      </p:sp>
      <p:sp>
        <p:nvSpPr>
          <p:cNvPr id="6758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150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Что такое фразеологизм ? Приведите примеры</a:t>
            </a:r>
          </a:p>
        </p:txBody>
      </p:sp>
      <p:sp>
        <p:nvSpPr>
          <p:cNvPr id="6861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Устойчивое сочетание слов ,которое можно заменить одним словом.</a:t>
            </a:r>
          </a:p>
        </p:txBody>
      </p:sp>
      <p:sp>
        <p:nvSpPr>
          <p:cNvPr id="6963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up 1"/>
          <p:cNvGrpSpPr>
            <a:grpSpLocks/>
          </p:cNvGrpSpPr>
          <p:nvPr/>
        </p:nvGrpSpPr>
        <p:grpSpPr bwMode="auto">
          <a:xfrm>
            <a:off x="323850" y="1628775"/>
            <a:ext cx="8494713" cy="4967288"/>
            <a:chOff x="204" y="1026"/>
            <a:chExt cx="5351" cy="3129"/>
          </a:xfrm>
        </p:grpSpPr>
        <p:sp>
          <p:nvSpPr>
            <p:cNvPr id="70658" name="Rectangle 2"/>
            <p:cNvSpPr>
              <a:spLocks noChangeArrowheads="1"/>
            </p:cNvSpPr>
            <p:nvPr/>
          </p:nvSpPr>
          <p:spPr bwMode="auto">
            <a:xfrm>
              <a:off x="4485" y="3373"/>
              <a:ext cx="1070" cy="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3415" y="3373"/>
              <a:ext cx="1070" cy="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2345" y="3373"/>
              <a:ext cx="1070" cy="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1274" y="3373"/>
              <a:ext cx="1070" cy="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4" y="3373"/>
              <a:ext cx="1070" cy="7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4485" y="2591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3" action="ppaction://hlinksldjump"/>
                </a:rPr>
                <a:t>150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3415" y="2591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4" action="ppaction://hlinksldjump"/>
                </a:rPr>
                <a:t>140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2345" y="2591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5" action="ppaction://hlinksldjump"/>
                </a:rPr>
                <a:t>130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1274" y="2591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6" action="ppaction://hlinksldjump"/>
                </a:rPr>
                <a:t>120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204" y="2591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7" action="ppaction://hlinksldjump"/>
                </a:rPr>
                <a:t>110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4485" y="1808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8" action="ppaction://hlinksldjump"/>
                </a:rPr>
                <a:t>100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3415" y="1808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9" action="ppaction://hlinksldjump"/>
                </a:rPr>
                <a:t>90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345" y="1808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0" action="ppaction://hlinksldjump"/>
                </a:rPr>
                <a:t>80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1274" y="1808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1" action="ppaction://hlinksldjump"/>
                </a:rPr>
                <a:t>70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204" y="1808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2" action="ppaction://hlinksldjump"/>
                </a:rPr>
                <a:t>60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4485" y="1026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3" action="ppaction://hlinksldjump"/>
                </a:rPr>
                <a:t>50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3415" y="1026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4" action="ppaction://hlinksldjump"/>
                </a:rPr>
                <a:t>40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2345" y="1026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5" action="ppaction://hlinksldjump"/>
                </a:rPr>
                <a:t>30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1274" y="1026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6" action="ppaction://hlinksldjump"/>
                </a:rPr>
                <a:t>20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204" y="1026"/>
              <a:ext cx="1070" cy="7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spcBef>
                  <a:spcPts val="700"/>
                </a:spcBef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FFFFFF"/>
                  </a:solidFill>
                  <a:hlinkClick r:id="rId17" action="ppaction://hlinksldjump"/>
                </a:rPr>
                <a:t>10</a:t>
              </a:r>
              <a:endParaRPr lang="ru-RU" sz="2800" b="1" dirty="0">
                <a:solidFill>
                  <a:srgbClr val="FFFFFF"/>
                </a:solidFill>
                <a:hlinkClick r:id=""/>
              </a:endParaRPr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>
              <a:off x="204" y="1026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>
              <a:off x="204" y="1808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0" name="Line 24"/>
            <p:cNvSpPr>
              <a:spLocks noChangeShapeType="1"/>
            </p:cNvSpPr>
            <p:nvPr/>
          </p:nvSpPr>
          <p:spPr bwMode="auto">
            <a:xfrm>
              <a:off x="204" y="2591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>
              <a:off x="204" y="3373"/>
              <a:ext cx="535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2" name="Line 26"/>
            <p:cNvSpPr>
              <a:spLocks noChangeShapeType="1"/>
            </p:cNvSpPr>
            <p:nvPr/>
          </p:nvSpPr>
          <p:spPr bwMode="auto">
            <a:xfrm>
              <a:off x="204" y="4156"/>
              <a:ext cx="5352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3" name="Line 27"/>
            <p:cNvSpPr>
              <a:spLocks noChangeShapeType="1"/>
            </p:cNvSpPr>
            <p:nvPr/>
          </p:nvSpPr>
          <p:spPr bwMode="auto">
            <a:xfrm>
              <a:off x="204" y="1026"/>
              <a:ext cx="1" cy="313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4" name="Line 28"/>
            <p:cNvSpPr>
              <a:spLocks noChangeShapeType="1"/>
            </p:cNvSpPr>
            <p:nvPr/>
          </p:nvSpPr>
          <p:spPr bwMode="auto">
            <a:xfrm>
              <a:off x="1274" y="1026"/>
              <a:ext cx="1" cy="313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5" name="Line 29"/>
            <p:cNvSpPr>
              <a:spLocks noChangeShapeType="1"/>
            </p:cNvSpPr>
            <p:nvPr/>
          </p:nvSpPr>
          <p:spPr bwMode="auto">
            <a:xfrm>
              <a:off x="2345" y="1026"/>
              <a:ext cx="1" cy="313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6" name="Line 30"/>
            <p:cNvSpPr>
              <a:spLocks noChangeShapeType="1"/>
            </p:cNvSpPr>
            <p:nvPr/>
          </p:nvSpPr>
          <p:spPr bwMode="auto">
            <a:xfrm>
              <a:off x="3415" y="1026"/>
              <a:ext cx="1" cy="313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4485" y="1026"/>
              <a:ext cx="1" cy="313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88" name="Line 32"/>
            <p:cNvSpPr>
              <a:spLocks noChangeShapeType="1"/>
            </p:cNvSpPr>
            <p:nvPr/>
          </p:nvSpPr>
          <p:spPr bwMode="auto">
            <a:xfrm>
              <a:off x="5556" y="1026"/>
              <a:ext cx="1" cy="313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89" name="AutoShape 3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323850" y="260350"/>
            <a:ext cx="48958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buClr>
                <a:srgbClr val="FF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FFCCCC"/>
                </a:solidFill>
              </a:rPr>
              <a:t>Окружающий мир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Какой предмет не даёт тени ?</a:t>
            </a:r>
          </a:p>
        </p:txBody>
      </p:sp>
      <p:sp>
        <p:nvSpPr>
          <p:cNvPr id="7168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прозрачный</a:t>
            </a:r>
          </a:p>
        </p:txBody>
      </p:sp>
      <p:sp>
        <p:nvSpPr>
          <p:cNvPr id="7270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20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Наука которая занимается работой органов называется…</a:t>
            </a:r>
          </a:p>
        </p:txBody>
      </p:sp>
      <p:sp>
        <p:nvSpPr>
          <p:cNvPr id="7373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30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Как  найти делимое? </a:t>
            </a:r>
          </a:p>
        </p:txBody>
      </p:sp>
      <p:sp>
        <p:nvSpPr>
          <p:cNvPr id="1024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Физиология.</a:t>
            </a:r>
          </a:p>
        </p:txBody>
      </p:sp>
      <p:sp>
        <p:nvSpPr>
          <p:cNvPr id="747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29521" y="188913"/>
            <a:ext cx="1030268" cy="954071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30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Назовите символы государства</a:t>
            </a:r>
          </a:p>
        </p:txBody>
      </p:sp>
      <p:sp>
        <p:nvSpPr>
          <p:cNvPr id="7577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гимн , герб ,флаг</a:t>
            </a:r>
          </a:p>
        </p:txBody>
      </p:sp>
      <p:sp>
        <p:nvSpPr>
          <p:cNvPr id="7680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40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Какая птица выводит птенцов зимой?</a:t>
            </a:r>
          </a:p>
        </p:txBody>
      </p:sp>
      <p:sp>
        <p:nvSpPr>
          <p:cNvPr id="7782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клёст</a:t>
            </a:r>
          </a:p>
        </p:txBody>
      </p:sp>
      <p:sp>
        <p:nvSpPr>
          <p:cNvPr id="7885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50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бонус</a:t>
            </a:r>
          </a:p>
        </p:txBody>
      </p:sp>
      <p:sp>
        <p:nvSpPr>
          <p:cNvPr id="7987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4356100" y="2420938"/>
            <a:ext cx="865188" cy="863600"/>
          </a:xfrm>
          <a:prstGeom prst="smileyFace">
            <a:avLst>
              <a:gd name="adj" fmla="val 4653"/>
            </a:avLst>
          </a:prstGeom>
          <a:solidFill>
            <a:srgbClr val="FFCC00"/>
          </a:solidFill>
          <a:ln w="936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Положите себе на счёт 50 баллов</a:t>
            </a:r>
          </a:p>
        </p:txBody>
      </p:sp>
      <p:sp>
        <p:nvSpPr>
          <p:cNvPr id="8089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60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Кто на земле самый сильный по отношению к своему весу? </a:t>
            </a:r>
          </a:p>
        </p:txBody>
      </p:sp>
      <p:sp>
        <p:nvSpPr>
          <p:cNvPr id="8192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муравей</a:t>
            </a:r>
          </a:p>
        </p:txBody>
      </p:sp>
      <p:sp>
        <p:nvSpPr>
          <p:cNvPr id="8294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70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Если в полдень встать спиной к солнцу, то тень будет   направлена….</a:t>
            </a:r>
          </a:p>
        </p:txBody>
      </p:sp>
      <p:sp>
        <p:nvSpPr>
          <p:cNvPr id="8397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Делитель умножить на частное</a:t>
            </a:r>
          </a:p>
        </p:txBody>
      </p:sp>
      <p:sp>
        <p:nvSpPr>
          <p:cNvPr id="1126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 строго на север</a:t>
            </a:r>
          </a:p>
        </p:txBody>
      </p:sp>
      <p:sp>
        <p:nvSpPr>
          <p:cNvPr id="8499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80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Город входящий в «Золотое кольцо» России где река делает резкий поворот</a:t>
            </a:r>
          </a:p>
        </p:txBody>
      </p:sp>
      <p:sp>
        <p:nvSpPr>
          <p:cNvPr id="8601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/>
              <a:t> Углич</a:t>
            </a:r>
          </a:p>
        </p:txBody>
      </p:sp>
      <p:sp>
        <p:nvSpPr>
          <p:cNvPr id="8704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90</a:t>
            </a:r>
          </a:p>
        </p:txBody>
      </p:sp>
      <p:sp>
        <p:nvSpPr>
          <p:cNvPr id="8806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5292725" y="32845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284663" y="31416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8805863" y="1846263"/>
            <a:ext cx="207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4">
              <a:spcBef>
                <a:spcPts val="500"/>
              </a:spcBef>
              <a:buFont typeface="Wingdings" charset="2"/>
              <a:buNone/>
            </a:pPr>
            <a:r>
              <a:rPr lang="ru-RU"/>
              <a:t>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dirty="0"/>
          </a:p>
          <a:p>
            <a:pPr lvl="4"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smtClean="0"/>
          </a:p>
          <a:p>
            <a:pPr marL="438912" lvl="4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ru-RU" sz="3200" dirty="0"/>
              <a:t>Как назвать одним словом :дождь, снег, град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Осадки</a:t>
            </a:r>
          </a:p>
        </p:txBody>
      </p:sp>
      <p:sp>
        <p:nvSpPr>
          <p:cNvPr id="890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100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Перечислите части растения</a:t>
            </a:r>
          </a:p>
        </p:txBody>
      </p:sp>
      <p:sp>
        <p:nvSpPr>
          <p:cNvPr id="9011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Корень, побег, цветок, плод с семенами</a:t>
            </a:r>
          </a:p>
        </p:txBody>
      </p:sp>
      <p:sp>
        <p:nvSpPr>
          <p:cNvPr id="9113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110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Вам достается </a:t>
            </a:r>
          </a:p>
        </p:txBody>
      </p:sp>
      <p:sp>
        <p:nvSpPr>
          <p:cNvPr id="9216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2730500"/>
            <a:ext cx="2241550" cy="165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110 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Из чего состоит воздух?</a:t>
            </a:r>
          </a:p>
        </p:txBody>
      </p:sp>
      <p:sp>
        <p:nvSpPr>
          <p:cNvPr id="93187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Ответ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Азота , кислорода, углекислого газа</a:t>
            </a:r>
          </a:p>
        </p:txBody>
      </p:sp>
      <p:sp>
        <p:nvSpPr>
          <p:cNvPr id="9421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40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Как определить делится ли число на 9?  </a:t>
            </a:r>
          </a:p>
        </p:txBody>
      </p:sp>
      <p:sp>
        <p:nvSpPr>
          <p:cNvPr id="1229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120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Определи место положение на карте нашей страны.</a:t>
            </a:r>
          </a:p>
        </p:txBody>
      </p:sp>
      <p:sp>
        <p:nvSpPr>
          <p:cNvPr id="9523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Северо-запад</a:t>
            </a:r>
          </a:p>
        </p:txBody>
      </p:sp>
      <p:sp>
        <p:nvSpPr>
          <p:cNvPr id="9625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130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К какому классу животных относятся змеи?</a:t>
            </a:r>
          </a:p>
        </p:txBody>
      </p:sp>
      <p:sp>
        <p:nvSpPr>
          <p:cNvPr id="97283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Пресмыкающихся</a:t>
            </a:r>
          </a:p>
        </p:txBody>
      </p:sp>
      <p:sp>
        <p:nvSpPr>
          <p:cNvPr id="9830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140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Что такое конституция? </a:t>
            </a:r>
          </a:p>
        </p:txBody>
      </p:sp>
      <p:sp>
        <p:nvSpPr>
          <p:cNvPr id="99331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 Основной закон страны.</a:t>
            </a:r>
          </a:p>
        </p:txBody>
      </p:sp>
      <p:sp>
        <p:nvSpPr>
          <p:cNvPr id="1003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8627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Вопрос 150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Место впадения реки в море, озеро или другую реку называют…</a:t>
            </a:r>
          </a:p>
        </p:txBody>
      </p:sp>
      <p:sp>
        <p:nvSpPr>
          <p:cNvPr id="10137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04813"/>
            <a:ext cx="1008063" cy="936625"/>
          </a:xfrm>
          <a:prstGeom prst="actionButtonInformation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6646863" cy="13255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/>
              <a:t>Ответ 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>
          <a:xfrm>
            <a:off x="301625" y="1676400"/>
            <a:ext cx="8540750" cy="442277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Устье.</a:t>
            </a:r>
          </a:p>
        </p:txBody>
      </p:sp>
      <p:sp>
        <p:nvSpPr>
          <p:cNvPr id="102403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188913"/>
            <a:ext cx="1008063" cy="936625"/>
          </a:xfrm>
          <a:prstGeom prst="actionButtonHome">
            <a:avLst/>
          </a:prstGeom>
          <a:noFill/>
          <a:ln w="9360">
            <a:solidFill>
              <a:srgbClr val="FF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Модульная">
  <a:themeElements>
    <a:clrScheme name="Другая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680000"/>
      </a:hlink>
      <a:folHlink>
        <a:srgbClr val="5CC2E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875</Words>
  <PresentationFormat>Экран (4:3)</PresentationFormat>
  <Paragraphs>253</Paragraphs>
  <Slides>97</Slides>
  <Notes>97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97</vt:i4>
      </vt:variant>
    </vt:vector>
  </HeadingPairs>
  <TitlesOfParts>
    <vt:vector size="99" baseType="lpstr">
      <vt:lpstr>Тема Office</vt:lpstr>
      <vt:lpstr>Модульная</vt:lpstr>
      <vt:lpstr>СВОЯ-ИГРА   </vt:lpstr>
      <vt:lpstr>Слайд 2</vt:lpstr>
      <vt:lpstr>Вопрос 10</vt:lpstr>
      <vt:lpstr>Ответ </vt:lpstr>
      <vt:lpstr>Вопрос 20</vt:lpstr>
      <vt:lpstr>Ответ </vt:lpstr>
      <vt:lpstr>Вопрос 30</vt:lpstr>
      <vt:lpstr>Ответ </vt:lpstr>
      <vt:lpstr>Вопрос 40</vt:lpstr>
      <vt:lpstr>Ответ </vt:lpstr>
      <vt:lpstr>Вопрос 50</vt:lpstr>
      <vt:lpstr>Ответ </vt:lpstr>
      <vt:lpstr>Вопрос 60</vt:lpstr>
      <vt:lpstr>Ответ </vt:lpstr>
      <vt:lpstr>Вопрос 70</vt:lpstr>
      <vt:lpstr>Ответ </vt:lpstr>
      <vt:lpstr>Вопрос 80</vt:lpstr>
      <vt:lpstr>Ответ </vt:lpstr>
      <vt:lpstr>Вопрос 90</vt:lpstr>
      <vt:lpstr>Ответ </vt:lpstr>
      <vt:lpstr>Вопрос 100</vt:lpstr>
      <vt:lpstr>Ответ </vt:lpstr>
      <vt:lpstr>Вопрос 110</vt:lpstr>
      <vt:lpstr>Ответ </vt:lpstr>
      <vt:lpstr>Вопрос 120</vt:lpstr>
      <vt:lpstr>Ответ </vt:lpstr>
      <vt:lpstr>Вопрос 130</vt:lpstr>
      <vt:lpstr>Вопрос 130 </vt:lpstr>
      <vt:lpstr>Ответ</vt:lpstr>
      <vt:lpstr>Вопрос 140</vt:lpstr>
      <vt:lpstr>Ответ </vt:lpstr>
      <vt:lpstr>Вопрос 150</vt:lpstr>
      <vt:lpstr>Ответ </vt:lpstr>
      <vt:lpstr>Слайд 34</vt:lpstr>
      <vt:lpstr>Вопрос 10</vt:lpstr>
      <vt:lpstr>Ответ </vt:lpstr>
      <vt:lpstr>Вопрос 20</vt:lpstr>
      <vt:lpstr>Ответ </vt:lpstr>
      <vt:lpstr>Вопрос 30</vt:lpstr>
      <vt:lpstr>Ответ </vt:lpstr>
      <vt:lpstr>Вопрос 40</vt:lpstr>
      <vt:lpstr>Ответ </vt:lpstr>
      <vt:lpstr>Вопрос 50</vt:lpstr>
      <vt:lpstr>Ответ </vt:lpstr>
      <vt:lpstr>Вопрос 60</vt:lpstr>
      <vt:lpstr>Ответ </vt:lpstr>
      <vt:lpstr>Вопрос 70</vt:lpstr>
      <vt:lpstr>Ответ </vt:lpstr>
      <vt:lpstr>Вопрос 80</vt:lpstr>
      <vt:lpstr>Ответ </vt:lpstr>
      <vt:lpstr>Вопрос 90</vt:lpstr>
      <vt:lpstr>Ответ </vt:lpstr>
      <vt:lpstr>Вопрос 100</vt:lpstr>
      <vt:lpstr>Ответ </vt:lpstr>
      <vt:lpstr>Вопрос 110</vt:lpstr>
      <vt:lpstr>Ответ </vt:lpstr>
      <vt:lpstr>Вопрос 120</vt:lpstr>
      <vt:lpstr>Вопрос 120 </vt:lpstr>
      <vt:lpstr>Ответ</vt:lpstr>
      <vt:lpstr>Вопрос 130</vt:lpstr>
      <vt:lpstr>Ответ </vt:lpstr>
      <vt:lpstr>Вопрос 140</vt:lpstr>
      <vt:lpstr>Ответ </vt:lpstr>
      <vt:lpstr>Вопрос 150</vt:lpstr>
      <vt:lpstr>Ответ </vt:lpstr>
      <vt:lpstr>Слайд 66</vt:lpstr>
      <vt:lpstr>Вопрос 10</vt:lpstr>
      <vt:lpstr>Ответ </vt:lpstr>
      <vt:lpstr>Вопрос 20</vt:lpstr>
      <vt:lpstr>Ответ </vt:lpstr>
      <vt:lpstr>Вопрос 30</vt:lpstr>
      <vt:lpstr>Ответ </vt:lpstr>
      <vt:lpstr>Вопрос 40</vt:lpstr>
      <vt:lpstr>Ответ </vt:lpstr>
      <vt:lpstr>Вопрос 50</vt:lpstr>
      <vt:lpstr>Ответ </vt:lpstr>
      <vt:lpstr>Вопрос 60</vt:lpstr>
      <vt:lpstr>Ответ </vt:lpstr>
      <vt:lpstr>Вопрос 70</vt:lpstr>
      <vt:lpstr>Ответ </vt:lpstr>
      <vt:lpstr>Вопрос 80</vt:lpstr>
      <vt:lpstr>Ответ </vt:lpstr>
      <vt:lpstr>Вопрос 90</vt:lpstr>
      <vt:lpstr>Ответ </vt:lpstr>
      <vt:lpstr>Вопрос 100</vt:lpstr>
      <vt:lpstr>Ответ </vt:lpstr>
      <vt:lpstr>Вопрос 110</vt:lpstr>
      <vt:lpstr>Вопрос 110 </vt:lpstr>
      <vt:lpstr>Ответ</vt:lpstr>
      <vt:lpstr>Вопрос 120</vt:lpstr>
      <vt:lpstr>Ответ </vt:lpstr>
      <vt:lpstr>Вопрос 130</vt:lpstr>
      <vt:lpstr>Ответ </vt:lpstr>
      <vt:lpstr>Вопрос 140</vt:lpstr>
      <vt:lpstr>Ответ </vt:lpstr>
      <vt:lpstr>Вопрос 150</vt:lpstr>
      <vt:lpstr>Ответ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Золотова</dc:creator>
  <cp:lastModifiedBy>Иванова</cp:lastModifiedBy>
  <cp:revision>15</cp:revision>
  <dcterms:modified xsi:type="dcterms:W3CDTF">2009-05-21T18:49:00Z</dcterms:modified>
</cp:coreProperties>
</file>