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0" r:id="rId2"/>
    <p:sldMasterId id="2147483756" r:id="rId3"/>
    <p:sldMasterId id="2147483768" r:id="rId4"/>
  </p:sldMasterIdLst>
  <p:sldIdLst>
    <p:sldId id="290" r:id="rId5"/>
    <p:sldId id="289" r:id="rId6"/>
    <p:sldId id="262" r:id="rId7"/>
    <p:sldId id="280" r:id="rId8"/>
    <p:sldId id="286" r:id="rId9"/>
    <p:sldId id="287" r:id="rId10"/>
    <p:sldId id="256" r:id="rId11"/>
    <p:sldId id="278" r:id="rId12"/>
    <p:sldId id="270" r:id="rId13"/>
    <p:sldId id="271" r:id="rId14"/>
    <p:sldId id="281" r:id="rId15"/>
    <p:sldId id="283" r:id="rId16"/>
    <p:sldId id="257" r:id="rId17"/>
    <p:sldId id="282" r:id="rId18"/>
    <p:sldId id="258"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4660"/>
  </p:normalViewPr>
  <p:slideViewPr>
    <p:cSldViewPr>
      <p:cViewPr varScale="1">
        <p:scale>
          <a:sx n="59" d="100"/>
          <a:sy n="59" d="100"/>
        </p:scale>
        <p:origin x="-40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AA0D08FA-9424-4CDB-9D74-35C7DDE2DDD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0D08FA-9424-4CDB-9D74-35C7DDE2DDD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AA0D08FA-9424-4CDB-9D74-35C7DDE2DDD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A8E3F387-0835-43DA-BB5F-AE324D0A61B1}" type="datetimeFigureOut">
              <a:rPr lang="ru-RU" smtClean="0"/>
              <a:pPr/>
              <a:t>01.09.2013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AA0D08FA-9424-4CDB-9D74-35C7DDE2DDD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A8E3F387-0835-43DA-BB5F-AE324D0A61B1}" type="datetimeFigureOut">
              <a:rPr lang="ru-RU" smtClean="0"/>
              <a:pPr/>
              <a:t>01.09.2013</a:t>
            </a:fld>
            <a:endParaRPr lang="ru-RU"/>
          </a:p>
        </p:txBody>
      </p:sp>
      <p:sp>
        <p:nvSpPr>
          <p:cNvPr id="9" name="Номер слайда 8"/>
          <p:cNvSpPr>
            <a:spLocks noGrp="1"/>
          </p:cNvSpPr>
          <p:nvPr>
            <p:ph type="sldNum" sz="quarter" idx="15"/>
          </p:nvPr>
        </p:nvSpPr>
        <p:spPr/>
        <p:txBody>
          <a:bodyPr rtlCol="0"/>
          <a:lstStyle/>
          <a:p>
            <a:fld id="{AA0D08FA-9424-4CDB-9D74-35C7DDE2DDD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A8E3F387-0835-43DA-BB5F-AE324D0A61B1}" type="datetimeFigureOut">
              <a:rPr lang="ru-RU" smtClean="0"/>
              <a:pPr/>
              <a:t>01.09.2013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AA0D08FA-9424-4CDB-9D74-35C7DDE2DDD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0D08FA-9424-4CDB-9D74-35C7DDE2DDD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A0D08FA-9424-4CDB-9D74-35C7DDE2DDD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A8E3F387-0835-43DA-BB5F-AE324D0A61B1}" type="datetimeFigureOut">
              <a:rPr lang="ru-RU" smtClean="0"/>
              <a:pPr/>
              <a:t>01.09.2013</a:t>
            </a:fld>
            <a:endParaRPr lang="ru-RU"/>
          </a:p>
        </p:txBody>
      </p:sp>
      <p:sp>
        <p:nvSpPr>
          <p:cNvPr id="7" name="Номер слайда 6"/>
          <p:cNvSpPr>
            <a:spLocks noGrp="1"/>
          </p:cNvSpPr>
          <p:nvPr>
            <p:ph type="sldNum" sz="quarter" idx="11"/>
          </p:nvPr>
        </p:nvSpPr>
        <p:spPr/>
        <p:txBody>
          <a:bodyPr rtlCol="0"/>
          <a:lstStyle/>
          <a:p>
            <a:fld id="{AA0D08FA-9424-4CDB-9D74-35C7DDE2DDD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A8E3F387-0835-43DA-BB5F-AE324D0A61B1}" type="datetimeFigureOut">
              <a:rPr lang="ru-RU" smtClean="0"/>
              <a:pPr/>
              <a:t>01.09.2013</a:t>
            </a:fld>
            <a:endParaRPr lang="ru-RU"/>
          </a:p>
        </p:txBody>
      </p:sp>
      <p:sp>
        <p:nvSpPr>
          <p:cNvPr id="22" name="Номер слайда 21"/>
          <p:cNvSpPr>
            <a:spLocks noGrp="1"/>
          </p:cNvSpPr>
          <p:nvPr>
            <p:ph type="sldNum" sz="quarter" idx="15"/>
          </p:nvPr>
        </p:nvSpPr>
        <p:spPr/>
        <p:txBody>
          <a:bodyPr rtlCol="0"/>
          <a:lstStyle/>
          <a:p>
            <a:fld id="{AA0D08FA-9424-4CDB-9D74-35C7DDE2DDD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A8E3F387-0835-43DA-BB5F-AE324D0A61B1}" type="datetimeFigureOut">
              <a:rPr lang="ru-RU" smtClean="0"/>
              <a:pPr/>
              <a:t>01.09.2013</a:t>
            </a:fld>
            <a:endParaRPr lang="ru-RU"/>
          </a:p>
        </p:txBody>
      </p:sp>
      <p:sp>
        <p:nvSpPr>
          <p:cNvPr id="18" name="Номер слайда 17"/>
          <p:cNvSpPr>
            <a:spLocks noGrp="1"/>
          </p:cNvSpPr>
          <p:nvPr>
            <p:ph type="sldNum" sz="quarter" idx="11"/>
          </p:nvPr>
        </p:nvSpPr>
        <p:spPr/>
        <p:txBody>
          <a:bodyPr rtlCol="0"/>
          <a:lstStyle/>
          <a:p>
            <a:fld id="{AA0D08FA-9424-4CDB-9D74-35C7DDE2DDD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A8E3F387-0835-43DA-BB5F-AE324D0A61B1}" type="datetimeFigureOut">
              <a:rPr lang="ru-RU" smtClean="0"/>
              <a:pPr/>
              <a:t>01.09.2013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AA0D08FA-9424-4CDB-9D74-35C7DDE2DDD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A8E3F387-0835-43DA-BB5F-AE324D0A61B1}" type="datetimeFigureOut">
              <a:rPr lang="ru-RU" smtClean="0"/>
              <a:pPr/>
              <a:t>01.09.2013</a:t>
            </a:fld>
            <a:endParaRPr lang="ru-RU"/>
          </a:p>
        </p:txBody>
      </p:sp>
      <p:sp>
        <p:nvSpPr>
          <p:cNvPr id="9" name="Номер слайда 8"/>
          <p:cNvSpPr>
            <a:spLocks noGrp="1"/>
          </p:cNvSpPr>
          <p:nvPr>
            <p:ph type="sldNum" sz="quarter" idx="15"/>
          </p:nvPr>
        </p:nvSpPr>
        <p:spPr/>
        <p:txBody>
          <a:bodyPr rtlCol="0"/>
          <a:lstStyle/>
          <a:p>
            <a:fld id="{AA0D08FA-9424-4CDB-9D74-35C7DDE2DDD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A8E3F387-0835-43DA-BB5F-AE324D0A61B1}" type="datetimeFigureOut">
              <a:rPr lang="ru-RU" smtClean="0"/>
              <a:pPr/>
              <a:t>01.09.2013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AA0D08FA-9424-4CDB-9D74-35C7DDE2DDD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0D08FA-9424-4CDB-9D74-35C7DDE2DDD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A0D08FA-9424-4CDB-9D74-35C7DDE2DDD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A8E3F387-0835-43DA-BB5F-AE324D0A61B1}" type="datetimeFigureOut">
              <a:rPr lang="ru-RU" smtClean="0"/>
              <a:pPr/>
              <a:t>01.09.2013</a:t>
            </a:fld>
            <a:endParaRPr lang="ru-RU"/>
          </a:p>
        </p:txBody>
      </p:sp>
      <p:sp>
        <p:nvSpPr>
          <p:cNvPr id="7" name="Номер слайда 6"/>
          <p:cNvSpPr>
            <a:spLocks noGrp="1"/>
          </p:cNvSpPr>
          <p:nvPr>
            <p:ph type="sldNum" sz="quarter" idx="11"/>
          </p:nvPr>
        </p:nvSpPr>
        <p:spPr/>
        <p:txBody>
          <a:bodyPr rtlCol="0"/>
          <a:lstStyle/>
          <a:p>
            <a:fld id="{AA0D08FA-9424-4CDB-9D74-35C7DDE2DDD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A8E3F387-0835-43DA-BB5F-AE324D0A61B1}" type="datetimeFigureOut">
              <a:rPr lang="ru-RU" smtClean="0"/>
              <a:pPr/>
              <a:t>01.09.2013</a:t>
            </a:fld>
            <a:endParaRPr lang="ru-RU"/>
          </a:p>
        </p:txBody>
      </p:sp>
      <p:sp>
        <p:nvSpPr>
          <p:cNvPr id="22" name="Номер слайда 21"/>
          <p:cNvSpPr>
            <a:spLocks noGrp="1"/>
          </p:cNvSpPr>
          <p:nvPr>
            <p:ph type="sldNum" sz="quarter" idx="15"/>
          </p:nvPr>
        </p:nvSpPr>
        <p:spPr/>
        <p:txBody>
          <a:bodyPr rtlCol="0"/>
          <a:lstStyle/>
          <a:p>
            <a:fld id="{AA0D08FA-9424-4CDB-9D74-35C7DDE2DDD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A8E3F387-0835-43DA-BB5F-AE324D0A61B1}" type="datetimeFigureOut">
              <a:rPr lang="ru-RU" smtClean="0"/>
              <a:pPr/>
              <a:t>01.09.2013</a:t>
            </a:fld>
            <a:endParaRPr lang="ru-RU"/>
          </a:p>
        </p:txBody>
      </p:sp>
      <p:sp>
        <p:nvSpPr>
          <p:cNvPr id="18" name="Номер слайда 17"/>
          <p:cNvSpPr>
            <a:spLocks noGrp="1"/>
          </p:cNvSpPr>
          <p:nvPr>
            <p:ph type="sldNum" sz="quarter" idx="11"/>
          </p:nvPr>
        </p:nvSpPr>
        <p:spPr/>
        <p:txBody>
          <a:bodyPr rtlCol="0"/>
          <a:lstStyle/>
          <a:p>
            <a:fld id="{AA0D08FA-9424-4CDB-9D74-35C7DDE2DDD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E3F387-0835-43DA-BB5F-AE324D0A61B1}" type="datetimeFigureOut">
              <a:rPr lang="ru-RU" smtClean="0"/>
              <a:pPr/>
              <a:t>01.09.2013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0D08FA-9424-4CDB-9D74-35C7DDE2DDD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3F387-0835-43DA-BB5F-AE324D0A61B1}" type="datetimeFigureOut">
              <a:rPr lang="ru-RU" smtClean="0"/>
              <a:pPr/>
              <a:t>01.09.2013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D08FA-9424-4CDB-9D74-35C7DDE2DDD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E3F387-0835-43DA-BB5F-AE324D0A61B1}" type="datetimeFigureOut">
              <a:rPr lang="ru-RU" smtClean="0"/>
              <a:pPr/>
              <a:t>01.09.2013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A0D08FA-9424-4CDB-9D74-35C7DDE2DDD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8E3F387-0835-43DA-BB5F-AE324D0A61B1}" type="datetimeFigureOut">
              <a:rPr lang="ru-RU" smtClean="0"/>
              <a:pPr/>
              <a:t>01.09.2013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A0D08FA-9424-4CDB-9D74-35C7DDE2DDD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8E3F387-0835-43DA-BB5F-AE324D0A61B1}" type="datetimeFigureOut">
              <a:rPr lang="ru-RU" smtClean="0"/>
              <a:pPr/>
              <a:t>01.09.2013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A0D08FA-9424-4CDB-9D74-35C7DDE2DDD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7" name="Содержимое 6"/>
          <p:cNvSpPr>
            <a:spLocks noGrp="1"/>
          </p:cNvSpPr>
          <p:nvPr>
            <p:ph idx="1"/>
          </p:nvPr>
        </p:nvSpPr>
        <p:spPr>
          <a:xfrm flipV="1">
            <a:off x="457200" y="-642965"/>
            <a:ext cx="8229600" cy="2243166"/>
          </a:xfrm>
        </p:spPr>
        <p:txBody>
          <a:bodyPr/>
          <a:lstStyle/>
          <a:p>
            <a:endParaRPr lang="ru-RU" dirty="0"/>
          </a:p>
        </p:txBody>
      </p:sp>
      <p:pic>
        <p:nvPicPr>
          <p:cNvPr id="1026" name="Picture 2"/>
          <p:cNvPicPr>
            <a:picLocks noChangeAspect="1" noChangeArrowheads="1"/>
          </p:cNvPicPr>
          <p:nvPr/>
        </p:nvPicPr>
        <p:blipFill>
          <a:blip r:embed="rId2" cstate="email"/>
          <a:srcRect/>
          <a:stretch>
            <a:fillRect/>
          </a:stretch>
        </p:blipFill>
        <p:spPr bwMode="auto">
          <a:xfrm rot="1367552">
            <a:off x="4283208" y="3580766"/>
            <a:ext cx="3924300" cy="26193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email"/>
          <a:srcRect/>
          <a:stretch>
            <a:fillRect/>
          </a:stretch>
        </p:blipFill>
        <p:spPr bwMode="auto">
          <a:xfrm rot="20402846">
            <a:off x="719272" y="758331"/>
            <a:ext cx="5028228" cy="3324720"/>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9383317" cy="1143000"/>
          </a:xfrm>
        </p:spPr>
        <p:txBody>
          <a:bodyPr>
            <a:normAutofit/>
          </a:bodyPr>
          <a:lstStyle/>
          <a:p>
            <a:endParaRPr lang="ru-RU" sz="1400" dirty="0"/>
          </a:p>
        </p:txBody>
      </p:sp>
      <p:pic>
        <p:nvPicPr>
          <p:cNvPr id="3074" name="Picture 2"/>
          <p:cNvPicPr>
            <a:picLocks noGrp="1" noChangeAspect="1" noChangeArrowheads="1"/>
          </p:cNvPicPr>
          <p:nvPr>
            <p:ph idx="1"/>
          </p:nvPr>
        </p:nvPicPr>
        <p:blipFill>
          <a:blip r:embed="rId2" cstate="email"/>
          <a:srcRect/>
          <a:stretch>
            <a:fillRect/>
          </a:stretch>
        </p:blipFill>
        <p:spPr bwMode="auto">
          <a:xfrm>
            <a:off x="0" y="0"/>
            <a:ext cx="5412677" cy="6858000"/>
          </a:xfrm>
          <a:prstGeom prst="rect">
            <a:avLst/>
          </a:prstGeom>
          <a:noFill/>
          <a:ln w="9525">
            <a:noFill/>
            <a:miter lim="800000"/>
            <a:headEnd/>
            <a:tailEnd/>
          </a:ln>
          <a:effectLst/>
        </p:spPr>
      </p:pic>
      <p:sp>
        <p:nvSpPr>
          <p:cNvPr id="9" name="Прямоугольник 8"/>
          <p:cNvSpPr/>
          <p:nvPr/>
        </p:nvSpPr>
        <p:spPr>
          <a:xfrm>
            <a:off x="5429256" y="428604"/>
            <a:ext cx="3714744" cy="6494085"/>
          </a:xfrm>
          <a:prstGeom prst="rect">
            <a:avLst/>
          </a:prstGeom>
        </p:spPr>
        <p:txBody>
          <a:bodyPr wrap="square">
            <a:spAutoFit/>
          </a:bodyPr>
          <a:lstStyle/>
          <a:p>
            <a:r>
              <a:rPr lang="ru-RU" sz="1600" b="1" i="1" dirty="0" smtClean="0">
                <a:solidFill>
                  <a:prstClr val="black"/>
                </a:solidFill>
                <a:ea typeface="+mj-ea"/>
                <a:cs typeface="+mj-cs"/>
              </a:rPr>
              <a:t>Можно ли заразиться при? </a:t>
            </a:r>
            <a:r>
              <a:rPr lang="ru-RU" sz="1600" dirty="0" smtClean="0">
                <a:solidFill>
                  <a:prstClr val="black"/>
                </a:solidFill>
                <a:ea typeface="+mj-ea"/>
                <a:cs typeface="+mj-cs"/>
              </a:rPr>
              <a:t/>
            </a:r>
            <a:br>
              <a:rPr lang="ru-RU" sz="1600" dirty="0" smtClean="0">
                <a:solidFill>
                  <a:prstClr val="black"/>
                </a:solidFill>
                <a:ea typeface="+mj-ea"/>
                <a:cs typeface="+mj-cs"/>
              </a:rPr>
            </a:br>
            <a:r>
              <a:rPr lang="ru-RU" sz="1600" b="1" dirty="0" smtClean="0">
                <a:solidFill>
                  <a:prstClr val="black"/>
                </a:solidFill>
                <a:ea typeface="+mj-ea"/>
                <a:cs typeface="+mj-cs"/>
              </a:rPr>
              <a:t>при общении с вирусоносителем </a:t>
            </a:r>
            <a:br>
              <a:rPr lang="ru-RU" sz="1600" b="1" dirty="0" smtClean="0">
                <a:solidFill>
                  <a:prstClr val="black"/>
                </a:solidFill>
                <a:ea typeface="+mj-ea"/>
                <a:cs typeface="+mj-cs"/>
              </a:rPr>
            </a:br>
            <a:r>
              <a:rPr lang="ru-RU" sz="1600" b="1" dirty="0" smtClean="0">
                <a:solidFill>
                  <a:prstClr val="black"/>
                </a:solidFill>
                <a:ea typeface="+mj-ea"/>
                <a:cs typeface="+mj-cs"/>
              </a:rPr>
              <a:t>ВИЧ</a:t>
            </a:r>
            <a:r>
              <a:rPr lang="ru-RU" sz="1600" dirty="0" smtClean="0">
                <a:solidFill>
                  <a:prstClr val="black"/>
                </a:solidFill>
                <a:ea typeface="+mj-ea"/>
                <a:cs typeface="+mj-cs"/>
              </a:rPr>
              <a:t> - Это зависит от вида общения. </a:t>
            </a:r>
            <a:br>
              <a:rPr lang="ru-RU" sz="1600" dirty="0" smtClean="0">
                <a:solidFill>
                  <a:prstClr val="black"/>
                </a:solidFill>
                <a:ea typeface="+mj-ea"/>
                <a:cs typeface="+mj-cs"/>
              </a:rPr>
            </a:br>
            <a:r>
              <a:rPr lang="ru-RU" sz="1600" dirty="0" smtClean="0">
                <a:solidFill>
                  <a:prstClr val="black"/>
                </a:solidFill>
                <a:ea typeface="+mj-ea"/>
                <a:cs typeface="+mj-cs"/>
              </a:rPr>
              <a:t>Здесь, конечно, я не имею в виду</a:t>
            </a:r>
            <a:br>
              <a:rPr lang="ru-RU" sz="1600" dirty="0" smtClean="0">
                <a:solidFill>
                  <a:prstClr val="black"/>
                </a:solidFill>
                <a:ea typeface="+mj-ea"/>
                <a:cs typeface="+mj-cs"/>
              </a:rPr>
            </a:br>
            <a:r>
              <a:rPr lang="ru-RU" sz="1600" dirty="0" smtClean="0">
                <a:solidFill>
                  <a:prstClr val="black"/>
                </a:solidFill>
                <a:ea typeface="+mj-ea"/>
                <a:cs typeface="+mj-cs"/>
              </a:rPr>
              <a:t> половой контакт. Я хочу рассказать</a:t>
            </a:r>
            <a:br>
              <a:rPr lang="ru-RU" sz="1600" dirty="0" smtClean="0">
                <a:solidFill>
                  <a:prstClr val="black"/>
                </a:solidFill>
                <a:ea typeface="+mj-ea"/>
                <a:cs typeface="+mj-cs"/>
              </a:rPr>
            </a:br>
            <a:r>
              <a:rPr lang="ru-RU" sz="1600" dirty="0" smtClean="0">
                <a:solidFill>
                  <a:prstClr val="black"/>
                </a:solidFill>
                <a:ea typeface="+mj-ea"/>
                <a:cs typeface="+mj-cs"/>
              </a:rPr>
              <a:t> о том, как относятся к людям,</a:t>
            </a:r>
            <a:br>
              <a:rPr lang="ru-RU" sz="1600" dirty="0" smtClean="0">
                <a:solidFill>
                  <a:prstClr val="black"/>
                </a:solidFill>
                <a:ea typeface="+mj-ea"/>
                <a:cs typeface="+mj-cs"/>
              </a:rPr>
            </a:br>
            <a:r>
              <a:rPr lang="ru-RU" sz="1600" dirty="0" smtClean="0">
                <a:solidFill>
                  <a:prstClr val="black"/>
                </a:solidFill>
                <a:ea typeface="+mj-ea"/>
                <a:cs typeface="+mj-cs"/>
              </a:rPr>
              <a:t> зараженным ВИЧ в нормальной </a:t>
            </a:r>
            <a:br>
              <a:rPr lang="ru-RU" sz="1600" dirty="0" smtClean="0">
                <a:solidFill>
                  <a:prstClr val="black"/>
                </a:solidFill>
                <a:ea typeface="+mj-ea"/>
                <a:cs typeface="+mj-cs"/>
              </a:rPr>
            </a:br>
            <a:r>
              <a:rPr lang="ru-RU" sz="1600" dirty="0" smtClean="0">
                <a:solidFill>
                  <a:prstClr val="black"/>
                </a:solidFill>
                <a:ea typeface="+mj-ea"/>
                <a:cs typeface="+mj-cs"/>
              </a:rPr>
              <a:t>жизни. Люди, которые ухаживают</a:t>
            </a:r>
            <a:br>
              <a:rPr lang="ru-RU" sz="1600" dirty="0" smtClean="0">
                <a:solidFill>
                  <a:prstClr val="black"/>
                </a:solidFill>
                <a:ea typeface="+mj-ea"/>
                <a:cs typeface="+mj-cs"/>
              </a:rPr>
            </a:br>
            <a:r>
              <a:rPr lang="ru-RU" sz="1600" dirty="0" smtClean="0">
                <a:solidFill>
                  <a:prstClr val="black"/>
                </a:solidFill>
                <a:ea typeface="+mj-ea"/>
                <a:cs typeface="+mj-cs"/>
              </a:rPr>
              <a:t> за больными </a:t>
            </a:r>
            <a:r>
              <a:rPr lang="ru-RU" sz="1600" dirty="0" err="1" smtClean="0">
                <a:solidFill>
                  <a:prstClr val="black"/>
                </a:solidFill>
                <a:ea typeface="+mj-ea"/>
                <a:cs typeface="+mj-cs"/>
              </a:rPr>
              <a:t>СПИДом</a:t>
            </a:r>
            <a:r>
              <a:rPr lang="ru-RU" sz="1600" dirty="0" smtClean="0">
                <a:solidFill>
                  <a:prstClr val="black"/>
                </a:solidFill>
                <a:ea typeface="+mj-ea"/>
                <a:cs typeface="+mj-cs"/>
              </a:rPr>
              <a:t>, могут их</a:t>
            </a:r>
            <a:br>
              <a:rPr lang="ru-RU" sz="1600" dirty="0" smtClean="0">
                <a:solidFill>
                  <a:prstClr val="black"/>
                </a:solidFill>
                <a:ea typeface="+mj-ea"/>
                <a:cs typeface="+mj-cs"/>
              </a:rPr>
            </a:br>
            <a:r>
              <a:rPr lang="ru-RU" sz="1600" dirty="0" smtClean="0">
                <a:solidFill>
                  <a:prstClr val="black"/>
                </a:solidFill>
                <a:ea typeface="+mj-ea"/>
                <a:cs typeface="+mj-cs"/>
              </a:rPr>
              <a:t> мыть, надевать на них одежду, </a:t>
            </a:r>
            <a:br>
              <a:rPr lang="ru-RU" sz="1600" dirty="0" smtClean="0">
                <a:solidFill>
                  <a:prstClr val="black"/>
                </a:solidFill>
                <a:ea typeface="+mj-ea"/>
                <a:cs typeface="+mj-cs"/>
              </a:rPr>
            </a:br>
            <a:r>
              <a:rPr lang="ru-RU" sz="1600" dirty="0" smtClean="0">
                <a:solidFill>
                  <a:prstClr val="black"/>
                </a:solidFill>
                <a:ea typeface="+mj-ea"/>
                <a:cs typeface="+mj-cs"/>
              </a:rPr>
              <a:t>убирать их вещи, вместе с ними </a:t>
            </a:r>
            <a:br>
              <a:rPr lang="ru-RU" sz="1600" dirty="0" smtClean="0">
                <a:solidFill>
                  <a:prstClr val="black"/>
                </a:solidFill>
                <a:ea typeface="+mj-ea"/>
                <a:cs typeface="+mj-cs"/>
              </a:rPr>
            </a:br>
            <a:r>
              <a:rPr lang="ru-RU" sz="1600" dirty="0" smtClean="0">
                <a:solidFill>
                  <a:prstClr val="black"/>
                </a:solidFill>
                <a:ea typeface="+mj-ea"/>
                <a:cs typeface="+mj-cs"/>
              </a:rPr>
              <a:t>гулять и общаться. Эти больные </a:t>
            </a:r>
            <a:br>
              <a:rPr lang="ru-RU" sz="1600" dirty="0" smtClean="0">
                <a:solidFill>
                  <a:prstClr val="black"/>
                </a:solidFill>
                <a:ea typeface="+mj-ea"/>
                <a:cs typeface="+mj-cs"/>
              </a:rPr>
            </a:br>
            <a:r>
              <a:rPr lang="ru-RU" sz="1600" dirty="0" smtClean="0">
                <a:solidFill>
                  <a:prstClr val="black"/>
                </a:solidFill>
                <a:ea typeface="+mj-ea"/>
                <a:cs typeface="+mj-cs"/>
              </a:rPr>
              <a:t>люди чувствуют себя очень</a:t>
            </a:r>
            <a:br>
              <a:rPr lang="ru-RU" sz="1600" dirty="0" smtClean="0">
                <a:solidFill>
                  <a:prstClr val="black"/>
                </a:solidFill>
                <a:ea typeface="+mj-ea"/>
                <a:cs typeface="+mj-cs"/>
              </a:rPr>
            </a:br>
            <a:r>
              <a:rPr lang="ru-RU" sz="1600" dirty="0" smtClean="0">
                <a:solidFill>
                  <a:prstClr val="black"/>
                </a:solidFill>
                <a:ea typeface="+mj-ea"/>
                <a:cs typeface="+mj-cs"/>
              </a:rPr>
              <a:t> одинокими, потому что другие </a:t>
            </a:r>
            <a:br>
              <a:rPr lang="ru-RU" sz="1600" dirty="0" smtClean="0">
                <a:solidFill>
                  <a:prstClr val="black"/>
                </a:solidFill>
                <a:ea typeface="+mj-ea"/>
                <a:cs typeface="+mj-cs"/>
              </a:rPr>
            </a:br>
            <a:r>
              <a:rPr lang="ru-RU" sz="1600" dirty="0" smtClean="0">
                <a:solidFill>
                  <a:prstClr val="black"/>
                </a:solidFill>
                <a:ea typeface="+mj-ea"/>
                <a:cs typeface="+mj-cs"/>
              </a:rPr>
              <a:t>люди их часто боятся и</a:t>
            </a:r>
            <a:br>
              <a:rPr lang="ru-RU" sz="1600" dirty="0" smtClean="0">
                <a:solidFill>
                  <a:prstClr val="black"/>
                </a:solidFill>
                <a:ea typeface="+mj-ea"/>
                <a:cs typeface="+mj-cs"/>
              </a:rPr>
            </a:br>
            <a:r>
              <a:rPr lang="ru-RU" sz="1600" dirty="0" smtClean="0">
                <a:solidFill>
                  <a:prstClr val="black"/>
                </a:solidFill>
                <a:ea typeface="+mj-ea"/>
                <a:cs typeface="+mj-cs"/>
              </a:rPr>
              <a:t> необоснованно сторонятся. </a:t>
            </a:r>
            <a:br>
              <a:rPr lang="ru-RU" sz="1600" dirty="0" smtClean="0">
                <a:solidFill>
                  <a:prstClr val="black"/>
                </a:solidFill>
                <a:ea typeface="+mj-ea"/>
                <a:cs typeface="+mj-cs"/>
              </a:rPr>
            </a:br>
            <a:r>
              <a:rPr lang="ru-RU" sz="1600" dirty="0" smtClean="0">
                <a:solidFill>
                  <a:prstClr val="black"/>
                </a:solidFill>
                <a:ea typeface="+mj-ea"/>
                <a:cs typeface="+mj-cs"/>
              </a:rPr>
              <a:t>В общении с ними, конечно, </a:t>
            </a:r>
            <a:br>
              <a:rPr lang="ru-RU" sz="1600" dirty="0" smtClean="0">
                <a:solidFill>
                  <a:prstClr val="black"/>
                </a:solidFill>
                <a:ea typeface="+mj-ea"/>
                <a:cs typeface="+mj-cs"/>
              </a:rPr>
            </a:br>
            <a:r>
              <a:rPr lang="ru-RU" sz="1600" dirty="0" smtClean="0">
                <a:solidFill>
                  <a:prstClr val="black"/>
                </a:solidFill>
                <a:ea typeface="+mj-ea"/>
                <a:cs typeface="+mj-cs"/>
              </a:rPr>
              <a:t>надо соблюдать основные </a:t>
            </a:r>
            <a:br>
              <a:rPr lang="ru-RU" sz="1600" dirty="0" smtClean="0">
                <a:solidFill>
                  <a:prstClr val="black"/>
                </a:solidFill>
                <a:ea typeface="+mj-ea"/>
                <a:cs typeface="+mj-cs"/>
              </a:rPr>
            </a:br>
            <a:r>
              <a:rPr lang="ru-RU" sz="1600" dirty="0" smtClean="0">
                <a:solidFill>
                  <a:prstClr val="black"/>
                </a:solidFill>
                <a:ea typeface="+mj-ea"/>
                <a:cs typeface="+mj-cs"/>
              </a:rPr>
              <a:t>гигиенические правила: </a:t>
            </a:r>
            <a:r>
              <a:rPr lang="ru-RU" sz="1600" b="1" dirty="0" smtClean="0">
                <a:solidFill>
                  <a:prstClr val="black"/>
                </a:solidFill>
                <a:ea typeface="+mj-ea"/>
                <a:cs typeface="+mj-cs"/>
              </a:rPr>
              <a:t>не</a:t>
            </a:r>
            <a:br>
              <a:rPr lang="ru-RU" sz="1600" b="1" dirty="0" smtClean="0">
                <a:solidFill>
                  <a:prstClr val="black"/>
                </a:solidFill>
                <a:ea typeface="+mj-ea"/>
                <a:cs typeface="+mj-cs"/>
              </a:rPr>
            </a:br>
            <a:r>
              <a:rPr lang="ru-RU" sz="1600" b="1" dirty="0" smtClean="0">
                <a:solidFill>
                  <a:prstClr val="black"/>
                </a:solidFill>
                <a:ea typeface="+mj-ea"/>
                <a:cs typeface="+mj-cs"/>
              </a:rPr>
              <a:t> использовать общую зубную </a:t>
            </a:r>
            <a:br>
              <a:rPr lang="ru-RU" sz="1600" b="1" dirty="0" smtClean="0">
                <a:solidFill>
                  <a:prstClr val="black"/>
                </a:solidFill>
                <a:ea typeface="+mj-ea"/>
                <a:cs typeface="+mj-cs"/>
              </a:rPr>
            </a:br>
            <a:r>
              <a:rPr lang="ru-RU" sz="1600" b="1" dirty="0" smtClean="0">
                <a:solidFill>
                  <a:prstClr val="black"/>
                </a:solidFill>
                <a:ea typeface="+mj-ea"/>
                <a:cs typeface="+mj-cs"/>
              </a:rPr>
              <a:t>щетку, бритвы, лезвия, чтобы не </a:t>
            </a:r>
            <a:r>
              <a:rPr lang="ru-RU" sz="1600" b="1" dirty="0" smtClean="0"/>
              <a:t>иметь контакта с их кровью.</a:t>
            </a:r>
            <a:r>
              <a:rPr lang="ru-RU" sz="1600" dirty="0" smtClean="0"/>
              <a:t> Но эти вещи опасны не только в общении с больными </a:t>
            </a:r>
            <a:r>
              <a:rPr lang="ru-RU" sz="1600" dirty="0" err="1" smtClean="0"/>
              <a:t>СПИДом</a:t>
            </a:r>
            <a:r>
              <a:rPr lang="ru-RU" sz="1600" dirty="0" smtClean="0"/>
              <a:t>, но также с другими людьми. </a:t>
            </a:r>
          </a:p>
          <a:p>
            <a:endParaRPr lang="ru-RU"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Алтайский край</a:t>
            </a:r>
            <a:endParaRPr lang="ru-RU" dirty="0"/>
          </a:p>
        </p:txBody>
      </p:sp>
      <p:sp>
        <p:nvSpPr>
          <p:cNvPr id="3" name="Содержимое 2"/>
          <p:cNvSpPr>
            <a:spLocks noGrp="1"/>
          </p:cNvSpPr>
          <p:nvPr>
            <p:ph idx="1"/>
          </p:nvPr>
        </p:nvSpPr>
        <p:spPr/>
        <p:txBody>
          <a:bodyPr>
            <a:normAutofit/>
          </a:bodyPr>
          <a:lstStyle/>
          <a:p>
            <a:r>
              <a:rPr lang="ru-RU" dirty="0" smtClean="0"/>
              <a:t>Всего зарегистрировано случаев ВИЧ-инфекции - 11227 чел., в т.ч. 2601 - в учреждениях исполнения наказания.</a:t>
            </a:r>
          </a:p>
          <a:p>
            <a:r>
              <a:rPr lang="ru-RU" dirty="0" smtClean="0"/>
              <a:t>ВИЧ-инфекция регистрируется в 11 городах и 57 районах Алтайского края.</a:t>
            </a:r>
          </a:p>
          <a:p>
            <a:r>
              <a:rPr lang="ru-RU" dirty="0" smtClean="0"/>
              <a:t> </a:t>
            </a:r>
          </a:p>
        </p:txBody>
      </p:sp>
    </p:spTree>
  </p:cSld>
  <p:clrMapOvr>
    <a:masterClrMapping/>
  </p:clrMapOvr>
  <p:transition>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t>ВИЧ-инфекция/СПИД в Алтайском крае по </a:t>
            </a:r>
            <a:r>
              <a:rPr lang="ru-RU" sz="2800" dirty="0" err="1" smtClean="0"/>
              <a:t>по</a:t>
            </a:r>
            <a:r>
              <a:rPr lang="ru-RU" sz="2800" dirty="0" smtClean="0"/>
              <a:t> данным на 01.01.2011г.</a:t>
            </a:r>
            <a:br>
              <a:rPr lang="ru-RU" sz="2800" dirty="0" smtClean="0"/>
            </a:br>
            <a:endParaRPr lang="ru-RU" sz="2800" dirty="0"/>
          </a:p>
        </p:txBody>
      </p:sp>
      <p:sp>
        <p:nvSpPr>
          <p:cNvPr id="3" name="Содержимое 2"/>
          <p:cNvSpPr>
            <a:spLocks noGrp="1"/>
          </p:cNvSpPr>
          <p:nvPr>
            <p:ph idx="1"/>
          </p:nvPr>
        </p:nvSpPr>
        <p:spPr>
          <a:xfrm>
            <a:off x="428596" y="1214422"/>
            <a:ext cx="8229600" cy="4525963"/>
          </a:xfrm>
          <a:ln>
            <a:solidFill>
              <a:schemeClr val="accent1"/>
            </a:solidFill>
          </a:ln>
        </p:spPr>
        <p:txBody>
          <a:bodyPr>
            <a:normAutofit/>
          </a:bodyPr>
          <a:lstStyle/>
          <a:p>
            <a:pPr lvl="0"/>
            <a:endParaRPr lang="ru-RU" dirty="0" smtClean="0"/>
          </a:p>
          <a:p>
            <a:pPr lvl="0"/>
            <a:endParaRPr lang="ru-RU" dirty="0" smtClean="0"/>
          </a:p>
          <a:p>
            <a:pPr lvl="0"/>
            <a:endParaRPr lang="ru-RU" dirty="0" smtClean="0"/>
          </a:p>
          <a:p>
            <a:r>
              <a:rPr lang="ru-RU" dirty="0" smtClean="0"/>
              <a:t> </a:t>
            </a:r>
          </a:p>
        </p:txBody>
      </p:sp>
      <p:graphicFrame>
        <p:nvGraphicFramePr>
          <p:cNvPr id="5" name="Таблица 4"/>
          <p:cNvGraphicFramePr>
            <a:graphicFrameLocks noGrp="1"/>
          </p:cNvGraphicFramePr>
          <p:nvPr/>
        </p:nvGraphicFramePr>
        <p:xfrm>
          <a:off x="1571604" y="4786322"/>
          <a:ext cx="6096000" cy="1790326"/>
        </p:xfrm>
        <a:graphic>
          <a:graphicData uri="http://schemas.openxmlformats.org/drawingml/2006/table">
            <a:tbl>
              <a:tblPr/>
              <a:tblGrid>
                <a:gridCol w="1016000"/>
                <a:gridCol w="1016000"/>
                <a:gridCol w="1016000"/>
                <a:gridCol w="1016000"/>
                <a:gridCol w="1016000"/>
                <a:gridCol w="1016000"/>
              </a:tblGrid>
              <a:tr h="0">
                <a:tc rowSpan="2">
                  <a:txBody>
                    <a:bodyPr/>
                    <a:lstStyle/>
                    <a:p>
                      <a:pPr algn="l">
                        <a:lnSpc>
                          <a:spcPct val="115000"/>
                        </a:lnSpc>
                        <a:spcAft>
                          <a:spcPts val="0"/>
                        </a:spcAft>
                      </a:pPr>
                      <a:r>
                        <a:rPr lang="ru-RU" sz="1600" dirty="0">
                          <a:latin typeface="Times New Roman"/>
                          <a:ea typeface="Times New Roman"/>
                          <a:cs typeface="Times New Roman"/>
                        </a:rPr>
                        <a:t> </a:t>
                      </a:r>
                      <a:endParaRPr lang="ru-RU" sz="1600" dirty="0">
                        <a:latin typeface="Calibri"/>
                        <a:ea typeface="Times New Roman"/>
                        <a:cs typeface="Times New Roman"/>
                      </a:endParaRPr>
                    </a:p>
                  </a:txBody>
                  <a:tcPr marL="9525" marR="9525" marT="9525" marB="9525" anchor="ctr">
                    <a:lnL>
                      <a:noFill/>
                    </a:lnL>
                    <a:lnR>
                      <a:noFill/>
                    </a:lnR>
                    <a:lnT>
                      <a:noFill/>
                    </a:lnT>
                    <a:lnB>
                      <a:noFill/>
                    </a:lnB>
                    <a:solidFill>
                      <a:srgbClr val="CCCCCC"/>
                    </a:solidFill>
                  </a:tcPr>
                </a:tc>
                <a:tc gridSpan="5">
                  <a:txBody>
                    <a:bodyPr/>
                    <a:lstStyle/>
                    <a:p>
                      <a:pPr algn="ctr">
                        <a:lnSpc>
                          <a:spcPct val="115000"/>
                        </a:lnSpc>
                        <a:spcAft>
                          <a:spcPts val="0"/>
                        </a:spcAft>
                      </a:pPr>
                      <a:r>
                        <a:rPr lang="ru-RU" sz="1600" dirty="0">
                          <a:latin typeface="Times New Roman"/>
                          <a:ea typeface="Times New Roman"/>
                          <a:cs typeface="Times New Roman"/>
                        </a:rPr>
                        <a:t>Социально-значимое занятие</a:t>
                      </a:r>
                      <a:endParaRPr lang="ru-RU" sz="1600" dirty="0">
                        <a:latin typeface="Calibri"/>
                        <a:ea typeface="Times New Roman"/>
                        <a:cs typeface="Times New Roman"/>
                      </a:endParaRPr>
                    </a:p>
                  </a:txBody>
                  <a:tcPr marL="9525" marR="9525" marT="9525" marB="9525" anchor="ctr">
                    <a:lnL>
                      <a:noFill/>
                    </a:lnL>
                    <a:lnR>
                      <a:noFill/>
                    </a:lnR>
                    <a:lnT>
                      <a:noFill/>
                    </a:lnT>
                    <a:lnB>
                      <a:noFill/>
                    </a:lnB>
                    <a:solidFill>
                      <a:srgbClr val="CCCCCC"/>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0">
                <a:tc vMerge="1">
                  <a:txBody>
                    <a:bodyPr/>
                    <a:lstStyle/>
                    <a:p>
                      <a:endParaRPr lang="ru-RU"/>
                    </a:p>
                  </a:txBody>
                  <a:tcPr/>
                </a:tc>
                <a:tc>
                  <a:txBody>
                    <a:bodyPr/>
                    <a:lstStyle/>
                    <a:p>
                      <a:pPr algn="ctr">
                        <a:lnSpc>
                          <a:spcPct val="115000"/>
                        </a:lnSpc>
                        <a:spcAft>
                          <a:spcPts val="0"/>
                        </a:spcAft>
                      </a:pPr>
                      <a:r>
                        <a:rPr lang="ru-RU" sz="1600">
                          <a:latin typeface="Times New Roman"/>
                          <a:ea typeface="Times New Roman"/>
                          <a:cs typeface="Times New Roman"/>
                        </a:rPr>
                        <a:t>Учеба</a:t>
                      </a:r>
                      <a:endParaRPr lang="ru-RU" sz="1600">
                        <a:latin typeface="Calibri"/>
                        <a:ea typeface="Times New Roman"/>
                        <a:cs typeface="Times New Roman"/>
                      </a:endParaRPr>
                    </a:p>
                  </a:txBody>
                  <a:tcPr marL="9525" marR="9525" marT="9525" marB="9525" anchor="ctr">
                    <a:lnL>
                      <a:noFill/>
                    </a:lnL>
                    <a:lnR>
                      <a:noFill/>
                    </a:lnR>
                    <a:lnT>
                      <a:noFill/>
                    </a:lnT>
                    <a:lnB>
                      <a:noFill/>
                    </a:lnB>
                    <a:solidFill>
                      <a:srgbClr val="CCCCCC"/>
                    </a:solidFill>
                  </a:tcPr>
                </a:tc>
                <a:tc>
                  <a:txBody>
                    <a:bodyPr/>
                    <a:lstStyle/>
                    <a:p>
                      <a:pPr algn="ctr">
                        <a:lnSpc>
                          <a:spcPct val="115000"/>
                        </a:lnSpc>
                        <a:spcAft>
                          <a:spcPts val="0"/>
                        </a:spcAft>
                      </a:pPr>
                      <a:r>
                        <a:rPr lang="ru-RU" sz="1600">
                          <a:latin typeface="Times New Roman"/>
                          <a:ea typeface="Times New Roman"/>
                          <a:cs typeface="Times New Roman"/>
                        </a:rPr>
                        <a:t>Работа</a:t>
                      </a:r>
                      <a:endParaRPr lang="ru-RU" sz="1600">
                        <a:latin typeface="Calibri"/>
                        <a:ea typeface="Times New Roman"/>
                        <a:cs typeface="Times New Roman"/>
                      </a:endParaRPr>
                    </a:p>
                  </a:txBody>
                  <a:tcPr marL="9525" marR="9525" marT="9525" marB="9525" anchor="ctr">
                    <a:lnL>
                      <a:noFill/>
                    </a:lnL>
                    <a:lnR>
                      <a:noFill/>
                    </a:lnR>
                    <a:lnT>
                      <a:noFill/>
                    </a:lnT>
                    <a:lnB>
                      <a:noFill/>
                    </a:lnB>
                    <a:solidFill>
                      <a:srgbClr val="CCCCCC"/>
                    </a:solidFill>
                  </a:tcPr>
                </a:tc>
                <a:tc>
                  <a:txBody>
                    <a:bodyPr/>
                    <a:lstStyle/>
                    <a:p>
                      <a:pPr algn="ctr">
                        <a:lnSpc>
                          <a:spcPct val="115000"/>
                        </a:lnSpc>
                        <a:spcAft>
                          <a:spcPts val="0"/>
                        </a:spcAft>
                      </a:pPr>
                      <a:r>
                        <a:rPr lang="ru-RU" sz="1600" dirty="0">
                          <a:latin typeface="Times New Roman"/>
                          <a:ea typeface="Times New Roman"/>
                          <a:cs typeface="Times New Roman"/>
                        </a:rPr>
                        <a:t>Не работает</a:t>
                      </a:r>
                      <a:endParaRPr lang="ru-RU" sz="1600" dirty="0">
                        <a:latin typeface="Calibri"/>
                        <a:ea typeface="Times New Roman"/>
                        <a:cs typeface="Times New Roman"/>
                      </a:endParaRPr>
                    </a:p>
                  </a:txBody>
                  <a:tcPr marL="9525" marR="9525" marT="9525" marB="9525" anchor="ctr">
                    <a:lnL>
                      <a:noFill/>
                    </a:lnL>
                    <a:lnR>
                      <a:noFill/>
                    </a:lnR>
                    <a:lnT>
                      <a:noFill/>
                    </a:lnT>
                    <a:lnB>
                      <a:noFill/>
                    </a:lnB>
                    <a:solidFill>
                      <a:srgbClr val="CCCCCC"/>
                    </a:solidFill>
                  </a:tcPr>
                </a:tc>
                <a:tc>
                  <a:txBody>
                    <a:bodyPr/>
                    <a:lstStyle/>
                    <a:p>
                      <a:pPr algn="ctr">
                        <a:lnSpc>
                          <a:spcPct val="115000"/>
                        </a:lnSpc>
                        <a:spcAft>
                          <a:spcPts val="0"/>
                        </a:spcAft>
                      </a:pPr>
                      <a:r>
                        <a:rPr lang="ru-RU" sz="1600" dirty="0" err="1">
                          <a:latin typeface="Times New Roman"/>
                          <a:ea typeface="Times New Roman"/>
                          <a:cs typeface="Times New Roman"/>
                        </a:rPr>
                        <a:t>В\служащие</a:t>
                      </a:r>
                      <a:endParaRPr lang="ru-RU" sz="1600" dirty="0">
                        <a:latin typeface="Calibri"/>
                        <a:ea typeface="Times New Roman"/>
                        <a:cs typeface="Times New Roman"/>
                      </a:endParaRPr>
                    </a:p>
                  </a:txBody>
                  <a:tcPr marL="9525" marR="9525" marT="9525" marB="9525" anchor="ctr">
                    <a:lnL>
                      <a:noFill/>
                    </a:lnL>
                    <a:lnR>
                      <a:noFill/>
                    </a:lnR>
                    <a:lnT>
                      <a:noFill/>
                    </a:lnT>
                    <a:lnB>
                      <a:noFill/>
                    </a:lnB>
                    <a:solidFill>
                      <a:srgbClr val="CCCCCC"/>
                    </a:solidFill>
                  </a:tcPr>
                </a:tc>
                <a:tc>
                  <a:txBody>
                    <a:bodyPr/>
                    <a:lstStyle/>
                    <a:p>
                      <a:pPr algn="ctr">
                        <a:lnSpc>
                          <a:spcPct val="115000"/>
                        </a:lnSpc>
                        <a:spcAft>
                          <a:spcPts val="0"/>
                        </a:spcAft>
                      </a:pPr>
                      <a:r>
                        <a:rPr lang="ru-RU" sz="1600">
                          <a:latin typeface="Times New Roman"/>
                          <a:ea typeface="Times New Roman"/>
                          <a:cs typeface="Times New Roman"/>
                        </a:rPr>
                        <a:t>УФСИН</a:t>
                      </a:r>
                      <a:endParaRPr lang="ru-RU" sz="1600">
                        <a:latin typeface="Calibri"/>
                        <a:ea typeface="Times New Roman"/>
                        <a:cs typeface="Times New Roman"/>
                      </a:endParaRPr>
                    </a:p>
                  </a:txBody>
                  <a:tcPr marL="9525" marR="9525" marT="9525" marB="9525" anchor="ctr">
                    <a:lnL>
                      <a:noFill/>
                    </a:lnL>
                    <a:lnR>
                      <a:noFill/>
                    </a:lnR>
                    <a:lnT>
                      <a:noFill/>
                    </a:lnT>
                    <a:lnB>
                      <a:noFill/>
                    </a:lnB>
                    <a:solidFill>
                      <a:srgbClr val="CCCCCC"/>
                    </a:solidFill>
                  </a:tcPr>
                </a:tc>
              </a:tr>
              <a:tr h="0">
                <a:tc>
                  <a:txBody>
                    <a:bodyPr/>
                    <a:lstStyle/>
                    <a:p>
                      <a:pPr algn="ctr">
                        <a:lnSpc>
                          <a:spcPct val="115000"/>
                        </a:lnSpc>
                        <a:spcAft>
                          <a:spcPts val="0"/>
                        </a:spcAft>
                      </a:pPr>
                      <a:r>
                        <a:rPr lang="ru-RU" sz="1600">
                          <a:latin typeface="Times New Roman"/>
                          <a:ea typeface="Times New Roman"/>
                          <a:cs typeface="Times New Roman"/>
                        </a:rPr>
                        <a:t>Абс. число</a:t>
                      </a:r>
                      <a:endParaRPr lang="ru-RU" sz="1600">
                        <a:latin typeface="Calibri"/>
                        <a:ea typeface="Times New Roman"/>
                        <a:cs typeface="Times New Roman"/>
                      </a:endParaRPr>
                    </a:p>
                  </a:txBody>
                  <a:tcPr marL="9525" marR="9525" marT="9525" marB="9525" anchor="ctr">
                    <a:lnL>
                      <a:noFill/>
                    </a:lnL>
                    <a:lnR>
                      <a:noFill/>
                    </a:lnR>
                    <a:lnT>
                      <a:noFill/>
                    </a:lnT>
                    <a:lnB>
                      <a:noFill/>
                    </a:lnB>
                    <a:solidFill>
                      <a:srgbClr val="CCCCCC"/>
                    </a:solidFill>
                  </a:tcPr>
                </a:tc>
                <a:tc>
                  <a:txBody>
                    <a:bodyPr/>
                    <a:lstStyle/>
                    <a:p>
                      <a:pPr algn="ctr">
                        <a:lnSpc>
                          <a:spcPct val="115000"/>
                        </a:lnSpc>
                        <a:spcAft>
                          <a:spcPts val="0"/>
                        </a:spcAft>
                      </a:pPr>
                      <a:r>
                        <a:rPr lang="ru-RU" sz="1600">
                          <a:latin typeface="Times New Roman"/>
                          <a:ea typeface="Times New Roman"/>
                          <a:cs typeface="Times New Roman"/>
                        </a:rPr>
                        <a:t>199</a:t>
                      </a:r>
                      <a:endParaRPr lang="ru-RU" sz="1600">
                        <a:latin typeface="Calibri"/>
                        <a:ea typeface="Times New Roman"/>
                        <a:cs typeface="Times New Roman"/>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ru-RU" sz="1600">
                          <a:latin typeface="Times New Roman"/>
                          <a:ea typeface="Times New Roman"/>
                          <a:cs typeface="Times New Roman"/>
                        </a:rPr>
                        <a:t>1618</a:t>
                      </a:r>
                      <a:endParaRPr lang="ru-RU" sz="1600">
                        <a:latin typeface="Calibri"/>
                        <a:ea typeface="Times New Roman"/>
                        <a:cs typeface="Times New Roman"/>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ru-RU" sz="1600">
                          <a:latin typeface="Times New Roman"/>
                          <a:ea typeface="Times New Roman"/>
                          <a:cs typeface="Times New Roman"/>
                        </a:rPr>
                        <a:t>6797</a:t>
                      </a:r>
                      <a:endParaRPr lang="ru-RU" sz="1600">
                        <a:latin typeface="Calibri"/>
                        <a:ea typeface="Times New Roman"/>
                        <a:cs typeface="Times New Roman"/>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ru-RU" sz="1600" dirty="0">
                          <a:latin typeface="Times New Roman"/>
                          <a:ea typeface="Times New Roman"/>
                          <a:cs typeface="Times New Roman"/>
                        </a:rPr>
                        <a:t>12</a:t>
                      </a:r>
                      <a:endParaRPr lang="ru-RU" sz="1600" dirty="0">
                        <a:latin typeface="Calibri"/>
                        <a:ea typeface="Times New Roman"/>
                        <a:cs typeface="Times New Roman"/>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ru-RU" sz="1600">
                          <a:latin typeface="Times New Roman"/>
                          <a:ea typeface="Times New Roman"/>
                          <a:cs typeface="Times New Roman"/>
                        </a:rPr>
                        <a:t>2601</a:t>
                      </a:r>
                      <a:endParaRPr lang="ru-RU" sz="1600">
                        <a:latin typeface="Calibri"/>
                        <a:ea typeface="Times New Roman"/>
                        <a:cs typeface="Times New Roman"/>
                      </a:endParaRPr>
                    </a:p>
                  </a:txBody>
                  <a:tcPr marL="9525" marR="9525" marT="9525" marB="9525" anchor="ctr">
                    <a:lnL>
                      <a:noFill/>
                    </a:lnL>
                    <a:lnR>
                      <a:noFill/>
                    </a:lnR>
                    <a:lnT>
                      <a:noFill/>
                    </a:lnT>
                    <a:lnB>
                      <a:noFill/>
                    </a:lnB>
                    <a:solidFill>
                      <a:srgbClr val="FFFFFF"/>
                    </a:solidFill>
                  </a:tcPr>
                </a:tc>
              </a:tr>
              <a:tr h="312046">
                <a:tc>
                  <a:txBody>
                    <a:bodyPr/>
                    <a:lstStyle/>
                    <a:p>
                      <a:pPr algn="ctr">
                        <a:lnSpc>
                          <a:spcPct val="115000"/>
                        </a:lnSpc>
                        <a:spcAft>
                          <a:spcPts val="0"/>
                        </a:spcAft>
                      </a:pPr>
                      <a:r>
                        <a:rPr lang="ru-RU" sz="1600">
                          <a:latin typeface="Times New Roman"/>
                          <a:ea typeface="Times New Roman"/>
                          <a:cs typeface="Times New Roman"/>
                        </a:rPr>
                        <a:t>%</a:t>
                      </a:r>
                      <a:endParaRPr lang="ru-RU" sz="1600">
                        <a:latin typeface="Calibri"/>
                        <a:ea typeface="Times New Roman"/>
                        <a:cs typeface="Times New Roman"/>
                      </a:endParaRPr>
                    </a:p>
                  </a:txBody>
                  <a:tcPr marL="9525" marR="9525" marT="9525" marB="9525" anchor="ctr">
                    <a:lnL>
                      <a:noFill/>
                    </a:lnL>
                    <a:lnR>
                      <a:noFill/>
                    </a:lnR>
                    <a:lnT>
                      <a:noFill/>
                    </a:lnT>
                    <a:lnB>
                      <a:noFill/>
                    </a:lnB>
                    <a:solidFill>
                      <a:srgbClr val="CCCCCC"/>
                    </a:solidFill>
                  </a:tcPr>
                </a:tc>
                <a:tc>
                  <a:txBody>
                    <a:bodyPr/>
                    <a:lstStyle/>
                    <a:p>
                      <a:pPr algn="ctr">
                        <a:lnSpc>
                          <a:spcPct val="115000"/>
                        </a:lnSpc>
                        <a:spcAft>
                          <a:spcPts val="0"/>
                        </a:spcAft>
                      </a:pPr>
                      <a:r>
                        <a:rPr lang="ru-RU" sz="1600">
                          <a:latin typeface="Times New Roman"/>
                          <a:ea typeface="Times New Roman"/>
                          <a:cs typeface="Times New Roman"/>
                        </a:rPr>
                        <a:t>1,8</a:t>
                      </a:r>
                      <a:endParaRPr lang="ru-RU" sz="1600">
                        <a:latin typeface="Calibri"/>
                        <a:ea typeface="Times New Roman"/>
                        <a:cs typeface="Times New Roman"/>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ru-RU" sz="1600">
                          <a:latin typeface="Times New Roman"/>
                          <a:ea typeface="Times New Roman"/>
                          <a:cs typeface="Times New Roman"/>
                        </a:rPr>
                        <a:t>14,4</a:t>
                      </a:r>
                      <a:endParaRPr lang="ru-RU" sz="1600">
                        <a:latin typeface="Calibri"/>
                        <a:ea typeface="Times New Roman"/>
                        <a:cs typeface="Times New Roman"/>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ru-RU" sz="1600">
                          <a:latin typeface="Times New Roman"/>
                          <a:ea typeface="Times New Roman"/>
                          <a:cs typeface="Times New Roman"/>
                        </a:rPr>
                        <a:t>60,5</a:t>
                      </a:r>
                      <a:endParaRPr lang="ru-RU" sz="1600">
                        <a:latin typeface="Calibri"/>
                        <a:ea typeface="Times New Roman"/>
                        <a:cs typeface="Times New Roman"/>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ru-RU" sz="1600" dirty="0">
                          <a:latin typeface="Times New Roman"/>
                          <a:ea typeface="Times New Roman"/>
                          <a:cs typeface="Times New Roman"/>
                        </a:rPr>
                        <a:t>0,1</a:t>
                      </a:r>
                      <a:endParaRPr lang="ru-RU" sz="1600" dirty="0">
                        <a:latin typeface="Calibri"/>
                        <a:ea typeface="Times New Roman"/>
                        <a:cs typeface="Times New Roman"/>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ru-RU" sz="1600">
                          <a:latin typeface="Times New Roman"/>
                          <a:ea typeface="Times New Roman"/>
                          <a:cs typeface="Times New Roman"/>
                        </a:rPr>
                        <a:t>23,2</a:t>
                      </a:r>
                      <a:endParaRPr lang="ru-RU" sz="1600">
                        <a:latin typeface="Calibri"/>
                        <a:ea typeface="Times New Roman"/>
                        <a:cs typeface="Times New Roman"/>
                      </a:endParaRPr>
                    </a:p>
                  </a:txBody>
                  <a:tcPr marL="9525" marR="9525" marT="9525" marB="9525" anchor="ctr">
                    <a:lnL>
                      <a:noFill/>
                    </a:lnL>
                    <a:lnR>
                      <a:noFill/>
                    </a:lnR>
                    <a:lnT>
                      <a:noFill/>
                    </a:lnT>
                    <a:lnB>
                      <a:noFill/>
                    </a:lnB>
                    <a:solidFill>
                      <a:srgbClr val="FFFFFF"/>
                    </a:solidFill>
                  </a:tcPr>
                </a:tc>
              </a:tr>
              <a:tr h="0">
                <a:tc>
                  <a:txBody>
                    <a:bodyPr/>
                    <a:lstStyle/>
                    <a:p>
                      <a:pPr algn="ctr">
                        <a:lnSpc>
                          <a:spcPct val="115000"/>
                        </a:lnSpc>
                        <a:spcAft>
                          <a:spcPts val="0"/>
                        </a:spcAft>
                      </a:pPr>
                      <a:endParaRPr lang="ru-RU" sz="1600">
                        <a:latin typeface="Times New Roman"/>
                        <a:ea typeface="Times New Roman"/>
                        <a:cs typeface="Times New Roman"/>
                      </a:endParaRPr>
                    </a:p>
                  </a:txBody>
                  <a:tcPr marL="9525" marR="9525" marT="9525" marB="9525" anchor="ctr">
                    <a:lnL>
                      <a:noFill/>
                    </a:lnL>
                    <a:lnR>
                      <a:noFill/>
                    </a:lnR>
                    <a:lnT>
                      <a:noFill/>
                    </a:lnT>
                    <a:lnB>
                      <a:noFill/>
                    </a:lnB>
                    <a:solidFill>
                      <a:srgbClr val="CCCCCC"/>
                    </a:solidFill>
                  </a:tcPr>
                </a:tc>
                <a:tc>
                  <a:txBody>
                    <a:bodyPr/>
                    <a:lstStyle/>
                    <a:p>
                      <a:pPr algn="l">
                        <a:lnSpc>
                          <a:spcPct val="115000"/>
                        </a:lnSpc>
                      </a:pPr>
                      <a:endParaRPr lang="ru-RU" sz="1600" dirty="0">
                        <a:latin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l">
                        <a:lnSpc>
                          <a:spcPct val="115000"/>
                        </a:lnSpc>
                      </a:pPr>
                      <a:endParaRPr lang="ru-RU" sz="1600" dirty="0">
                        <a:latin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l">
                        <a:lnSpc>
                          <a:spcPct val="115000"/>
                        </a:lnSpc>
                      </a:pPr>
                      <a:endParaRPr lang="ru-RU" sz="1600" dirty="0">
                        <a:latin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l">
                        <a:lnSpc>
                          <a:spcPct val="115000"/>
                        </a:lnSpc>
                      </a:pPr>
                      <a:endParaRPr lang="ru-RU" sz="1600" dirty="0">
                        <a:latin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l">
                        <a:lnSpc>
                          <a:spcPct val="115000"/>
                        </a:lnSpc>
                      </a:pPr>
                      <a:endParaRPr lang="ru-RU" sz="1600" dirty="0">
                        <a:latin typeface="Calibri"/>
                        <a:cs typeface="Times New Roman"/>
                      </a:endParaRPr>
                    </a:p>
                  </a:txBody>
                  <a:tcPr marL="9525" marR="9525" marT="9525" marB="9525" anchor="ctr">
                    <a:lnL>
                      <a:noFill/>
                    </a:lnL>
                    <a:lnR>
                      <a:noFill/>
                    </a:lnR>
                    <a:lnT>
                      <a:noFill/>
                    </a:lnT>
                    <a:lnB>
                      <a:noFill/>
                    </a:lnB>
                    <a:solidFill>
                      <a:srgbClr val="FFFFFF"/>
                    </a:solidFill>
                  </a:tcPr>
                </a:tc>
              </a:tr>
            </a:tbl>
          </a:graphicData>
        </a:graphic>
      </p:graphicFrame>
      <p:sp>
        <p:nvSpPr>
          <p:cNvPr id="163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ru-RU"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ru-RU"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ru-RU"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Таблица 7"/>
          <p:cNvGraphicFramePr>
            <a:graphicFrameLocks noGrp="1"/>
          </p:cNvGraphicFramePr>
          <p:nvPr/>
        </p:nvGraphicFramePr>
        <p:xfrm>
          <a:off x="1571604" y="1357298"/>
          <a:ext cx="6215107" cy="2875611"/>
        </p:xfrm>
        <a:graphic>
          <a:graphicData uri="http://schemas.openxmlformats.org/drawingml/2006/table">
            <a:tbl>
              <a:tblPr/>
              <a:tblGrid>
                <a:gridCol w="1714512"/>
                <a:gridCol w="694747"/>
                <a:gridCol w="634308"/>
                <a:gridCol w="634308"/>
                <a:gridCol w="634308"/>
                <a:gridCol w="634308"/>
                <a:gridCol w="634308"/>
                <a:gridCol w="634308"/>
              </a:tblGrid>
              <a:tr h="750080">
                <a:tc rowSpan="2">
                  <a:txBody>
                    <a:bodyPr/>
                    <a:lstStyle/>
                    <a:p>
                      <a:pPr algn="l">
                        <a:lnSpc>
                          <a:spcPct val="115000"/>
                        </a:lnSpc>
                        <a:spcAft>
                          <a:spcPts val="0"/>
                        </a:spcAft>
                      </a:pPr>
                      <a:r>
                        <a:rPr lang="ru-RU" sz="1200" dirty="0">
                          <a:solidFill>
                            <a:schemeClr val="tx1"/>
                          </a:solidFill>
                          <a:latin typeface="Times New Roman"/>
                          <a:ea typeface="Times New Roman"/>
                          <a:cs typeface="Times New Roman"/>
                        </a:rPr>
                        <a:t> </a:t>
                      </a:r>
                      <a:endParaRPr lang="ru-RU" sz="1100" dirty="0">
                        <a:solidFill>
                          <a:schemeClr val="tx1"/>
                        </a:solidFill>
                        <a:latin typeface="Calibri"/>
                        <a:ea typeface="Times New Roman"/>
                        <a:cs typeface="Times New Roman"/>
                      </a:endParaRPr>
                    </a:p>
                  </a:txBody>
                  <a:tcPr marL="9525" marR="9525" marT="9525" marB="9525" anchor="ctr">
                    <a:lnL>
                      <a:noFill/>
                    </a:lnL>
                    <a:lnR>
                      <a:noFill/>
                    </a:lnR>
                    <a:lnT>
                      <a:noFill/>
                    </a:lnT>
                    <a:lnB>
                      <a:noFill/>
                    </a:lnB>
                    <a:solidFill>
                      <a:srgbClr val="CCCCCC"/>
                    </a:solidFill>
                  </a:tcPr>
                </a:tc>
                <a:tc gridSpan="2">
                  <a:txBody>
                    <a:bodyPr/>
                    <a:lstStyle/>
                    <a:p>
                      <a:pPr algn="ctr">
                        <a:lnSpc>
                          <a:spcPct val="115000"/>
                        </a:lnSpc>
                        <a:spcAft>
                          <a:spcPts val="0"/>
                        </a:spcAft>
                      </a:pPr>
                      <a:r>
                        <a:rPr lang="ru-RU" sz="1400" dirty="0">
                          <a:solidFill>
                            <a:schemeClr val="tx1"/>
                          </a:solidFill>
                          <a:latin typeface="Times New Roman"/>
                          <a:ea typeface="Times New Roman"/>
                          <a:cs typeface="Times New Roman"/>
                        </a:rPr>
                        <a:t>Пол</a:t>
                      </a:r>
                      <a:endParaRPr lang="ru-RU" sz="1400" dirty="0">
                        <a:solidFill>
                          <a:schemeClr val="tx1"/>
                        </a:solidFill>
                        <a:latin typeface="Calibri"/>
                        <a:ea typeface="Times New Roman"/>
                        <a:cs typeface="Times New Roman"/>
                      </a:endParaRPr>
                    </a:p>
                  </a:txBody>
                  <a:tcPr marL="9525" marR="9525" marT="9525" marB="9525" anchor="ctr">
                    <a:lnL>
                      <a:noFill/>
                    </a:lnL>
                    <a:lnR>
                      <a:noFill/>
                    </a:lnR>
                    <a:lnT>
                      <a:noFill/>
                    </a:lnT>
                    <a:lnB>
                      <a:noFill/>
                    </a:lnB>
                    <a:solidFill>
                      <a:srgbClr val="CCCCCC"/>
                    </a:solidFill>
                  </a:tcPr>
                </a:tc>
                <a:tc hMerge="1">
                  <a:txBody>
                    <a:bodyPr/>
                    <a:lstStyle/>
                    <a:p>
                      <a:endParaRPr lang="ru-RU"/>
                    </a:p>
                  </a:txBody>
                  <a:tcPr/>
                </a:tc>
                <a:tc gridSpan="5">
                  <a:txBody>
                    <a:bodyPr/>
                    <a:lstStyle/>
                    <a:p>
                      <a:pPr algn="ctr">
                        <a:lnSpc>
                          <a:spcPct val="115000"/>
                        </a:lnSpc>
                        <a:spcAft>
                          <a:spcPts val="0"/>
                        </a:spcAft>
                      </a:pPr>
                      <a:r>
                        <a:rPr lang="ru-RU" sz="1400">
                          <a:solidFill>
                            <a:schemeClr val="tx1"/>
                          </a:solidFill>
                          <a:latin typeface="Times New Roman"/>
                          <a:ea typeface="Times New Roman"/>
                          <a:cs typeface="Times New Roman"/>
                        </a:rPr>
                        <a:t>Возраст</a:t>
                      </a:r>
                      <a:endParaRPr lang="ru-RU" sz="1400">
                        <a:solidFill>
                          <a:schemeClr val="tx1"/>
                        </a:solidFill>
                        <a:latin typeface="Calibri"/>
                        <a:ea typeface="Times New Roman"/>
                        <a:cs typeface="Times New Roman"/>
                      </a:endParaRPr>
                    </a:p>
                  </a:txBody>
                  <a:tcPr marL="9525" marR="9525" marT="9525" marB="9525" anchor="ctr">
                    <a:lnL>
                      <a:noFill/>
                    </a:lnL>
                    <a:lnR>
                      <a:noFill/>
                    </a:lnR>
                    <a:lnT>
                      <a:noFill/>
                    </a:lnT>
                    <a:lnB>
                      <a:noFill/>
                    </a:lnB>
                    <a:solidFill>
                      <a:srgbClr val="CCCCCC"/>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67007">
                <a:tc vMerge="1">
                  <a:txBody>
                    <a:bodyPr/>
                    <a:lstStyle/>
                    <a:p>
                      <a:endParaRPr lang="ru-RU"/>
                    </a:p>
                  </a:txBody>
                  <a:tcPr/>
                </a:tc>
                <a:tc>
                  <a:txBody>
                    <a:bodyPr/>
                    <a:lstStyle/>
                    <a:p>
                      <a:pPr algn="ctr">
                        <a:lnSpc>
                          <a:spcPct val="115000"/>
                        </a:lnSpc>
                        <a:spcAft>
                          <a:spcPts val="0"/>
                        </a:spcAft>
                      </a:pPr>
                      <a:r>
                        <a:rPr lang="ru-RU" sz="1400" dirty="0">
                          <a:solidFill>
                            <a:schemeClr val="tx1"/>
                          </a:solidFill>
                          <a:latin typeface="Times New Roman"/>
                          <a:ea typeface="Times New Roman"/>
                          <a:cs typeface="Times New Roman"/>
                        </a:rPr>
                        <a:t>М</a:t>
                      </a:r>
                      <a:endParaRPr lang="ru-RU" sz="1400" dirty="0">
                        <a:solidFill>
                          <a:schemeClr val="tx1"/>
                        </a:solidFill>
                        <a:latin typeface="Calibri"/>
                        <a:ea typeface="Times New Roman"/>
                        <a:cs typeface="Times New Roman"/>
                      </a:endParaRPr>
                    </a:p>
                  </a:txBody>
                  <a:tcPr marL="9525" marR="9525" marT="9525" marB="9525" anchor="ctr">
                    <a:lnL>
                      <a:noFill/>
                    </a:lnL>
                    <a:lnR>
                      <a:noFill/>
                    </a:lnR>
                    <a:lnT>
                      <a:noFill/>
                    </a:lnT>
                    <a:lnB>
                      <a:noFill/>
                    </a:lnB>
                    <a:solidFill>
                      <a:srgbClr val="CCCCCC"/>
                    </a:solidFill>
                  </a:tcPr>
                </a:tc>
                <a:tc>
                  <a:txBody>
                    <a:bodyPr/>
                    <a:lstStyle/>
                    <a:p>
                      <a:pPr algn="ctr">
                        <a:lnSpc>
                          <a:spcPct val="115000"/>
                        </a:lnSpc>
                        <a:spcAft>
                          <a:spcPts val="0"/>
                        </a:spcAft>
                      </a:pPr>
                      <a:r>
                        <a:rPr lang="ru-RU" sz="1400" dirty="0">
                          <a:solidFill>
                            <a:schemeClr val="tx1"/>
                          </a:solidFill>
                          <a:latin typeface="Times New Roman"/>
                          <a:ea typeface="Times New Roman"/>
                          <a:cs typeface="Times New Roman"/>
                        </a:rPr>
                        <a:t>Ж</a:t>
                      </a:r>
                      <a:endParaRPr lang="ru-RU" sz="1400" dirty="0">
                        <a:solidFill>
                          <a:schemeClr val="tx1"/>
                        </a:solidFill>
                        <a:latin typeface="Calibri"/>
                        <a:ea typeface="Times New Roman"/>
                        <a:cs typeface="Times New Roman"/>
                      </a:endParaRPr>
                    </a:p>
                  </a:txBody>
                  <a:tcPr marL="9525" marR="9525" marT="9525" marB="9525" anchor="ctr">
                    <a:lnL>
                      <a:noFill/>
                    </a:lnL>
                    <a:lnR>
                      <a:noFill/>
                    </a:lnR>
                    <a:lnT>
                      <a:noFill/>
                    </a:lnT>
                    <a:lnB>
                      <a:noFill/>
                    </a:lnB>
                    <a:solidFill>
                      <a:srgbClr val="CCCCCC"/>
                    </a:solidFill>
                  </a:tcPr>
                </a:tc>
                <a:tc>
                  <a:txBody>
                    <a:bodyPr/>
                    <a:lstStyle/>
                    <a:p>
                      <a:pPr algn="ctr">
                        <a:lnSpc>
                          <a:spcPct val="115000"/>
                        </a:lnSpc>
                        <a:spcAft>
                          <a:spcPts val="0"/>
                        </a:spcAft>
                      </a:pPr>
                      <a:r>
                        <a:rPr lang="ru-RU" sz="1400" dirty="0">
                          <a:solidFill>
                            <a:schemeClr val="tx1"/>
                          </a:solidFill>
                          <a:latin typeface="Times New Roman"/>
                          <a:ea typeface="Times New Roman"/>
                          <a:cs typeface="Times New Roman"/>
                        </a:rPr>
                        <a:t>0-14</a:t>
                      </a:r>
                      <a:endParaRPr lang="ru-RU" sz="1400" dirty="0">
                        <a:solidFill>
                          <a:schemeClr val="tx1"/>
                        </a:solidFill>
                        <a:latin typeface="Calibri"/>
                        <a:ea typeface="Times New Roman"/>
                        <a:cs typeface="Times New Roman"/>
                      </a:endParaRPr>
                    </a:p>
                  </a:txBody>
                  <a:tcPr marL="9525" marR="9525" marT="9525" marB="9525" anchor="ctr">
                    <a:lnL>
                      <a:noFill/>
                    </a:lnL>
                    <a:lnR>
                      <a:noFill/>
                    </a:lnR>
                    <a:lnT>
                      <a:noFill/>
                    </a:lnT>
                    <a:lnB>
                      <a:noFill/>
                    </a:lnB>
                    <a:solidFill>
                      <a:srgbClr val="CCCCCC"/>
                    </a:solidFill>
                  </a:tcPr>
                </a:tc>
                <a:tc>
                  <a:txBody>
                    <a:bodyPr/>
                    <a:lstStyle/>
                    <a:p>
                      <a:pPr algn="ctr">
                        <a:lnSpc>
                          <a:spcPct val="115000"/>
                        </a:lnSpc>
                        <a:spcAft>
                          <a:spcPts val="0"/>
                        </a:spcAft>
                      </a:pPr>
                      <a:r>
                        <a:rPr lang="ru-RU" sz="1400" dirty="0">
                          <a:solidFill>
                            <a:schemeClr val="tx1"/>
                          </a:solidFill>
                          <a:latin typeface="Times New Roman"/>
                          <a:ea typeface="Times New Roman"/>
                          <a:cs typeface="Times New Roman"/>
                        </a:rPr>
                        <a:t>15-17</a:t>
                      </a:r>
                      <a:endParaRPr lang="ru-RU" sz="1400" dirty="0">
                        <a:solidFill>
                          <a:schemeClr val="tx1"/>
                        </a:solidFill>
                        <a:latin typeface="Calibri"/>
                        <a:ea typeface="Times New Roman"/>
                        <a:cs typeface="Times New Roman"/>
                      </a:endParaRPr>
                    </a:p>
                  </a:txBody>
                  <a:tcPr marL="9525" marR="9525" marT="9525" marB="9525" anchor="ctr">
                    <a:lnL>
                      <a:noFill/>
                    </a:lnL>
                    <a:lnR>
                      <a:noFill/>
                    </a:lnR>
                    <a:lnT>
                      <a:noFill/>
                    </a:lnT>
                    <a:lnB>
                      <a:noFill/>
                    </a:lnB>
                    <a:solidFill>
                      <a:srgbClr val="CCCCCC"/>
                    </a:solidFill>
                  </a:tcPr>
                </a:tc>
                <a:tc>
                  <a:txBody>
                    <a:bodyPr/>
                    <a:lstStyle/>
                    <a:p>
                      <a:pPr algn="ctr">
                        <a:lnSpc>
                          <a:spcPct val="115000"/>
                        </a:lnSpc>
                        <a:spcAft>
                          <a:spcPts val="0"/>
                        </a:spcAft>
                      </a:pPr>
                      <a:r>
                        <a:rPr lang="ru-RU" sz="1400" dirty="0">
                          <a:solidFill>
                            <a:schemeClr val="tx1"/>
                          </a:solidFill>
                          <a:latin typeface="Times New Roman"/>
                          <a:ea typeface="Times New Roman"/>
                          <a:cs typeface="Times New Roman"/>
                        </a:rPr>
                        <a:t>18-19</a:t>
                      </a:r>
                      <a:endParaRPr lang="ru-RU" sz="1400" dirty="0">
                        <a:solidFill>
                          <a:schemeClr val="tx1"/>
                        </a:solidFill>
                        <a:latin typeface="Calibri"/>
                        <a:ea typeface="Times New Roman"/>
                        <a:cs typeface="Times New Roman"/>
                      </a:endParaRPr>
                    </a:p>
                  </a:txBody>
                  <a:tcPr marL="9525" marR="9525" marT="9525" marB="9525" anchor="ctr">
                    <a:lnL>
                      <a:noFill/>
                    </a:lnL>
                    <a:lnR>
                      <a:noFill/>
                    </a:lnR>
                    <a:lnT>
                      <a:noFill/>
                    </a:lnT>
                    <a:lnB>
                      <a:noFill/>
                    </a:lnB>
                    <a:solidFill>
                      <a:srgbClr val="CCCCCC"/>
                    </a:solidFill>
                  </a:tcPr>
                </a:tc>
                <a:tc>
                  <a:txBody>
                    <a:bodyPr/>
                    <a:lstStyle/>
                    <a:p>
                      <a:pPr algn="ctr">
                        <a:lnSpc>
                          <a:spcPct val="115000"/>
                        </a:lnSpc>
                        <a:spcAft>
                          <a:spcPts val="0"/>
                        </a:spcAft>
                      </a:pPr>
                      <a:r>
                        <a:rPr lang="ru-RU" sz="1400" dirty="0">
                          <a:solidFill>
                            <a:schemeClr val="tx1"/>
                          </a:solidFill>
                          <a:latin typeface="Times New Roman"/>
                          <a:ea typeface="Times New Roman"/>
                          <a:cs typeface="Times New Roman"/>
                        </a:rPr>
                        <a:t>20-29</a:t>
                      </a:r>
                      <a:endParaRPr lang="ru-RU" sz="1400" dirty="0">
                        <a:solidFill>
                          <a:schemeClr val="tx1"/>
                        </a:solidFill>
                        <a:latin typeface="Calibri"/>
                        <a:ea typeface="Times New Roman"/>
                        <a:cs typeface="Times New Roman"/>
                      </a:endParaRPr>
                    </a:p>
                  </a:txBody>
                  <a:tcPr marL="9525" marR="9525" marT="9525" marB="9525" anchor="ctr">
                    <a:lnL>
                      <a:noFill/>
                    </a:lnL>
                    <a:lnR>
                      <a:noFill/>
                    </a:lnR>
                    <a:lnT>
                      <a:noFill/>
                    </a:lnT>
                    <a:lnB>
                      <a:noFill/>
                    </a:lnB>
                    <a:solidFill>
                      <a:srgbClr val="CCCCCC"/>
                    </a:solidFill>
                  </a:tcPr>
                </a:tc>
                <a:tc>
                  <a:txBody>
                    <a:bodyPr/>
                    <a:lstStyle/>
                    <a:p>
                      <a:pPr algn="ctr">
                        <a:lnSpc>
                          <a:spcPct val="115000"/>
                        </a:lnSpc>
                        <a:spcAft>
                          <a:spcPts val="0"/>
                        </a:spcAft>
                      </a:pPr>
                      <a:r>
                        <a:rPr lang="ru-RU" sz="1400" dirty="0">
                          <a:latin typeface="Times New Roman"/>
                          <a:ea typeface="Times New Roman"/>
                          <a:cs typeface="Times New Roman"/>
                        </a:rPr>
                        <a:t>30 и старше</a:t>
                      </a:r>
                      <a:endParaRPr lang="ru-RU" sz="1400" dirty="0">
                        <a:latin typeface="Calibri"/>
                        <a:ea typeface="Times New Roman"/>
                        <a:cs typeface="Times New Roman"/>
                      </a:endParaRPr>
                    </a:p>
                  </a:txBody>
                  <a:tcPr marL="9525" marR="9525" marT="9525" marB="9525" anchor="ctr">
                    <a:lnL>
                      <a:noFill/>
                    </a:lnL>
                    <a:lnR>
                      <a:noFill/>
                    </a:lnR>
                    <a:lnT>
                      <a:noFill/>
                    </a:lnT>
                    <a:lnB>
                      <a:noFill/>
                    </a:lnB>
                    <a:solidFill>
                      <a:srgbClr val="CCCCCC"/>
                    </a:solidFill>
                  </a:tcPr>
                </a:tc>
              </a:tr>
              <a:tr h="479262">
                <a:tc>
                  <a:txBody>
                    <a:bodyPr/>
                    <a:lstStyle/>
                    <a:p>
                      <a:pPr algn="ctr">
                        <a:lnSpc>
                          <a:spcPct val="115000"/>
                        </a:lnSpc>
                        <a:spcAft>
                          <a:spcPts val="0"/>
                        </a:spcAft>
                      </a:pPr>
                      <a:r>
                        <a:rPr lang="ru-RU" sz="1200">
                          <a:solidFill>
                            <a:schemeClr val="tx1"/>
                          </a:solidFill>
                          <a:latin typeface="Times New Roman"/>
                          <a:ea typeface="Times New Roman"/>
                          <a:cs typeface="Times New Roman"/>
                        </a:rPr>
                        <a:t>Абс. число</a:t>
                      </a:r>
                      <a:endParaRPr lang="ru-RU" sz="1100">
                        <a:solidFill>
                          <a:schemeClr val="tx1"/>
                        </a:solidFill>
                        <a:latin typeface="Calibri"/>
                        <a:ea typeface="Times New Roman"/>
                        <a:cs typeface="Times New Roman"/>
                      </a:endParaRPr>
                    </a:p>
                  </a:txBody>
                  <a:tcPr marL="9525" marR="9525" marT="9525" marB="9525" anchor="ctr">
                    <a:lnL>
                      <a:noFill/>
                    </a:lnL>
                    <a:lnR>
                      <a:noFill/>
                    </a:lnR>
                    <a:lnT>
                      <a:noFill/>
                    </a:lnT>
                    <a:lnB>
                      <a:noFill/>
                    </a:lnB>
                    <a:solidFill>
                      <a:srgbClr val="CCCCCC"/>
                    </a:solidFill>
                  </a:tcPr>
                </a:tc>
                <a:tc>
                  <a:txBody>
                    <a:bodyPr/>
                    <a:lstStyle/>
                    <a:p>
                      <a:pPr algn="ctr">
                        <a:lnSpc>
                          <a:spcPct val="115000"/>
                        </a:lnSpc>
                        <a:spcAft>
                          <a:spcPts val="0"/>
                        </a:spcAft>
                      </a:pPr>
                      <a:r>
                        <a:rPr lang="ru-RU" sz="1400">
                          <a:solidFill>
                            <a:schemeClr val="tx1"/>
                          </a:solidFill>
                          <a:latin typeface="Times New Roman"/>
                          <a:ea typeface="Times New Roman"/>
                          <a:cs typeface="Times New Roman"/>
                        </a:rPr>
                        <a:t>7633</a:t>
                      </a:r>
                      <a:endParaRPr lang="ru-RU" sz="1400">
                        <a:solidFill>
                          <a:schemeClr val="tx1"/>
                        </a:solidFill>
                        <a:latin typeface="Calibri"/>
                        <a:ea typeface="Times New Roman"/>
                        <a:cs typeface="Times New Roman"/>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ru-RU" sz="1400" dirty="0">
                          <a:solidFill>
                            <a:schemeClr val="tx1"/>
                          </a:solidFill>
                          <a:latin typeface="Times New Roman"/>
                          <a:ea typeface="Times New Roman"/>
                          <a:cs typeface="Times New Roman"/>
                        </a:rPr>
                        <a:t>3594</a:t>
                      </a:r>
                      <a:endParaRPr lang="ru-RU" sz="1400" dirty="0">
                        <a:solidFill>
                          <a:schemeClr val="tx1"/>
                        </a:solidFill>
                        <a:latin typeface="Calibri"/>
                        <a:ea typeface="Times New Roman"/>
                        <a:cs typeface="Times New Roman"/>
                      </a:endParaRPr>
                    </a:p>
                  </a:txBody>
                  <a:tcPr marL="9525" marR="9525" marT="9525" marB="9525" anchor="ctr">
                    <a:lnL>
                      <a:noFill/>
                    </a:lnL>
                    <a:lnR>
                      <a:noFill/>
                    </a:lnR>
                    <a:lnT>
                      <a:noFill/>
                    </a:lnT>
                    <a:lnB>
                      <a:noFill/>
                    </a:lnB>
                    <a:solidFill>
                      <a:srgbClr val="FFFFFF"/>
                    </a:solidFill>
                  </a:tcPr>
                </a:tc>
                <a:tc>
                  <a:txBody>
                    <a:bodyPr/>
                    <a:lstStyle/>
                    <a:p>
                      <a:pPr algn="l">
                        <a:lnSpc>
                          <a:spcPct val="115000"/>
                        </a:lnSpc>
                      </a:pPr>
                      <a:endParaRPr lang="ru-RU" sz="1400" dirty="0">
                        <a:solidFill>
                          <a:schemeClr val="tx1"/>
                        </a:solidFill>
                        <a:latin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ru-RU" sz="1400">
                          <a:solidFill>
                            <a:schemeClr val="tx1"/>
                          </a:solidFill>
                          <a:latin typeface="Times New Roman"/>
                          <a:ea typeface="Times New Roman"/>
                          <a:cs typeface="Times New Roman"/>
                        </a:rPr>
                        <a:t>243</a:t>
                      </a:r>
                      <a:endParaRPr lang="ru-RU" sz="1400">
                        <a:solidFill>
                          <a:schemeClr val="tx1"/>
                        </a:solidFill>
                        <a:latin typeface="Calibri"/>
                        <a:ea typeface="Times New Roman"/>
                        <a:cs typeface="Times New Roman"/>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ru-RU" sz="1400" dirty="0">
                          <a:solidFill>
                            <a:schemeClr val="tx1"/>
                          </a:solidFill>
                          <a:latin typeface="Times New Roman"/>
                          <a:ea typeface="Times New Roman"/>
                          <a:cs typeface="Times New Roman"/>
                        </a:rPr>
                        <a:t>616</a:t>
                      </a:r>
                      <a:endParaRPr lang="ru-RU" sz="1400" dirty="0">
                        <a:solidFill>
                          <a:schemeClr val="tx1"/>
                        </a:solidFill>
                        <a:latin typeface="Calibri"/>
                        <a:ea typeface="Times New Roman"/>
                        <a:cs typeface="Times New Roman"/>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ru-RU" sz="1400">
                          <a:solidFill>
                            <a:schemeClr val="tx1"/>
                          </a:solidFill>
                          <a:latin typeface="Times New Roman"/>
                          <a:ea typeface="Times New Roman"/>
                          <a:cs typeface="Times New Roman"/>
                        </a:rPr>
                        <a:t>5824</a:t>
                      </a:r>
                      <a:endParaRPr lang="ru-RU" sz="1400">
                        <a:solidFill>
                          <a:schemeClr val="tx1"/>
                        </a:solidFill>
                        <a:latin typeface="Calibri"/>
                        <a:ea typeface="Times New Roman"/>
                        <a:cs typeface="Times New Roman"/>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ru-RU" sz="1400">
                          <a:latin typeface="Times New Roman"/>
                          <a:ea typeface="Times New Roman"/>
                          <a:cs typeface="Times New Roman"/>
                        </a:rPr>
                        <a:t>4437</a:t>
                      </a:r>
                      <a:endParaRPr lang="ru-RU" sz="1400">
                        <a:latin typeface="Calibri"/>
                        <a:ea typeface="Times New Roman"/>
                        <a:cs typeface="Times New Roman"/>
                      </a:endParaRPr>
                    </a:p>
                  </a:txBody>
                  <a:tcPr marL="9525" marR="9525" marT="9525" marB="9525" anchor="ctr">
                    <a:lnL>
                      <a:noFill/>
                    </a:lnL>
                    <a:lnR>
                      <a:noFill/>
                    </a:lnR>
                    <a:lnT>
                      <a:noFill/>
                    </a:lnT>
                    <a:lnB>
                      <a:noFill/>
                    </a:lnB>
                    <a:solidFill>
                      <a:srgbClr val="FFFFFF"/>
                    </a:solidFill>
                  </a:tcPr>
                </a:tc>
              </a:tr>
              <a:tr h="479262">
                <a:tc>
                  <a:txBody>
                    <a:bodyPr/>
                    <a:lstStyle/>
                    <a:p>
                      <a:pPr algn="ctr">
                        <a:lnSpc>
                          <a:spcPct val="115000"/>
                        </a:lnSpc>
                        <a:spcAft>
                          <a:spcPts val="0"/>
                        </a:spcAft>
                      </a:pPr>
                      <a:r>
                        <a:rPr lang="ru-RU" sz="1200" dirty="0">
                          <a:solidFill>
                            <a:schemeClr val="tx1"/>
                          </a:solidFill>
                          <a:latin typeface="Times New Roman"/>
                          <a:ea typeface="Times New Roman"/>
                          <a:cs typeface="Times New Roman"/>
                        </a:rPr>
                        <a:t>%</a:t>
                      </a:r>
                      <a:endParaRPr lang="ru-RU" sz="1100" dirty="0">
                        <a:solidFill>
                          <a:schemeClr val="tx1"/>
                        </a:solidFill>
                        <a:latin typeface="Calibri"/>
                        <a:ea typeface="Times New Roman"/>
                        <a:cs typeface="Times New Roman"/>
                      </a:endParaRPr>
                    </a:p>
                  </a:txBody>
                  <a:tcPr marL="9525" marR="9525" marT="9525" marB="9525" anchor="ctr">
                    <a:lnL>
                      <a:noFill/>
                    </a:lnL>
                    <a:lnR>
                      <a:noFill/>
                    </a:lnR>
                    <a:lnT>
                      <a:noFill/>
                    </a:lnT>
                    <a:lnB>
                      <a:noFill/>
                    </a:lnB>
                    <a:solidFill>
                      <a:srgbClr val="CCCCCC"/>
                    </a:solidFill>
                  </a:tcPr>
                </a:tc>
                <a:tc>
                  <a:txBody>
                    <a:bodyPr/>
                    <a:lstStyle/>
                    <a:p>
                      <a:pPr algn="ctr">
                        <a:lnSpc>
                          <a:spcPct val="115000"/>
                        </a:lnSpc>
                        <a:spcAft>
                          <a:spcPts val="0"/>
                        </a:spcAft>
                      </a:pPr>
                      <a:r>
                        <a:rPr lang="ru-RU" sz="1400">
                          <a:solidFill>
                            <a:schemeClr val="tx1"/>
                          </a:solidFill>
                          <a:latin typeface="Times New Roman"/>
                          <a:ea typeface="Times New Roman"/>
                          <a:cs typeface="Times New Roman"/>
                        </a:rPr>
                        <a:t>68,0</a:t>
                      </a:r>
                      <a:endParaRPr lang="ru-RU" sz="1400">
                        <a:solidFill>
                          <a:schemeClr val="tx1"/>
                        </a:solidFill>
                        <a:latin typeface="Calibri"/>
                        <a:ea typeface="Times New Roman"/>
                        <a:cs typeface="Times New Roman"/>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ru-RU" sz="1400" dirty="0">
                          <a:solidFill>
                            <a:schemeClr val="tx1"/>
                          </a:solidFill>
                          <a:latin typeface="Times New Roman"/>
                          <a:ea typeface="Times New Roman"/>
                          <a:cs typeface="Times New Roman"/>
                        </a:rPr>
                        <a:t>32,0</a:t>
                      </a:r>
                      <a:endParaRPr lang="ru-RU" sz="1400" dirty="0">
                        <a:solidFill>
                          <a:schemeClr val="tx1"/>
                        </a:solidFill>
                        <a:latin typeface="Calibri"/>
                        <a:ea typeface="Times New Roman"/>
                        <a:cs typeface="Times New Roman"/>
                      </a:endParaRPr>
                    </a:p>
                  </a:txBody>
                  <a:tcPr marL="9525" marR="9525" marT="9525" marB="9525" anchor="ctr">
                    <a:lnL>
                      <a:noFill/>
                    </a:lnL>
                    <a:lnR>
                      <a:noFill/>
                    </a:lnR>
                    <a:lnT>
                      <a:noFill/>
                    </a:lnT>
                    <a:lnB>
                      <a:noFill/>
                    </a:lnB>
                    <a:solidFill>
                      <a:srgbClr val="FFFFFF"/>
                    </a:solidFill>
                  </a:tcPr>
                </a:tc>
                <a:tc>
                  <a:txBody>
                    <a:bodyPr/>
                    <a:lstStyle/>
                    <a:p>
                      <a:pPr algn="l">
                        <a:lnSpc>
                          <a:spcPct val="115000"/>
                        </a:lnSpc>
                      </a:pPr>
                      <a:endParaRPr lang="ru-RU" sz="1400" dirty="0">
                        <a:solidFill>
                          <a:schemeClr val="tx1"/>
                        </a:solidFill>
                        <a:latin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ru-RU" sz="1400" dirty="0">
                          <a:solidFill>
                            <a:schemeClr val="tx1"/>
                          </a:solidFill>
                          <a:latin typeface="Times New Roman"/>
                          <a:ea typeface="Times New Roman"/>
                          <a:cs typeface="Times New Roman"/>
                        </a:rPr>
                        <a:t>2,2</a:t>
                      </a:r>
                      <a:endParaRPr lang="ru-RU" sz="1400" dirty="0">
                        <a:solidFill>
                          <a:schemeClr val="tx1"/>
                        </a:solidFill>
                        <a:latin typeface="Calibri"/>
                        <a:ea typeface="Times New Roman"/>
                        <a:cs typeface="Times New Roman"/>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ru-RU" sz="1400" dirty="0">
                          <a:solidFill>
                            <a:schemeClr val="tx1"/>
                          </a:solidFill>
                          <a:latin typeface="Times New Roman"/>
                          <a:ea typeface="Times New Roman"/>
                          <a:cs typeface="Times New Roman"/>
                        </a:rPr>
                        <a:t>5,5</a:t>
                      </a:r>
                      <a:endParaRPr lang="ru-RU" sz="1400" dirty="0">
                        <a:solidFill>
                          <a:schemeClr val="tx1"/>
                        </a:solidFill>
                        <a:latin typeface="Calibri"/>
                        <a:ea typeface="Times New Roman"/>
                        <a:cs typeface="Times New Roman"/>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ru-RU" sz="1400" dirty="0">
                          <a:solidFill>
                            <a:schemeClr val="tx1"/>
                          </a:solidFill>
                          <a:latin typeface="Times New Roman"/>
                          <a:ea typeface="Times New Roman"/>
                          <a:cs typeface="Times New Roman"/>
                        </a:rPr>
                        <a:t>51,9</a:t>
                      </a:r>
                      <a:endParaRPr lang="ru-RU" sz="1400" dirty="0">
                        <a:solidFill>
                          <a:schemeClr val="tx1"/>
                        </a:solidFill>
                        <a:latin typeface="Calibri"/>
                        <a:ea typeface="Times New Roman"/>
                        <a:cs typeface="Times New Roman"/>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ru-RU" sz="1400" dirty="0">
                          <a:latin typeface="Times New Roman"/>
                          <a:ea typeface="Times New Roman"/>
                          <a:cs typeface="Times New Roman"/>
                        </a:rPr>
                        <a:t>39,5</a:t>
                      </a:r>
                      <a:endParaRPr lang="ru-RU" sz="1400" dirty="0">
                        <a:latin typeface="Calibri"/>
                        <a:ea typeface="Times New Roman"/>
                        <a:cs typeface="Times New Roman"/>
                      </a:endParaRPr>
                    </a:p>
                  </a:txBody>
                  <a:tcPr marL="9525" marR="9525" marT="9525" marB="9525" anchor="ctr">
                    <a:lnL>
                      <a:noFill/>
                    </a:lnL>
                    <a:lnR>
                      <a:noFill/>
                    </a:lnR>
                    <a:lnT>
                      <a:noFill/>
                    </a:lnT>
                    <a:lnB>
                      <a:noFill/>
                    </a:lnB>
                    <a:solidFill>
                      <a:srgbClr val="FFFFFF"/>
                    </a:solidFill>
                  </a:tcPr>
                </a:tc>
              </a:tr>
            </a:tbl>
          </a:graphicData>
        </a:graphic>
      </p:graphicFrame>
    </p:spTree>
  </p:cSld>
  <p:clrMapOvr>
    <a:masterClrMapping/>
  </p:clrMapOvr>
  <p:transition>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cstate="email"/>
          <a:srcRect/>
          <a:stretch>
            <a:fillRect/>
          </a:stretch>
        </p:blipFill>
        <p:spPr bwMode="auto">
          <a:xfrm>
            <a:off x="-214349" y="1"/>
            <a:ext cx="10048875" cy="70793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dirty="0" smtClean="0">
                <a:solidFill>
                  <a:srgbClr val="FF0000"/>
                </a:solidFill>
              </a:rPr>
              <a:t>«ВИЧ - это твой ВЫБОР</a:t>
            </a:r>
            <a:r>
              <a:rPr lang="ru-RU" sz="6000" dirty="0" smtClean="0">
                <a:solidFill>
                  <a:srgbClr val="FF0000"/>
                </a:solidFill>
              </a:rPr>
              <a:t>»</a:t>
            </a:r>
            <a:endParaRPr lang="ru-RU" sz="6000" dirty="0">
              <a:solidFill>
                <a:srgbClr val="FF0000"/>
              </a:solidFill>
            </a:endParaRPr>
          </a:p>
        </p:txBody>
      </p:sp>
      <p:sp>
        <p:nvSpPr>
          <p:cNvPr id="3" name="Содержимое 2"/>
          <p:cNvSpPr>
            <a:spLocks noGrp="1"/>
          </p:cNvSpPr>
          <p:nvPr>
            <p:ph idx="1"/>
          </p:nvPr>
        </p:nvSpPr>
        <p:spPr/>
        <p:txBody>
          <a:bodyPr>
            <a:normAutofit/>
          </a:bodyPr>
          <a:lstStyle/>
          <a:p>
            <a:r>
              <a:rPr lang="ru-RU" sz="4000" dirty="0" smtClean="0"/>
              <a:t>потому что сейчас у вас есть возможность сделать выбор вашего образа жизни, у вас есть возможность отказаться от вещей, через которые возможно </a:t>
            </a:r>
            <a:r>
              <a:rPr lang="ru-RU" sz="4000" smtClean="0"/>
              <a:t>заражение ВИЧ.</a:t>
            </a:r>
            <a:endParaRPr lang="ru-RU"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cstate="email"/>
          <a:srcRect/>
          <a:stretch>
            <a:fillRect/>
          </a:stretch>
        </p:blipFill>
        <p:spPr bwMode="auto">
          <a:xfrm>
            <a:off x="1643042" y="214290"/>
            <a:ext cx="5733564" cy="73007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357322"/>
          </a:xfrm>
        </p:spPr>
        <p:txBody>
          <a:bodyPr>
            <a:normAutofit fontScale="90000"/>
          </a:bodyPr>
          <a:lstStyle/>
          <a:p>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Это </a:t>
            </a:r>
            <a:r>
              <a:rPr lang="ru-RU" sz="2000" dirty="0" smtClean="0"/>
              <a:t>самые грустные фотографии детей, больных </a:t>
            </a:r>
            <a:r>
              <a:rPr lang="ru-RU" sz="2000" dirty="0" err="1" smtClean="0"/>
              <a:t>СПИДом</a:t>
            </a:r>
            <a:r>
              <a:rPr lang="ru-RU" sz="2000" dirty="0" smtClean="0"/>
              <a:t>, потому что они совсем не виноваты. Они заразились от своих матерей во время беременности или позже, когда мама кормила их своим молоком. Эти зараженные дети часто не доживают до одного года, продолжительность их жизни максимум до пяти лет. Только в Нью-Йорке каждый год рождается больше 20 тысяч таких заражённых детей. Там зарегистрировано больше 100 тысяч матерей, заражённых ВИЧ. </a:t>
            </a:r>
            <a:endParaRPr lang="ru-RU" sz="2000" dirty="0"/>
          </a:p>
        </p:txBody>
      </p:sp>
      <p:pic>
        <p:nvPicPr>
          <p:cNvPr id="10242" name="Picture 2"/>
          <p:cNvPicPr>
            <a:picLocks noGrp="1" noChangeAspect="1" noChangeArrowheads="1"/>
          </p:cNvPicPr>
          <p:nvPr>
            <p:ph idx="1"/>
          </p:nvPr>
        </p:nvPicPr>
        <p:blipFill>
          <a:blip r:embed="rId2" cstate="email"/>
          <a:srcRect/>
          <a:stretch>
            <a:fillRect/>
          </a:stretch>
        </p:blipFill>
        <p:spPr bwMode="auto">
          <a:xfrm>
            <a:off x="0" y="2357430"/>
            <a:ext cx="3283288" cy="4500570"/>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email"/>
          <a:stretch>
            <a:fillRect/>
          </a:stretch>
        </p:blipFill>
        <p:spPr bwMode="auto">
          <a:xfrm>
            <a:off x="6067425" y="2500306"/>
            <a:ext cx="3076575" cy="3914775"/>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email"/>
          <a:srcRect/>
          <a:stretch>
            <a:fillRect/>
          </a:stretch>
        </p:blipFill>
        <p:spPr bwMode="auto">
          <a:xfrm rot="20612536">
            <a:off x="2786050" y="3286124"/>
            <a:ext cx="3823811" cy="2580323"/>
          </a:xfrm>
          <a:prstGeom prst="rect">
            <a:avLst/>
          </a:prstGeom>
          <a:noFill/>
          <a:ln w="9525">
            <a:noFill/>
            <a:miter lim="800000"/>
            <a:headEnd/>
            <a:tailEnd/>
          </a:ln>
          <a:effectLst/>
        </p:spPr>
      </p:pic>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p:cNvPicPr>
            <a:picLocks noGrp="1" noChangeAspect="1" noChangeArrowheads="1"/>
          </p:cNvPicPr>
          <p:nvPr>
            <p:ph idx="1"/>
          </p:nvPr>
        </p:nvPicPr>
        <p:blipFill>
          <a:blip r:embed="rId2" cstate="email"/>
          <a:srcRect/>
          <a:stretch>
            <a:fillRect/>
          </a:stretch>
        </p:blipFill>
        <p:spPr bwMode="auto">
          <a:xfrm>
            <a:off x="-16193" y="-4382"/>
            <a:ext cx="9160193" cy="6862382"/>
          </a:xfrm>
          <a:prstGeom prst="rect">
            <a:avLst/>
          </a:prstGeom>
          <a:noFill/>
          <a:ln w="9525">
            <a:noFill/>
            <a:miter lim="800000"/>
            <a:headEnd/>
            <a:tailEnd/>
          </a:ln>
          <a:effectLst/>
        </p:spPr>
      </p:pic>
      <p:sp>
        <p:nvSpPr>
          <p:cNvPr id="5" name="TextBox 4"/>
          <p:cNvSpPr txBox="1"/>
          <p:nvPr/>
        </p:nvSpPr>
        <p:spPr>
          <a:xfrm>
            <a:off x="642910" y="857232"/>
            <a:ext cx="7400744" cy="646331"/>
          </a:xfrm>
          <a:prstGeom prst="rect">
            <a:avLst/>
          </a:prstGeom>
          <a:noFill/>
        </p:spPr>
        <p:txBody>
          <a:bodyPr wrap="none" rtlCol="0">
            <a:spAutoFit/>
          </a:bodyPr>
          <a:lstStyle/>
          <a:p>
            <a:pPr algn="ctr"/>
            <a:r>
              <a:rPr lang="ru-RU" dirty="0" smtClean="0">
                <a:solidFill>
                  <a:srgbClr val="FFFF00"/>
                </a:solidFill>
              </a:rPr>
              <a:t>Болезнь, которая не обошла стороной не только обычных обывателей, </a:t>
            </a:r>
          </a:p>
          <a:p>
            <a:pPr algn="ctr"/>
            <a:r>
              <a:rPr lang="ru-RU" dirty="0" smtClean="0">
                <a:solidFill>
                  <a:srgbClr val="FFFF00"/>
                </a:solidFill>
              </a:rPr>
              <a:t>но и многих знаменитостей.</a:t>
            </a:r>
            <a:endParaRPr lang="ru-RU"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4714884"/>
            <a:ext cx="5643602" cy="1214446"/>
          </a:xfrm>
        </p:spPr>
        <p:txBody>
          <a:bodyPr>
            <a:noAutofit/>
          </a:bodyPr>
          <a:lstStyle/>
          <a:p>
            <a:pPr algn="l"/>
            <a:r>
              <a:rPr lang="ru-RU" sz="1100" b="1" i="1" dirty="0" smtClean="0"/>
              <a:t/>
            </a:r>
            <a:br>
              <a:rPr lang="ru-RU" sz="1100" b="1" i="1" dirty="0" smtClean="0"/>
            </a:br>
            <a:r>
              <a:rPr lang="ru-RU" sz="1100" b="1" i="1" dirty="0" smtClean="0"/>
              <a:t/>
            </a:r>
            <a:br>
              <a:rPr lang="ru-RU" sz="1100" b="1" i="1" dirty="0" smtClean="0"/>
            </a:br>
            <a:r>
              <a:rPr lang="ru-RU" sz="1100" b="1" i="1" dirty="0" smtClean="0"/>
              <a:t/>
            </a:r>
            <a:br>
              <a:rPr lang="ru-RU" sz="1100" b="1" i="1" dirty="0" smtClean="0"/>
            </a:br>
            <a:r>
              <a:rPr lang="ru-RU" sz="1100" b="1" i="1" dirty="0" smtClean="0"/>
              <a:t/>
            </a:r>
            <a:br>
              <a:rPr lang="ru-RU" sz="1100" b="1" i="1" dirty="0" smtClean="0"/>
            </a:br>
            <a:r>
              <a:rPr lang="ru-RU" sz="1100" b="1" i="1" dirty="0" smtClean="0"/>
              <a:t/>
            </a:r>
            <a:br>
              <a:rPr lang="ru-RU" sz="1100" b="1" i="1" dirty="0" smtClean="0"/>
            </a:br>
            <a:r>
              <a:rPr lang="ru-RU" sz="1100" b="1" i="1" dirty="0" smtClean="0"/>
              <a:t/>
            </a:r>
            <a:br>
              <a:rPr lang="ru-RU" sz="1100" b="1" i="1" dirty="0" smtClean="0"/>
            </a:br>
            <a:r>
              <a:rPr lang="ru-RU" sz="1100" b="1" i="1" dirty="0" smtClean="0"/>
              <a:t/>
            </a:r>
            <a:br>
              <a:rPr lang="ru-RU" sz="1100" b="1" i="1" dirty="0" smtClean="0"/>
            </a:br>
            <a:r>
              <a:rPr lang="ru-RU" sz="1100" b="1" i="1" dirty="0" smtClean="0"/>
              <a:t/>
            </a:r>
            <a:br>
              <a:rPr lang="ru-RU" sz="1100" b="1" i="1" dirty="0" smtClean="0"/>
            </a:br>
            <a:r>
              <a:rPr lang="ru-RU" sz="1100" b="1" i="1" dirty="0" smtClean="0"/>
              <a:t/>
            </a:r>
            <a:br>
              <a:rPr lang="ru-RU" sz="1100" b="1" i="1" dirty="0" smtClean="0"/>
            </a:br>
            <a:r>
              <a:rPr lang="ru-RU" sz="1100" b="1" i="1" dirty="0" smtClean="0"/>
              <a:t/>
            </a:r>
            <a:br>
              <a:rPr lang="ru-RU" sz="1100" b="1" i="1" dirty="0" smtClean="0"/>
            </a:br>
            <a:r>
              <a:rPr lang="ru-RU" sz="1100" b="1" i="1" dirty="0" smtClean="0"/>
              <a:t/>
            </a:r>
            <a:br>
              <a:rPr lang="ru-RU" sz="1100" b="1" i="1" dirty="0" smtClean="0"/>
            </a:br>
            <a:r>
              <a:rPr lang="ru-RU" sz="1100" b="1" i="1" dirty="0" smtClean="0"/>
              <a:t/>
            </a:r>
            <a:br>
              <a:rPr lang="ru-RU" sz="1100" b="1" i="1" dirty="0" smtClean="0"/>
            </a:br>
            <a:r>
              <a:rPr lang="ru-RU" sz="1100" b="1" i="1" dirty="0" smtClean="0"/>
              <a:t/>
            </a:r>
            <a:br>
              <a:rPr lang="ru-RU" sz="1100" b="1" i="1" dirty="0" smtClean="0"/>
            </a:br>
            <a:r>
              <a:rPr lang="ru-RU" sz="1100" b="1" i="1" dirty="0" smtClean="0"/>
              <a:t/>
            </a:r>
            <a:br>
              <a:rPr lang="ru-RU" sz="1100" b="1" i="1" dirty="0" smtClean="0"/>
            </a:br>
            <a:r>
              <a:rPr lang="ru-RU" sz="1100" b="1" i="1" dirty="0" smtClean="0"/>
              <a:t/>
            </a:r>
            <a:br>
              <a:rPr lang="ru-RU" sz="1100" b="1" i="1" dirty="0" smtClean="0"/>
            </a:br>
            <a:r>
              <a:rPr lang="ru-RU" sz="1100" b="1" i="1" dirty="0" smtClean="0"/>
              <a:t/>
            </a:r>
            <a:br>
              <a:rPr lang="ru-RU" sz="1100" b="1" i="1" dirty="0" smtClean="0"/>
            </a:br>
            <a:r>
              <a:rPr lang="ru-RU" sz="1100" b="1" i="1" dirty="0" smtClean="0"/>
              <a:t/>
            </a:r>
            <a:br>
              <a:rPr lang="ru-RU" sz="1100" b="1" i="1" dirty="0" smtClean="0"/>
            </a:br>
            <a:r>
              <a:rPr lang="ru-RU" sz="1100" b="1" i="1" dirty="0" smtClean="0"/>
              <a:t/>
            </a:r>
            <a:br>
              <a:rPr lang="ru-RU" sz="1100" b="1" i="1" dirty="0" smtClean="0"/>
            </a:br>
            <a:r>
              <a:rPr lang="ru-RU" sz="1100" b="1" i="1" dirty="0" smtClean="0"/>
              <a:t/>
            </a:r>
            <a:br>
              <a:rPr lang="ru-RU" sz="1100" b="1" i="1" dirty="0" smtClean="0"/>
            </a:br>
            <a:r>
              <a:rPr lang="ru-RU" sz="1100" b="1" i="1" dirty="0" smtClean="0"/>
              <a:t/>
            </a:r>
            <a:br>
              <a:rPr lang="ru-RU" sz="1100" b="1" i="1" dirty="0" smtClean="0"/>
            </a:br>
            <a:endParaRPr lang="ru-RU" sz="1400" dirty="0"/>
          </a:p>
        </p:txBody>
      </p:sp>
      <p:pic>
        <p:nvPicPr>
          <p:cNvPr id="1026" name="Picture 2"/>
          <p:cNvPicPr>
            <a:picLocks noGrp="1" noChangeAspect="1" noChangeArrowheads="1"/>
          </p:cNvPicPr>
          <p:nvPr>
            <p:ph idx="1"/>
          </p:nvPr>
        </p:nvPicPr>
        <p:blipFill>
          <a:blip r:embed="rId2" cstate="email"/>
          <a:srcRect/>
          <a:stretch>
            <a:fillRect/>
          </a:stretch>
        </p:blipFill>
        <p:spPr bwMode="auto">
          <a:xfrm>
            <a:off x="0" y="1"/>
            <a:ext cx="3011572" cy="3714752"/>
          </a:xfrm>
          <a:prstGeom prst="rect">
            <a:avLst/>
          </a:prstGeom>
          <a:noFill/>
          <a:ln w="9525">
            <a:noFill/>
            <a:miter lim="800000"/>
            <a:headEnd/>
            <a:tailEnd/>
          </a:ln>
          <a:effectLst/>
        </p:spPr>
      </p:pic>
      <p:sp>
        <p:nvSpPr>
          <p:cNvPr id="5" name="Прямоугольник 4"/>
          <p:cNvSpPr/>
          <p:nvPr/>
        </p:nvSpPr>
        <p:spPr>
          <a:xfrm>
            <a:off x="9858410" y="576347"/>
            <a:ext cx="357191" cy="4201150"/>
          </a:xfrm>
          <a:prstGeom prst="rect">
            <a:avLst/>
          </a:prstGeom>
        </p:spPr>
        <p:txBody>
          <a:bodyPr wrap="square">
            <a:spAutoFit/>
          </a:bodyPr>
          <a:lstStyle/>
          <a:p>
            <a:r>
              <a:rPr lang="ru-RU" sz="1100" b="1" i="1" dirty="0" smtClean="0">
                <a:solidFill>
                  <a:prstClr val="black"/>
                </a:solidFill>
                <a:ea typeface="+mj-ea"/>
                <a:cs typeface="+mj-cs"/>
              </a:rPr>
              <a:t/>
            </a:r>
            <a:br>
              <a:rPr lang="ru-RU" sz="1100" b="1" i="1" dirty="0" smtClean="0">
                <a:solidFill>
                  <a:prstClr val="black"/>
                </a:solidFill>
                <a:ea typeface="+mj-ea"/>
                <a:cs typeface="+mj-cs"/>
              </a:rPr>
            </a:br>
            <a:r>
              <a:rPr lang="ru-RU" sz="1600" b="1" i="1" dirty="0" smtClean="0">
                <a:solidFill>
                  <a:prstClr val="black"/>
                </a:solidFill>
                <a:ea typeface="+mj-ea"/>
                <a:cs typeface="+mj-cs"/>
              </a:rPr>
              <a:t>Знает ли кто-нибудь </a:t>
            </a:r>
            <a:endParaRPr lang="ru-RU" dirty="0"/>
          </a:p>
        </p:txBody>
      </p:sp>
      <p:sp>
        <p:nvSpPr>
          <p:cNvPr id="6" name="Прямоугольник 5"/>
          <p:cNvSpPr/>
          <p:nvPr/>
        </p:nvSpPr>
        <p:spPr>
          <a:xfrm>
            <a:off x="3071802" y="214290"/>
            <a:ext cx="6715156" cy="2985433"/>
          </a:xfrm>
          <a:prstGeom prst="rect">
            <a:avLst/>
          </a:prstGeom>
        </p:spPr>
        <p:txBody>
          <a:bodyPr wrap="square">
            <a:spAutoFit/>
          </a:bodyPr>
          <a:lstStyle/>
          <a:p>
            <a:r>
              <a:rPr lang="ru-RU" sz="2000" b="1" i="1" dirty="0" smtClean="0"/>
              <a:t>Знает ли кто-нибудь из вас </a:t>
            </a:r>
            <a:r>
              <a:rPr lang="ru-RU" sz="2000" b="1" i="1" dirty="0" err="1" smtClean="0"/>
              <a:t>Фредди</a:t>
            </a:r>
            <a:r>
              <a:rPr lang="ru-RU" sz="2000" b="1" i="1" dirty="0" smtClean="0"/>
              <a:t> </a:t>
            </a:r>
            <a:r>
              <a:rPr lang="ru-RU" sz="2000" b="1" i="1" dirty="0" err="1" smtClean="0"/>
              <a:t>Меркюри</a:t>
            </a:r>
            <a:r>
              <a:rPr lang="ru-RU" sz="2000" b="1" i="1" dirty="0" smtClean="0"/>
              <a:t>?</a:t>
            </a:r>
            <a:r>
              <a:rPr lang="ru-RU" sz="2000" dirty="0" smtClean="0"/>
              <a:t> </a:t>
            </a:r>
            <a:br>
              <a:rPr lang="ru-RU" sz="2000" dirty="0" smtClean="0"/>
            </a:br>
            <a:r>
              <a:rPr lang="ru-RU" sz="1400" dirty="0" smtClean="0"/>
              <a:t>Это был солист музыкальной группы </a:t>
            </a:r>
            <a:r>
              <a:rPr lang="ru-RU" sz="1400" dirty="0" err="1" smtClean="0"/>
              <a:t>Квин</a:t>
            </a:r>
            <a:r>
              <a:rPr lang="ru-RU" sz="1400" dirty="0" smtClean="0"/>
              <a:t>. </a:t>
            </a:r>
            <a:br>
              <a:rPr lang="ru-RU" sz="1400" dirty="0" smtClean="0"/>
            </a:br>
            <a:r>
              <a:rPr lang="ru-RU" sz="1400" b="1" i="1" dirty="0" smtClean="0"/>
              <a:t>Вы знаете, от чего он умер?</a:t>
            </a:r>
            <a:r>
              <a:rPr lang="ru-RU" sz="1400" dirty="0" smtClean="0"/>
              <a:t> </a:t>
            </a:r>
            <a:br>
              <a:rPr lang="ru-RU" sz="1400" dirty="0" smtClean="0"/>
            </a:br>
            <a:r>
              <a:rPr lang="ru-RU" sz="1400" dirty="0" smtClean="0"/>
              <a:t> Нет, он умер от воспаления лёгких. Он заболел </a:t>
            </a:r>
            <a:r>
              <a:rPr lang="ru-RU" sz="1400" dirty="0" err="1" smtClean="0"/>
              <a:t>СПИДом</a:t>
            </a:r>
            <a:r>
              <a:rPr lang="ru-RU" sz="1400" dirty="0" smtClean="0"/>
              <a:t>, </a:t>
            </a:r>
          </a:p>
          <a:p>
            <a:r>
              <a:rPr lang="ru-RU" sz="1400" dirty="0" smtClean="0"/>
              <a:t>но от </a:t>
            </a:r>
            <a:r>
              <a:rPr lang="ru-RU" sz="1400" dirty="0" err="1" smtClean="0"/>
              <a:t>СПИДа</a:t>
            </a:r>
            <a:r>
              <a:rPr lang="ru-RU" sz="1400" dirty="0" smtClean="0"/>
              <a:t> человек  не умирает.  Болезнь СПИД является воротами для</a:t>
            </a:r>
          </a:p>
          <a:p>
            <a:r>
              <a:rPr lang="ru-RU" sz="1400" dirty="0" smtClean="0"/>
              <a:t> других болезней,  которые потом приводят к смерти. </a:t>
            </a:r>
            <a:r>
              <a:rPr lang="ru-RU" sz="1400" dirty="0" err="1" smtClean="0"/>
              <a:t>Фредди</a:t>
            </a:r>
            <a:r>
              <a:rPr lang="ru-RU" sz="1400" dirty="0" smtClean="0"/>
              <a:t> </a:t>
            </a:r>
            <a:r>
              <a:rPr lang="ru-RU" sz="1400" dirty="0" err="1" smtClean="0"/>
              <a:t>Меркюри</a:t>
            </a:r>
            <a:endParaRPr lang="ru-RU" sz="1400" dirty="0" smtClean="0"/>
          </a:p>
          <a:p>
            <a:r>
              <a:rPr lang="ru-RU" sz="1400" dirty="0" smtClean="0"/>
              <a:t> был очень богат,  но деньги не  могли спасти его жизнь. Когда он умирал,</a:t>
            </a:r>
          </a:p>
          <a:p>
            <a:r>
              <a:rPr lang="ru-RU" sz="1400" dirty="0" smtClean="0"/>
              <a:t> он оплатил себе   самую   лучшую современную медицинскую аппаратуру,</a:t>
            </a:r>
          </a:p>
          <a:p>
            <a:r>
              <a:rPr lang="ru-RU" sz="1400" dirty="0" smtClean="0"/>
              <a:t> лекарства и врачебный осмотр, но это ему не помогло. Перед своей смертью</a:t>
            </a:r>
          </a:p>
          <a:p>
            <a:r>
              <a:rPr lang="ru-RU" sz="1400" dirty="0" smtClean="0"/>
              <a:t> он весил , меньше 40 килограмм, был слеп и  не был способен о себе </a:t>
            </a:r>
          </a:p>
          <a:p>
            <a:r>
              <a:rPr lang="ru-RU" sz="1400" dirty="0" smtClean="0"/>
              <a:t>позаботиться.  Он был совершенно беспомощен, и  ему постоянно была</a:t>
            </a:r>
          </a:p>
          <a:p>
            <a:r>
              <a:rPr lang="ru-RU" sz="1400" dirty="0" smtClean="0"/>
              <a:t> нужна  забота других людей.  Это судьба большинства людей, </a:t>
            </a:r>
          </a:p>
          <a:p>
            <a:r>
              <a:rPr lang="ru-RU" sz="1400" dirty="0" smtClean="0"/>
              <a:t> зараженных ВИЧ. </a:t>
            </a:r>
            <a:endParaRPr lang="ru-RU" sz="1400" dirty="0"/>
          </a:p>
        </p:txBody>
      </p:sp>
      <p:pic>
        <p:nvPicPr>
          <p:cNvPr id="1028" name="Picture 4"/>
          <p:cNvPicPr>
            <a:picLocks noChangeAspect="1" noChangeArrowheads="1"/>
          </p:cNvPicPr>
          <p:nvPr/>
        </p:nvPicPr>
        <p:blipFill>
          <a:blip r:embed="rId3" cstate="email"/>
          <a:srcRect/>
          <a:stretch>
            <a:fillRect/>
          </a:stretch>
        </p:blipFill>
        <p:spPr bwMode="auto">
          <a:xfrm>
            <a:off x="357158" y="4143380"/>
            <a:ext cx="3028950" cy="2281809"/>
          </a:xfrm>
          <a:prstGeom prst="rect">
            <a:avLst/>
          </a:prstGeom>
          <a:noFill/>
          <a:ln w="9525">
            <a:noFill/>
            <a:miter lim="800000"/>
            <a:headEnd/>
            <a:tailEnd/>
          </a:ln>
          <a:effectLst/>
        </p:spPr>
      </p:pic>
      <p:sp>
        <p:nvSpPr>
          <p:cNvPr id="10" name="Прямоугольник 9"/>
          <p:cNvSpPr/>
          <p:nvPr/>
        </p:nvSpPr>
        <p:spPr>
          <a:xfrm rot="10800000" flipV="1">
            <a:off x="3786182" y="3720505"/>
            <a:ext cx="5143536" cy="2646878"/>
          </a:xfrm>
          <a:prstGeom prst="rect">
            <a:avLst/>
          </a:prstGeom>
        </p:spPr>
        <p:txBody>
          <a:bodyPr wrap="square">
            <a:spAutoFit/>
          </a:bodyPr>
          <a:lstStyle/>
          <a:p>
            <a:endParaRPr lang="ru-RU" b="1" dirty="0" smtClean="0"/>
          </a:p>
          <a:p>
            <a:r>
              <a:rPr lang="ru-RU" b="1" dirty="0" smtClean="0"/>
              <a:t>Самый богатый танцовщик – Рудольф Нуриев</a:t>
            </a:r>
          </a:p>
          <a:p>
            <a:r>
              <a:rPr lang="ru-RU" b="1" dirty="0" smtClean="0"/>
              <a:t>В 1984 году </a:t>
            </a:r>
            <a:r>
              <a:rPr lang="ru-RU" sz="1400" b="1" dirty="0" smtClean="0"/>
              <a:t>Нуриеву был поставлен страшный диагноз - СПИД. На своё лечение Рудольф тратил по два миллиона в год. Болезнь уснула до лета 1991 года и потом </a:t>
            </a:r>
            <a:r>
              <a:rPr lang="ru-RU" sz="1400" b="1" dirty="0" err="1" smtClean="0"/>
              <a:t>пошёе</a:t>
            </a:r>
            <a:r>
              <a:rPr lang="ru-RU" sz="1400" b="1" dirty="0" smtClean="0"/>
              <a:t> необратимый процесс. Нуриеву становилось всё хуже и хуже. Весной 1992 года началась последняя стадия болезни. В это время он ещё успел осуществить постановку – «Ромео и Джульетта».</a:t>
            </a:r>
            <a:br>
              <a:rPr lang="ru-RU" sz="1400" b="1" dirty="0" smtClean="0"/>
            </a:br>
            <a:r>
              <a:rPr lang="ru-RU" sz="1400" b="1" dirty="0" smtClean="0"/>
              <a:t>А уже 20 ноября лёг в парижскую больницу, он ничего не мог есть- он лёг умирать.</a:t>
            </a:r>
            <a:br>
              <a:rPr lang="ru-RU" sz="1400" b="1" dirty="0" smtClean="0"/>
            </a:br>
            <a:r>
              <a:rPr lang="ru-RU" sz="1400" b="1" dirty="0" smtClean="0"/>
              <a:t>6 января 1993 года Рудольфа Нуриева не стало.</a:t>
            </a:r>
            <a:endParaRPr lang="ru-RU" sz="1400" dirty="0"/>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a:xfrm>
            <a:off x="357158" y="357166"/>
            <a:ext cx="8229600" cy="4525963"/>
          </a:xfrm>
        </p:spPr>
        <p:txBody>
          <a:bodyPr>
            <a:noAutofit/>
          </a:bodyPr>
          <a:lstStyle/>
          <a:p>
            <a:pPr>
              <a:buNone/>
            </a:pPr>
            <a:r>
              <a:rPr lang="ru-RU" sz="1300" b="1" i="1" dirty="0" smtClean="0"/>
              <a:t>Вы слышали об известном баскетболисте </a:t>
            </a:r>
          </a:p>
          <a:p>
            <a:pPr>
              <a:buNone/>
            </a:pPr>
            <a:r>
              <a:rPr lang="ru-RU" sz="1300" b="1" i="1" dirty="0" smtClean="0"/>
              <a:t>"</a:t>
            </a:r>
            <a:r>
              <a:rPr lang="ru-RU" sz="1300" b="1" i="1" dirty="0" err="1" smtClean="0"/>
              <a:t>Magic</a:t>
            </a:r>
            <a:r>
              <a:rPr lang="ru-RU" sz="1300" b="1" i="1" dirty="0" smtClean="0"/>
              <a:t>" Эрвине Джонсоне? </a:t>
            </a:r>
            <a:r>
              <a:rPr lang="ru-RU" sz="1300" dirty="0" smtClean="0"/>
              <a:t>Несколько лет назад он</a:t>
            </a:r>
          </a:p>
          <a:p>
            <a:pPr>
              <a:buNone/>
            </a:pPr>
            <a:r>
              <a:rPr lang="ru-RU" sz="1300" dirty="0" smtClean="0"/>
              <a:t> признался, что заражён вирусом ВИЧ. Как он об этом</a:t>
            </a:r>
          </a:p>
          <a:p>
            <a:pPr>
              <a:buNone/>
            </a:pPr>
            <a:r>
              <a:rPr lang="ru-RU" sz="1300" dirty="0" smtClean="0"/>
              <a:t> узнал? Он хотел застраховать себя на случай смерти.</a:t>
            </a:r>
          </a:p>
          <a:p>
            <a:pPr>
              <a:buNone/>
            </a:pPr>
            <a:r>
              <a:rPr lang="ru-RU" sz="1300" dirty="0" smtClean="0"/>
              <a:t> Страховые общества в США проверяют своих клиентов </a:t>
            </a:r>
          </a:p>
          <a:p>
            <a:pPr>
              <a:buNone/>
            </a:pPr>
            <a:r>
              <a:rPr lang="ru-RU" sz="1300" dirty="0" smtClean="0"/>
              <a:t>на вирус ВИЧ. Когда он узнал о своем заражении, </a:t>
            </a:r>
          </a:p>
          <a:p>
            <a:pPr>
              <a:buNone/>
            </a:pPr>
            <a:r>
              <a:rPr lang="ru-RU" sz="1300" dirty="0" smtClean="0"/>
              <a:t>то был очень удивлён, потому что никогда не думал, </a:t>
            </a:r>
          </a:p>
          <a:p>
            <a:pPr>
              <a:buNone/>
            </a:pPr>
            <a:r>
              <a:rPr lang="ru-RU" sz="1300" dirty="0" smtClean="0"/>
              <a:t>что это может случиться с ним. Он думал, что проблема</a:t>
            </a:r>
          </a:p>
          <a:p>
            <a:pPr>
              <a:buNone/>
            </a:pPr>
            <a:r>
              <a:rPr lang="ru-RU" sz="1300" dirty="0" smtClean="0"/>
              <a:t> ВИЧ существует только где-то в Африке. Он узнал о</a:t>
            </a:r>
          </a:p>
          <a:p>
            <a:pPr>
              <a:buNone/>
            </a:pPr>
            <a:r>
              <a:rPr lang="ru-RU" sz="1300" dirty="0" smtClean="0"/>
              <a:t> своем заражении, к сожалению, через два месяца</a:t>
            </a:r>
          </a:p>
          <a:p>
            <a:pPr>
              <a:buNone/>
            </a:pPr>
            <a:r>
              <a:rPr lang="ru-RU" sz="1300" dirty="0" smtClean="0"/>
              <a:t> после свадьбы и через шесть месяцев после того, </a:t>
            </a:r>
          </a:p>
          <a:p>
            <a:pPr>
              <a:buNone/>
            </a:pPr>
            <a:r>
              <a:rPr lang="ru-RU" sz="1300" dirty="0" smtClean="0"/>
              <a:t>как его любимая жена сказала ему, что беременна. Он</a:t>
            </a:r>
          </a:p>
          <a:p>
            <a:pPr>
              <a:buNone/>
            </a:pPr>
            <a:r>
              <a:rPr lang="ru-RU" sz="1300" dirty="0" smtClean="0"/>
              <a:t> заразился ВИЧ, вероятно, через какой-то половый контакт,</a:t>
            </a:r>
          </a:p>
          <a:p>
            <a:pPr>
              <a:buNone/>
            </a:pPr>
            <a:r>
              <a:rPr lang="ru-RU" sz="1300" dirty="0" smtClean="0"/>
              <a:t> которых у него было много с другими женщинами до брака.</a:t>
            </a:r>
          </a:p>
          <a:p>
            <a:pPr>
              <a:buNone/>
            </a:pPr>
            <a:r>
              <a:rPr lang="ru-RU" sz="1300" dirty="0" smtClean="0"/>
              <a:t> Он жил несколько месяцев в страхе, что его жена и его</a:t>
            </a:r>
          </a:p>
          <a:p>
            <a:pPr>
              <a:buNone/>
            </a:pPr>
            <a:r>
              <a:rPr lang="ru-RU" sz="1300" dirty="0" smtClean="0"/>
              <a:t> ребёнок будут тоже заражены. </a:t>
            </a:r>
          </a:p>
          <a:p>
            <a:pPr>
              <a:buNone/>
            </a:pPr>
            <a:r>
              <a:rPr lang="ru-RU" sz="1300" dirty="0" smtClean="0"/>
              <a:t>Почему несколько месяцев? В тесте не устанавливается </a:t>
            </a:r>
          </a:p>
          <a:p>
            <a:pPr>
              <a:buNone/>
            </a:pPr>
            <a:r>
              <a:rPr lang="ru-RU" sz="1300" dirty="0" smtClean="0"/>
              <a:t>присутствие вируса ВИЧ в крови, но там устанавливается </a:t>
            </a:r>
          </a:p>
          <a:p>
            <a:pPr>
              <a:buNone/>
            </a:pPr>
            <a:r>
              <a:rPr lang="ru-RU" sz="1300" dirty="0" smtClean="0"/>
              <a:t>уровень </a:t>
            </a:r>
            <a:r>
              <a:rPr lang="ru-RU" sz="1300" b="1" dirty="0" smtClean="0"/>
              <a:t>антител. </a:t>
            </a:r>
            <a:r>
              <a:rPr lang="ru-RU" sz="1300" dirty="0" smtClean="0"/>
              <a:t>. Эти антитела возникают по-разному, </a:t>
            </a:r>
          </a:p>
          <a:p>
            <a:pPr>
              <a:buNone/>
            </a:pPr>
            <a:r>
              <a:rPr lang="ru-RU" sz="1300" dirty="0" smtClean="0"/>
              <a:t>у большинства людей с трёх до шести месяцев, но у других</a:t>
            </a:r>
          </a:p>
          <a:p>
            <a:pPr>
              <a:buNone/>
            </a:pPr>
            <a:r>
              <a:rPr lang="ru-RU" sz="1300" dirty="0" smtClean="0"/>
              <a:t> даже через один год. К счастью, жена Джонсона не была </a:t>
            </a:r>
          </a:p>
          <a:p>
            <a:pPr>
              <a:buNone/>
            </a:pPr>
            <a:r>
              <a:rPr lang="ru-RU" sz="1300" dirty="0" smtClean="0"/>
              <a:t>заражена, но у них возникла проблема: Они любили друг  друга и хотели иметь нормальную супружескую жизнь.  Врачи могли дать им только один совет: "</a:t>
            </a:r>
            <a:r>
              <a:rPr lang="ru-RU" sz="1300" b="1" dirty="0" smtClean="0"/>
              <a:t>Всегда используйте презерватив!</a:t>
            </a:r>
            <a:r>
              <a:rPr lang="ru-RU" sz="1300" dirty="0" smtClean="0"/>
              <a:t>" </a:t>
            </a:r>
          </a:p>
          <a:p>
            <a:pPr>
              <a:buNone/>
            </a:pPr>
            <a:endParaRPr lang="ru-RU" sz="1400" dirty="0" smtClean="0"/>
          </a:p>
          <a:p>
            <a:pPr>
              <a:buNone/>
            </a:pPr>
            <a:endParaRPr lang="ru-RU" sz="1400" dirty="0"/>
          </a:p>
        </p:txBody>
      </p:sp>
      <p:pic>
        <p:nvPicPr>
          <p:cNvPr id="4" name="Picture 2"/>
          <p:cNvPicPr>
            <a:picLocks noGrp="1" noChangeAspect="1" noChangeArrowheads="1"/>
          </p:cNvPicPr>
          <p:nvPr>
            <p:ph idx="4294967295"/>
          </p:nvPr>
        </p:nvPicPr>
        <p:blipFill>
          <a:blip r:embed="rId2" cstate="email"/>
          <a:srcRect/>
          <a:stretch>
            <a:fillRect/>
          </a:stretch>
        </p:blipFill>
        <p:spPr bwMode="auto">
          <a:xfrm>
            <a:off x="6642100" y="1643063"/>
            <a:ext cx="2501900" cy="3829050"/>
          </a:xfrm>
          <a:prstGeom prst="rect">
            <a:avLst/>
          </a:prstGeom>
          <a:noFill/>
          <a:ln w="9525">
            <a:noFill/>
            <a:miter lim="800000"/>
            <a:headEnd/>
            <a:tailEnd/>
          </a:ln>
          <a:effectLst/>
        </p:spPr>
      </p:pic>
    </p:spTree>
  </p:cSld>
  <p:clrMapOvr>
    <a:masterClrMapping/>
  </p:clrMapOvr>
  <p:transition>
    <p:cover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285720" y="357166"/>
            <a:ext cx="8686800" cy="6215106"/>
          </a:xfrm>
        </p:spPr>
        <p:txBody>
          <a:bodyPr>
            <a:normAutofit lnSpcReduction="10000"/>
          </a:bodyPr>
          <a:lstStyle/>
          <a:p>
            <a:r>
              <a:rPr lang="ru-RU" sz="1600" dirty="0" smtClean="0"/>
              <a:t/>
            </a:r>
            <a:br>
              <a:rPr lang="ru-RU" sz="1600" dirty="0" smtClean="0"/>
            </a:br>
            <a:r>
              <a:rPr lang="ru-RU" sz="1600" dirty="0" smtClean="0"/>
              <a:t/>
            </a:r>
            <a:br>
              <a:rPr lang="ru-RU" sz="1600" dirty="0" smtClean="0"/>
            </a:br>
            <a:r>
              <a:rPr lang="ru-RU" sz="1600" i="1" dirty="0" smtClean="0"/>
              <a:t>Анатолий очень симпатичный молодой человек, 23 года. Закончил училище и служил в элитных войсках. Женился, родился сын. Столько девчонок на стороне - чистеньких, красивых. Какая инфекция у него может быть? Он имел несколько девушек на "один раз". Все они были грамотные, образованные, с виду очень приятные и красивые. Когда ему сказали, что у него ВИЧ, он был ошарашен, сидел весь в поту. "Да быть этого не может, я этому не верю. Я же не наркоман и никогда не пробовал наркотик. А что будет теперь с моей семьей! Возможно, я заразил жену и сына. Как же мне жить дальше. Как я скажу ей об этом. Поймет ли она меня и примет ли в семью?".</a:t>
            </a:r>
          </a:p>
          <a:p>
            <a:endParaRPr lang="ru-RU" sz="1600" i="1" dirty="0" smtClean="0"/>
          </a:p>
          <a:p>
            <a:r>
              <a:rPr lang="ru-RU" sz="1600" i="1" dirty="0" smtClean="0"/>
              <a:t> </a:t>
            </a:r>
            <a:endParaRPr lang="ru-RU" sz="1600" dirty="0" smtClean="0"/>
          </a:p>
          <a:p>
            <a:r>
              <a:rPr lang="ru-RU" sz="1600" i="1" dirty="0" smtClean="0"/>
              <a:t>Саша (17 лет) мечтал стать военным. Учился на 4 и 5 в школе. Умненький и ухоженный. Мама его любит, и он ее обожает. На вечеринке среди одноклассников после употребления пива ребята предложили попробовать наркотик. Саше не хотелось показаться слабым и не таким, как его друзья. Попробовал, ему не понравилось, стало тошнить, кружилась голова, была рвота. Никакого кайфа, как утверждали друзья, он не почувствовал. Решил основательно больше нигде и никогда не пробовать и не употреблять наркотики. Жизнь пошла своим чередом, Саша готовился к поступлению в военное училище. Мечтал быть, как дед, кадровым офицером. Стал оформлять документы в военное училище и проходить медкомиссию. За свое здоровье не волновался, оно у него всегда было крепким. Анализ на ВИЧ оказался положительным. Как об этом сказать матери и как объяснить, что он не может поступить в училище? Под угрозой - вся его жизнь. </a:t>
            </a:r>
            <a:endParaRPr lang="ru-RU" sz="1600" dirty="0" smtClean="0"/>
          </a:p>
          <a:p>
            <a:endParaRPr lang="ru-RU" sz="16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p:cNvPicPr>
            <a:picLocks noChangeAspect="1" noChangeArrowheads="1"/>
          </p:cNvPicPr>
          <p:nvPr/>
        </p:nvPicPr>
        <p:blipFill>
          <a:blip r:embed="rId2" cstate="email"/>
          <a:srcRect/>
          <a:stretch>
            <a:fillRect/>
          </a:stretch>
        </p:blipFill>
        <p:spPr bwMode="auto">
          <a:xfrm>
            <a:off x="1331640" y="0"/>
            <a:ext cx="671517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www.acetrussia.ru/Images/img1.jpg"/>
          <p:cNvPicPr>
            <a:picLocks noGrp="1"/>
          </p:cNvPicPr>
          <p:nvPr>
            <p:ph idx="1"/>
          </p:nvPr>
        </p:nvPicPr>
        <p:blipFill>
          <a:blip r:embed="rId2" cstate="email"/>
          <a:srcRect/>
          <a:stretch>
            <a:fillRect/>
          </a:stretch>
        </p:blipFill>
        <p:spPr bwMode="auto">
          <a:xfrm>
            <a:off x="0" y="0"/>
            <a:ext cx="9144000" cy="5280660"/>
          </a:xfrm>
          <a:prstGeom prst="rect">
            <a:avLst/>
          </a:prstGeom>
          <a:noFill/>
          <a:ln w="9525">
            <a:noFill/>
            <a:miter lim="800000"/>
            <a:headEnd/>
            <a:tailEnd/>
          </a:ln>
        </p:spPr>
      </p:pic>
      <p:sp>
        <p:nvSpPr>
          <p:cNvPr id="7" name="TextBox 6"/>
          <p:cNvSpPr txBox="1"/>
          <p:nvPr/>
        </p:nvSpPr>
        <p:spPr>
          <a:xfrm>
            <a:off x="0" y="214290"/>
            <a:ext cx="10144164" cy="369332"/>
          </a:xfrm>
          <a:prstGeom prst="rect">
            <a:avLst/>
          </a:prstGeom>
          <a:noFill/>
        </p:spPr>
        <p:txBody>
          <a:bodyPr wrap="square" rtlCol="0">
            <a:spAutoFit/>
          </a:bodyPr>
          <a:lstStyle/>
          <a:p>
            <a:endParaRPr lang="ru-RU" dirty="0"/>
          </a:p>
        </p:txBody>
      </p:sp>
      <p:sp>
        <p:nvSpPr>
          <p:cNvPr id="9" name="TextBox 8"/>
          <p:cNvSpPr txBox="1"/>
          <p:nvPr/>
        </p:nvSpPr>
        <p:spPr>
          <a:xfrm>
            <a:off x="152400" y="366690"/>
            <a:ext cx="10144164" cy="369332"/>
          </a:xfrm>
          <a:prstGeom prst="rect">
            <a:avLst/>
          </a:prstGeom>
          <a:noFill/>
        </p:spPr>
        <p:txBody>
          <a:bodyPr wrap="square" rtlCol="0">
            <a:spAutoFit/>
          </a:bodyPr>
          <a:lstStyle/>
          <a:p>
            <a:endParaRPr lang="ru-RU" dirty="0"/>
          </a:p>
        </p:txBody>
      </p:sp>
      <p:sp>
        <p:nvSpPr>
          <p:cNvPr id="16" name="Прямоугольник 15"/>
          <p:cNvSpPr/>
          <p:nvPr/>
        </p:nvSpPr>
        <p:spPr>
          <a:xfrm>
            <a:off x="0" y="5380672"/>
            <a:ext cx="9144000" cy="1477328"/>
          </a:xfrm>
          <a:prstGeom prst="rect">
            <a:avLst/>
          </a:prstGeom>
        </p:spPr>
        <p:txBody>
          <a:bodyPr wrap="square">
            <a:spAutoFit/>
          </a:bodyPr>
          <a:lstStyle/>
          <a:p>
            <a:pPr lvl="0" fontAlgn="base">
              <a:spcBef>
                <a:spcPct val="0"/>
              </a:spcBef>
              <a:spcAft>
                <a:spcPct val="0"/>
              </a:spcAft>
            </a:pPr>
            <a:r>
              <a:rPr lang="ru-RU" dirty="0" smtClean="0">
                <a:latin typeface="Calibri" pitchFamily="34" charset="0"/>
                <a:ea typeface="Times New Roman" pitchFamily="18" charset="0"/>
                <a:cs typeface="Times New Roman" pitchFamily="18" charset="0"/>
              </a:rPr>
              <a:t>Этот кадр хорошо объясняет проблему болезни </a:t>
            </a:r>
            <a:r>
              <a:rPr lang="ru-RU" dirty="0" err="1" smtClean="0">
                <a:latin typeface="Calibri" pitchFamily="34" charset="0"/>
                <a:ea typeface="Times New Roman" pitchFamily="18" charset="0"/>
                <a:cs typeface="Times New Roman" pitchFamily="18" charset="0"/>
              </a:rPr>
              <a:t>СПИДа</a:t>
            </a:r>
            <a:r>
              <a:rPr lang="ru-RU" dirty="0" smtClean="0">
                <a:latin typeface="Calibri" pitchFamily="34" charset="0"/>
                <a:ea typeface="Times New Roman" pitchFamily="18" charset="0"/>
                <a:cs typeface="Times New Roman" pitchFamily="18" charset="0"/>
              </a:rPr>
              <a:t>. Ветви над водой - это официально зарегистрированные ВИЧ-инфицированные люди, их более 430 тыс. в России. Ствол под водой - это люди, у которых тоже вирус ВИЧ, но мы этого не знаем. И они тоже зачастую об этом не знают. </a:t>
            </a:r>
            <a:r>
              <a:rPr lang="ru-RU" b="1" dirty="0" smtClean="0">
                <a:latin typeface="Calibri" pitchFamily="34" charset="0"/>
                <a:ea typeface="Times New Roman" pitchFamily="18" charset="0"/>
                <a:cs typeface="Times New Roman" pitchFamily="18" charset="0"/>
              </a:rPr>
              <a:t>Их в 3-5 раз больше, чем тех, о которых мы знаем. Скрытая опасность гораздо серьезнее, чем та, которую мы видим.</a:t>
            </a:r>
            <a:r>
              <a:rPr lang="ru-RU" dirty="0" smtClean="0">
                <a:latin typeface="Calibri" pitchFamily="34" charset="0"/>
                <a:ea typeface="Times New Roman" pitchFamily="18" charset="0"/>
                <a:cs typeface="Times New Roman" pitchFamily="18" charset="0"/>
              </a:rPr>
              <a:t> </a:t>
            </a:r>
            <a:endParaRPr lang="ru-RU"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cstate="email"/>
          <a:srcRect/>
          <a:stretch>
            <a:fillRect/>
          </a:stretch>
        </p:blipFill>
        <p:spPr bwMode="auto">
          <a:xfrm>
            <a:off x="0" y="285728"/>
            <a:ext cx="4681728" cy="6242304"/>
          </a:xfrm>
          <a:prstGeom prst="rect">
            <a:avLst/>
          </a:prstGeom>
          <a:noFill/>
          <a:ln w="9525">
            <a:noFill/>
            <a:miter lim="800000"/>
            <a:headEnd/>
            <a:tailEnd/>
          </a:ln>
          <a:effectLst/>
        </p:spPr>
      </p:pic>
      <p:sp>
        <p:nvSpPr>
          <p:cNvPr id="5" name="TextBox 4"/>
          <p:cNvSpPr txBox="1"/>
          <p:nvPr/>
        </p:nvSpPr>
        <p:spPr>
          <a:xfrm>
            <a:off x="9072562" y="1643050"/>
            <a:ext cx="142876" cy="55492114"/>
          </a:xfrm>
          <a:prstGeom prst="rect">
            <a:avLst/>
          </a:prstGeom>
          <a:noFill/>
        </p:spPr>
        <p:txBody>
          <a:bodyPr wrap="square" rtlCol="0">
            <a:spAutoFit/>
          </a:bodyPr>
          <a:lstStyle/>
          <a:p>
            <a:r>
              <a:rPr lang="ru-RU" dirty="0" smtClean="0"/>
              <a:t>Красная лента – это знак солидарности с ВИЧ инфицированными. Напоминание о необходимости принятия мер по профилактике ВИЧ/</a:t>
            </a:r>
            <a:r>
              <a:rPr lang="ru-RU" dirty="0" err="1" smtClean="0"/>
              <a:t>СПИДа</a:t>
            </a:r>
            <a:r>
              <a:rPr lang="ru-RU" dirty="0" smtClean="0"/>
              <a:t>. Петелька из красной ленточки – международный символ </a:t>
            </a:r>
            <a:r>
              <a:rPr lang="ru-RU" dirty="0" err="1" smtClean="0"/>
              <a:t>антиСПИД</a:t>
            </a:r>
            <a:r>
              <a:rPr lang="ru-RU" dirty="0" smtClean="0"/>
              <a:t>– движения.</a:t>
            </a:r>
            <a:endParaRPr lang="ru-RU" dirty="0"/>
          </a:p>
        </p:txBody>
      </p:sp>
      <p:pic>
        <p:nvPicPr>
          <p:cNvPr id="6" name="Picture 2"/>
          <p:cNvPicPr>
            <a:picLocks noChangeAspect="1" noChangeArrowheads="1"/>
          </p:cNvPicPr>
          <p:nvPr/>
        </p:nvPicPr>
        <p:blipFill>
          <a:blip r:embed="rId3" cstate="email"/>
          <a:srcRect/>
          <a:stretch>
            <a:fillRect/>
          </a:stretch>
        </p:blipFill>
        <p:spPr bwMode="auto">
          <a:xfrm>
            <a:off x="0" y="0"/>
            <a:ext cx="4429124" cy="6680432"/>
          </a:xfrm>
          <a:prstGeom prst="rect">
            <a:avLst/>
          </a:prstGeom>
          <a:noFill/>
          <a:ln w="9525">
            <a:noFill/>
            <a:miter lim="800000"/>
            <a:headEnd/>
            <a:tailEnd/>
          </a:ln>
          <a:effectLst/>
        </p:spPr>
      </p:pic>
      <p:sp>
        <p:nvSpPr>
          <p:cNvPr id="7" name="Прямоугольник 6"/>
          <p:cNvSpPr/>
          <p:nvPr/>
        </p:nvSpPr>
        <p:spPr>
          <a:xfrm>
            <a:off x="4572000" y="1214422"/>
            <a:ext cx="4572000" cy="4832092"/>
          </a:xfrm>
          <a:prstGeom prst="rect">
            <a:avLst/>
          </a:prstGeom>
        </p:spPr>
        <p:txBody>
          <a:bodyPr wrap="square">
            <a:spAutoFit/>
          </a:bodyPr>
          <a:lstStyle/>
          <a:p>
            <a:r>
              <a:rPr lang="ru-RU" sz="2800" dirty="0" smtClean="0">
                <a:solidFill>
                  <a:srgbClr val="FF0000"/>
                </a:solidFill>
              </a:rPr>
              <a:t>   Красная лента – это знак солидарности с ВИЧ инфицированными. Напоминание о необходимости принятия мер по профилактике ВИЧ/</a:t>
            </a:r>
            <a:r>
              <a:rPr lang="ru-RU" sz="2800" dirty="0" err="1" smtClean="0">
                <a:solidFill>
                  <a:srgbClr val="FF0000"/>
                </a:solidFill>
              </a:rPr>
              <a:t>СПИДа</a:t>
            </a:r>
            <a:r>
              <a:rPr lang="ru-RU" sz="2800" dirty="0" smtClean="0">
                <a:solidFill>
                  <a:srgbClr val="FF0000"/>
                </a:solidFill>
              </a:rPr>
              <a:t>. </a:t>
            </a:r>
          </a:p>
          <a:p>
            <a:r>
              <a:rPr lang="ru-RU" sz="2800" dirty="0" smtClean="0">
                <a:solidFill>
                  <a:srgbClr val="FF0000"/>
                </a:solidFill>
              </a:rPr>
              <a:t>   Петелька из красной ленточки – международный символ </a:t>
            </a:r>
            <a:r>
              <a:rPr lang="ru-RU" sz="2800" dirty="0" err="1" smtClean="0">
                <a:solidFill>
                  <a:srgbClr val="FF0000"/>
                </a:solidFill>
              </a:rPr>
              <a:t>антиСПИД</a:t>
            </a:r>
            <a:r>
              <a:rPr lang="ru-RU" sz="2800" dirty="0" smtClean="0">
                <a:solidFill>
                  <a:srgbClr val="FF0000"/>
                </a:solidFill>
              </a:rPr>
              <a:t>– движения.</a:t>
            </a:r>
            <a:endParaRPr lang="ru-RU" sz="2800" dirty="0">
              <a:solidFill>
                <a:srgbClr val="FF0000"/>
              </a:solidFill>
            </a:endParaRPr>
          </a:p>
        </p:txBody>
      </p:sp>
    </p:spTree>
  </p:cSld>
  <p:clrMapOvr>
    <a:masterClrMapping/>
  </p:clrMapOvr>
  <p:transition>
    <p:wheel spokes="1"/>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1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434</TotalTime>
  <Words>611</Words>
  <Application>Microsoft Office PowerPoint</Application>
  <PresentationFormat>Экран (4:3)</PresentationFormat>
  <Paragraphs>104</Paragraphs>
  <Slides>15</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15</vt:i4>
      </vt:variant>
    </vt:vector>
  </HeadingPairs>
  <TitlesOfParts>
    <vt:vector size="19" baseType="lpstr">
      <vt:lpstr>Тема Office</vt:lpstr>
      <vt:lpstr>Поток</vt:lpstr>
      <vt:lpstr>Эркер</vt:lpstr>
      <vt:lpstr>1_Эркер</vt:lpstr>
      <vt:lpstr>Слайд 1</vt:lpstr>
      <vt:lpstr>    Это самые грустные фотографии детей, больных СПИДом, потому что они совсем не виноваты. Они заразились от своих матерей во время беременности или позже, когда мама кормила их своим молоком. Эти зараженные дети часто не доживают до одного года, продолжительность их жизни максимум до пяти лет. Только в Нью-Йорке каждый год рождается больше 20 тысяч таких заражённых детей. Там зарегистрировано больше 100 тысяч матерей, заражённых ВИЧ. </vt:lpstr>
      <vt:lpstr>Слайд 3</vt:lpstr>
      <vt:lpstr>                    </vt:lpstr>
      <vt:lpstr>Слайд 5</vt:lpstr>
      <vt:lpstr>Слайд 6</vt:lpstr>
      <vt:lpstr>Слайд 7</vt:lpstr>
      <vt:lpstr>Слайд 8</vt:lpstr>
      <vt:lpstr>Слайд 9</vt:lpstr>
      <vt:lpstr>Слайд 10</vt:lpstr>
      <vt:lpstr>Алтайский край</vt:lpstr>
      <vt:lpstr>ВИЧ-инфекция/СПИД в Алтайском крае по по данным на 01.01.2011г. </vt:lpstr>
      <vt:lpstr>Слайд 13</vt:lpstr>
      <vt:lpstr>«ВИЧ - это твой ВЫБОР»</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ирина</cp:lastModifiedBy>
  <cp:revision>53</cp:revision>
  <dcterms:created xsi:type="dcterms:W3CDTF">2011-11-03T12:21:16Z</dcterms:created>
  <dcterms:modified xsi:type="dcterms:W3CDTF">2013-09-01T08:53:05Z</dcterms:modified>
</cp:coreProperties>
</file>