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58" r:id="rId5"/>
    <p:sldId id="265" r:id="rId6"/>
    <p:sldId id="259" r:id="rId7"/>
    <p:sldId id="267" r:id="rId8"/>
    <p:sldId id="266" r:id="rId9"/>
    <p:sldId id="280" r:id="rId10"/>
    <p:sldId id="278" r:id="rId11"/>
    <p:sldId id="268" r:id="rId12"/>
    <p:sldId id="260" r:id="rId13"/>
    <p:sldId id="270" r:id="rId14"/>
    <p:sldId id="271" r:id="rId15"/>
    <p:sldId id="272" r:id="rId16"/>
    <p:sldId id="269" r:id="rId17"/>
    <p:sldId id="273" r:id="rId18"/>
    <p:sldId id="274" r:id="rId19"/>
    <p:sldId id="275" r:id="rId20"/>
    <p:sldId id="295" r:id="rId21"/>
    <p:sldId id="276" r:id="rId22"/>
    <p:sldId id="282" r:id="rId23"/>
    <p:sldId id="283" r:id="rId24"/>
    <p:sldId id="284" r:id="rId25"/>
    <p:sldId id="279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2E0D-A944-42E0-AAB9-EF758D6543E7}" type="datetimeFigureOut">
              <a:rPr lang="ru-RU" smtClean="0"/>
              <a:pPr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D43D-487B-42C2-93CE-562CB6E36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3"/>
            <a:ext cx="7054552" cy="43204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    Открытый урок </a:t>
            </a:r>
            <a:b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«К 20-летию принятия Конституции Российской Федерации»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97152"/>
            <a:ext cx="3992488" cy="134570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Классный руководитель 11 группы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МБОУ «Центр образования» городского округа город Фролово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Панфилова Н.В.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564904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8501125" cy="63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Цель :     </a:t>
            </a:r>
          </a:p>
          <a:p>
            <a:r>
              <a:rPr lang="ru-RU" sz="3200" dirty="0" smtClean="0">
                <a:latin typeface="Comic Sans MS" pitchFamily="66" charset="0"/>
              </a:rPr>
              <a:t>формирование гражданской идентичности посредством изучения  Основного Закона России.</a:t>
            </a:r>
          </a:p>
          <a:p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Задача:  </a:t>
            </a:r>
          </a:p>
          <a:p>
            <a:r>
              <a:rPr lang="ru-RU" sz="3200" dirty="0" smtClean="0">
                <a:latin typeface="Comic Sans MS" pitchFamily="66" charset="0"/>
              </a:rPr>
              <a:t>помочь обучающимся понять, что такое Конституция Российской Федерации, какова ее роль в жизни нашей страны, обществе и каждого российского гражданина, содействовать формированию у обучающихся активной жизненной позиции.  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68760"/>
            <a:ext cx="87849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В основном законе закреплено народовластие, разделение властей, светский социальный характер государства.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41640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Статья 80. Президент Российской Федерации является главой государства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Путин В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3924" y="273050"/>
            <a:ext cx="4074002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888432" cy="5771183"/>
          </a:xfrm>
        </p:spPr>
        <p:txBody>
          <a:bodyPr>
            <a:noAutofit/>
          </a:bodyPr>
          <a:lstStyle/>
          <a:p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Статья 111.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Председатель Правительства Российской Федерации назначается Президентом Российской Федерации с согласия  Государственной думы.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5000" y="476672"/>
            <a:ext cx="38714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Согласно   статьи   94   Конституции   РФ   -  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Федеральное   собрание   -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Парламент Российской Федерации </a:t>
            </a:r>
            <a:r>
              <a:rPr lang="ru-RU" sz="3100" dirty="0" smtClean="0">
                <a:solidFill>
                  <a:srgbClr val="7030A0"/>
                </a:solidFill>
              </a:rPr>
              <a:t>- является представительным и законодательным органом Российской Федерации. Парламент рассматривается как выразитель интересов народа государства.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Федеральное собрание не только выражает волю народа, но и осуществляет эту волю в законах и иных актах, не будучи никому подконтрольно. Федеральное Собрание действует самостоятельно в пределах компетенции и олицетворяет законодательную ветвь власти.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0"/>
            <a:ext cx="899953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Совет Федерации (верхняя палата) и Государственная Дума (нижняя палата) заседают раздельно. Они собираются только для заслушивания посланий Президента РФ; посланий Конституционного Суда РФ Российской Федерации и выступлений руководителей иностранных государств.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Совет Федерации - орган представительства субъектов Российской </a:t>
            </a:r>
            <a:r>
              <a:rPr lang="ru-RU" b="1" dirty="0" err="1" smtClean="0">
                <a:solidFill>
                  <a:srgbClr val="7030A0"/>
                </a:solidFill>
              </a:rPr>
              <a:t>Федераци</a:t>
            </a:r>
            <a:r>
              <a:rPr lang="ru-RU" b="1" dirty="0" smtClean="0">
                <a:solidFill>
                  <a:srgbClr val="7030A0"/>
                </a:solidFill>
              </a:rPr>
              <a:t>. В соответствии со ст. 99 Конституции Федеральное Собрание является постоянно действующим органом. Порядок формирования Федерального Собрания установлен Федеральным Законом от </a:t>
            </a:r>
            <a:r>
              <a:rPr lang="ru-RU" b="1" dirty="0" smtClean="0">
                <a:solidFill>
                  <a:srgbClr val="7030A0"/>
                </a:solidFill>
              </a:rPr>
              <a:t>05.08.200</a:t>
            </a:r>
            <a:r>
              <a:rPr lang="en-US" b="1" dirty="0" smtClean="0">
                <a:solidFill>
                  <a:srgbClr val="7030A0"/>
                </a:solidFill>
              </a:rPr>
              <a:t>0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года №113-фз «О порядке формирования Совета Федерации Федерального Собрания Российской Федерации». Членом может быть гражданин не моложе 30 лет, обладающий правом избирать и быть избранным.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ru-RU" b="1" dirty="0" smtClean="0">
                <a:solidFill>
                  <a:srgbClr val="7030A0"/>
                </a:solidFill>
              </a:rPr>
              <a:t> Совет Федерации входят по два представителя от каждого субъекта Российской Федерации (166 человек) - по одному от представительного (законодательного) и исполнительного органов государственной власти. В настоящее время в Совете Федерации от Волгоградской области работают Максюта Николай Кириллович - от Администрации области и Плотников Владимир Николаевич - от областной Думы.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12 декабря 1993 </a:t>
            </a:r>
            <a:r>
              <a:rPr lang="ru-RU" sz="2000" b="1" dirty="0" smtClean="0">
                <a:solidFill>
                  <a:srgbClr val="C00000"/>
                </a:solidFill>
              </a:rPr>
              <a:t>года всенародным референдумом была принята ныне действующая Конституция Российской Федерации</a:t>
            </a:r>
            <a:r>
              <a:rPr lang="ru-RU" sz="2000" b="1" dirty="0">
                <a:solidFill>
                  <a:srgbClr val="C00000"/>
                </a:solidFill>
              </a:rPr>
              <a:t>, которая вступила в действие со дня ее опубликования - 25 декабря того же года.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628800"/>
            <a:ext cx="666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Государственная Дума - нижняя палата Федерального Собрания Российской Федерации. Государственная Дума - выражает интересы всех граждан Российской Федерации.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Государственная    Дума    состоит    из    450    депутатов.   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Депутатом Государственной Думы может быть гражданин Российской Федерации, достигший 21 года и имеющий право участвовать в выборах.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35280" cy="5433467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С 2007 года по 2011 год депутаты Государственной Думы избирались по пропорциональной системе (по партийным спискам). Проходной барьер составлял 7%. С 2016 года барьер будет составлять 5% и выборы будут проходить по смешанной системе (пропорциональной и мажоритарной).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Выборы в Государственную Думу проводились в 1993, 1995, 1999, 2003, 2007 и 2011 годах.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Срок полномочий 2-5 созывов Государственной Думы - четыре года. Начиная с 6 созыва (с 2011 года) депутаты </a:t>
            </a:r>
            <a:r>
              <a:rPr lang="ru-RU" b="1" dirty="0" smtClean="0">
                <a:solidFill>
                  <a:srgbClr val="7030A0"/>
                </a:solidFill>
              </a:rPr>
              <a:t>избирают</a:t>
            </a:r>
            <a:r>
              <a:rPr lang="ru-RU" b="1" dirty="0" smtClean="0">
                <a:solidFill>
                  <a:srgbClr val="7030A0"/>
                </a:solidFill>
              </a:rPr>
              <a:t>ся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сроком на 5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состав Волгоградской областной Думы 4 созыва (2009- 2014) входят 38 депутатов, 22 из которых по партийным спискам, 16- по одномандатным избирательным округам. В ее структуре 8 комитетов, основным направлением деятельности которых является формирование региональной правовой базы, обеспечивающей защиту трудовых и социальных прав граждан, безопасность и правопорядок, устойчивый экономический рост и </a:t>
            </a:r>
            <a:r>
              <a:rPr lang="ru-RU" b="1" dirty="0" smtClean="0">
                <a:solidFill>
                  <a:srgbClr val="7030A0"/>
                </a:solidFill>
              </a:rPr>
              <a:t>повышение </a:t>
            </a:r>
            <a:r>
              <a:rPr lang="ru-RU" b="1" dirty="0" smtClean="0">
                <a:solidFill>
                  <a:srgbClr val="7030A0"/>
                </a:solidFill>
              </a:rPr>
              <a:t>уровня жизни населения области.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Местное самоуправление осуществляется населением через выборные (представительные) органы местного самоуправления. В соответствии с Уставом города Фролово </a:t>
            </a:r>
            <a:r>
              <a:rPr lang="ru-RU" b="1" dirty="0" err="1" smtClean="0">
                <a:solidFill>
                  <a:srgbClr val="7030A0"/>
                </a:solidFill>
              </a:rPr>
              <a:t>Фроловская</a:t>
            </a:r>
            <a:r>
              <a:rPr lang="ru-RU" b="1" dirty="0" smtClean="0">
                <a:solidFill>
                  <a:srgbClr val="7030A0"/>
                </a:solidFill>
              </a:rPr>
              <a:t> городская Дума является юридическим лицом. Дума наделена собственной компетенцией для решения вопросов местного значения. Это утверждение местного бюджета городского округа город Фролово, отчета о его исполнении, контроль за исполнением муниципальных целевых программ, распоряжение муниципальной собственностью и многое другое.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Фроловская</a:t>
            </a:r>
            <a:r>
              <a:rPr lang="ru-RU" b="1" dirty="0" smtClean="0">
                <a:solidFill>
                  <a:srgbClr val="7030A0"/>
                </a:solidFill>
              </a:rPr>
              <a:t> городская Дума состоит из 21 депутата, которые ранее избирались по одномандатным избирательным округам. Со следующего созыва (с сентября 2014 года) изменена система выборов. Депутаты будут избираться по смешанной системе голосования: 11 человек будут избираться по мажоритарной системе (одномандатные избирательные округа) и 10 человек по пропорциональной (по партийным спискам).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Викторина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79350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Какова структура Конституции РФ?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Кто  является  президентом  РФ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Кто  может  стать  депутатом  Государственной 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Думы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4.    Что</a:t>
            </a:r>
            <a:r>
              <a:rPr lang="ru-RU" dirty="0" smtClean="0"/>
              <a:t>  такое  мажоритарная  избирательная 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  </a:t>
            </a:r>
            <a:r>
              <a:rPr lang="ru-RU" dirty="0" smtClean="0"/>
              <a:t>система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5.     Кто</a:t>
            </a:r>
            <a:r>
              <a:rPr lang="ru-RU" dirty="0" smtClean="0"/>
              <a:t>  является  губернатором  </a:t>
            </a:r>
            <a:r>
              <a:rPr lang="ru-RU" dirty="0" smtClean="0"/>
              <a:t>Волгоградской области?</a:t>
            </a:r>
          </a:p>
          <a:p>
            <a:pPr marL="514350" indent="-514350">
              <a:buNone/>
            </a:pPr>
            <a:r>
              <a:rPr lang="ru-RU" dirty="0" smtClean="0"/>
              <a:t>6</a:t>
            </a:r>
            <a:r>
              <a:rPr lang="ru-RU" dirty="0" smtClean="0"/>
              <a:t>.    </a:t>
            </a:r>
            <a:r>
              <a:rPr lang="ru-RU" dirty="0" smtClean="0"/>
              <a:t>Что  такое  разделение  властей</a:t>
            </a:r>
            <a:r>
              <a:rPr lang="ru-RU" dirty="0" smtClean="0"/>
              <a:t>?</a:t>
            </a:r>
          </a:p>
          <a:p>
            <a:pPr marL="514350" indent="-514350">
              <a:buNone/>
            </a:pPr>
            <a:r>
              <a:rPr lang="ru-RU" dirty="0" smtClean="0"/>
              <a:t>7.     Какие обязанности человека и гражданина закреплены в   Конституции РФ.</a:t>
            </a:r>
          </a:p>
          <a:p>
            <a:pPr marL="514350" indent="-514350">
              <a:buNone/>
            </a:pPr>
            <a:r>
              <a:rPr lang="ru-RU" dirty="0" smtClean="0"/>
              <a:t>8.   Сколько депутатов входят в состав Государственной думы?</a:t>
            </a:r>
          </a:p>
          <a:p>
            <a:pPr marL="514350" indent="-514350">
              <a:buNone/>
            </a:pPr>
            <a:r>
              <a:rPr lang="ru-RU" dirty="0" smtClean="0"/>
              <a:t>9.    Как</a:t>
            </a:r>
            <a:r>
              <a:rPr lang="ru-RU" dirty="0" smtClean="0"/>
              <a:t>  называется  основной  документ  муниципального 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      образования?</a:t>
            </a:r>
          </a:p>
          <a:p>
            <a:pPr marL="514350" indent="-514350">
              <a:buNone/>
            </a:pPr>
            <a:r>
              <a:rPr lang="ru-RU" dirty="0" smtClean="0"/>
              <a:t>10.</a:t>
            </a:r>
            <a:r>
              <a:rPr lang="ru-RU" dirty="0" smtClean="0"/>
              <a:t> Что,  согласно  Конституции,  является  высшей  ценностью  в  РФ?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Состоит из преамбулы и 2 разделов.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В.В Путин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Гражданин  </a:t>
            </a:r>
            <a:r>
              <a:rPr lang="ru-RU" sz="2000" dirty="0" smtClean="0"/>
              <a:t>РФ,</a:t>
            </a:r>
            <a:r>
              <a:rPr lang="ru-RU" sz="2000" dirty="0" smtClean="0"/>
              <a:t>  достигший  21  года  и  имеющий  право  участвовать  в  </a:t>
            </a:r>
            <a:r>
              <a:rPr lang="ru-RU" sz="2000" dirty="0" smtClean="0"/>
              <a:t>выборах.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От  каждого  избирательного  округа  избирается  один  депутат, </a:t>
            </a: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</a:t>
            </a:r>
            <a:r>
              <a:rPr lang="ru-RU" sz="2000" dirty="0" smtClean="0"/>
              <a:t>который  при  выборах  набрал  наибольшее  количество  </a:t>
            </a:r>
            <a:r>
              <a:rPr lang="ru-RU" sz="2000" dirty="0" smtClean="0"/>
              <a:t>голосов.</a:t>
            </a:r>
          </a:p>
          <a:p>
            <a:pPr marL="514350" indent="-514350">
              <a:buNone/>
            </a:pPr>
            <a:r>
              <a:rPr lang="ru-RU" sz="2000" dirty="0" smtClean="0"/>
              <a:t>5.      </a:t>
            </a:r>
            <a:r>
              <a:rPr lang="ru-RU" sz="2000" dirty="0" err="1" smtClean="0"/>
              <a:t>Боженов</a:t>
            </a:r>
            <a:r>
              <a:rPr lang="ru-RU" sz="2000" dirty="0" smtClean="0"/>
              <a:t> </a:t>
            </a:r>
            <a:r>
              <a:rPr lang="ru-RU" sz="2000" dirty="0" smtClean="0"/>
              <a:t>Сергей </a:t>
            </a:r>
            <a:r>
              <a:rPr lang="ru-RU" sz="2000" dirty="0" smtClean="0"/>
              <a:t>Анатольевич.</a:t>
            </a:r>
          </a:p>
          <a:p>
            <a:pPr marL="514350" indent="-514350">
              <a:buNone/>
            </a:pPr>
            <a:r>
              <a:rPr lang="ru-RU" sz="2000" dirty="0" smtClean="0"/>
              <a:t>6.      Государственная</a:t>
            </a:r>
            <a:r>
              <a:rPr lang="ru-RU" sz="2000" dirty="0" smtClean="0"/>
              <a:t>  власть  в  </a:t>
            </a:r>
            <a:r>
              <a:rPr lang="ru-RU" sz="2000" dirty="0" smtClean="0"/>
              <a:t>Российской Федерации</a:t>
            </a:r>
            <a:r>
              <a:rPr lang="ru-RU" sz="2000" dirty="0" smtClean="0"/>
              <a:t>  разделяется  на  </a:t>
            </a: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         законодательную</a:t>
            </a:r>
            <a:r>
              <a:rPr lang="ru-RU" sz="2000" dirty="0" smtClean="0"/>
              <a:t>,  исполнительную  и  </a:t>
            </a:r>
            <a:r>
              <a:rPr lang="ru-RU" sz="2000" dirty="0" smtClean="0"/>
              <a:t>судебную.</a:t>
            </a:r>
          </a:p>
          <a:p>
            <a:pPr marL="514350" indent="-514350">
              <a:buNone/>
            </a:pPr>
            <a:r>
              <a:rPr lang="ru-RU" sz="2000" dirty="0" smtClean="0"/>
              <a:t>7.     Платить налоги, охранять и защищать Россию, охранять природу.</a:t>
            </a:r>
          </a:p>
          <a:p>
            <a:pPr marL="514350" indent="-514350">
              <a:buNone/>
            </a:pPr>
            <a:r>
              <a:rPr lang="ru-RU" sz="2000" dirty="0" smtClean="0"/>
              <a:t>8.     450</a:t>
            </a:r>
          </a:p>
          <a:p>
            <a:pPr marL="514350" indent="-514350">
              <a:buAutoNum type="arabicPeriod" startAt="9"/>
            </a:pPr>
            <a:r>
              <a:rPr lang="ru-RU" sz="2000" dirty="0" smtClean="0"/>
              <a:t>Устав.</a:t>
            </a:r>
          </a:p>
          <a:p>
            <a:pPr marL="514350" indent="-514350">
              <a:buAutoNum type="arabicPeriod" startAt="9"/>
            </a:pPr>
            <a:r>
              <a:rPr lang="ru-RU" sz="2000" dirty="0" smtClean="0"/>
              <a:t>Человек,  его  права  и  </a:t>
            </a:r>
            <a:r>
              <a:rPr lang="ru-RU" sz="2000" dirty="0" smtClean="0"/>
              <a:t>свободы.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Путь нашей страны в </a:t>
            </a:r>
            <a:r>
              <a:rPr lang="en-US" b="1" dirty="0" smtClean="0">
                <a:solidFill>
                  <a:srgbClr val="C00000"/>
                </a:solidFill>
              </a:rPr>
              <a:t>XX </a:t>
            </a:r>
            <a:r>
              <a:rPr lang="ru-RU" b="1" dirty="0" smtClean="0">
                <a:solidFill>
                  <a:srgbClr val="C00000"/>
                </a:solidFill>
              </a:rPr>
              <a:t>веке к демократической Конституции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26357" y="1600200"/>
            <a:ext cx="31002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Первый 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этап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конституционного развития в России: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Принятие в советском государстве Конституции РСФСР 1918 года. Она закрепила федеративное устройство России, юридически оформила диктатуру пролетариата, а потому имела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идеологизированную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(классовую) направленность, что проявлялось в лишении избирательных прав непролетарских слоев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населения.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Второй этап: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Ознаменован Конституцией РСФСР 1925 года. Юридически закрепила статус России как союзной республики в составе СССР. Главной задачей государства называла подавление буржуазии и построение коммунизма.</a:t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Третий этап. </a:t>
            </a:r>
            <a:r>
              <a:rPr lang="ru-RU" sz="2700" b="1" dirty="0">
                <a:solidFill>
                  <a:srgbClr val="7030A0"/>
                </a:solidFill>
              </a:rPr>
              <a:t>Новая Конституция декларировала завершение строительства основ социализма</a:t>
            </a:r>
            <a:r>
              <a:rPr lang="ru-RU" sz="3200" dirty="0">
                <a:solidFill>
                  <a:srgbClr val="7030A0"/>
                </a:solidFill>
              </a:rPr>
              <a:t>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746650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Четвертый этап:</a:t>
            </a:r>
            <a:br>
              <a:rPr lang="ru-RU" dirty="0"/>
            </a:br>
            <a:r>
              <a:rPr lang="ru-RU" dirty="0"/>
              <a:t>В конституционном развитии России очерчен Конституцией РСФСР 1978 года</a:t>
            </a:r>
            <a:r>
              <a:rPr lang="ru-RU" dirty="0" smtClean="0"/>
              <a:t>. Научный </a:t>
            </a:r>
            <a:r>
              <a:rPr lang="ru-RU" dirty="0"/>
              <a:t>коммунизм провозглашался официальной общегосударственной идеологией, закреплялась руководящая роль КПСС в политической системе.</a:t>
            </a:r>
            <a:br>
              <a:rPr lang="ru-RU" dirty="0"/>
            </a:br>
            <a:r>
              <a:rPr lang="ru-RU" dirty="0" smtClean="0"/>
              <a:t>«Брежневская конституция»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77809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Пятый </a:t>
            </a:r>
            <a:r>
              <a:rPr lang="ru-RU" sz="2000" b="1" dirty="0" smtClean="0">
                <a:solidFill>
                  <a:srgbClr val="7030A0"/>
                </a:solidFill>
              </a:rPr>
              <a:t>этап: оформление </a:t>
            </a:r>
            <a:r>
              <a:rPr lang="ru-RU" sz="2000" b="1" dirty="0">
                <a:solidFill>
                  <a:srgbClr val="7030A0"/>
                </a:solidFill>
              </a:rPr>
              <a:t>Конституции Российской Федерации, принятой на Всероссийском референдуме 12 декабря </a:t>
            </a:r>
            <a:r>
              <a:rPr lang="ru-RU" sz="2000" b="1" dirty="0" smtClean="0">
                <a:solidFill>
                  <a:srgbClr val="7030A0"/>
                </a:solidFill>
              </a:rPr>
              <a:t>1993.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Структура Конституции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Конституция РФ состоит из:</a:t>
            </a:r>
          </a:p>
          <a:p>
            <a:r>
              <a:rPr lang="ru-RU" sz="3600" b="1" dirty="0" smtClean="0">
                <a:solidFill>
                  <a:schemeClr val="tx2"/>
                </a:solidFill>
                <a:hlinkClick r:id="rId2" action="ppaction://hlinksldjump"/>
              </a:rPr>
              <a:t>- преамбулы;</a:t>
            </a:r>
            <a:endParaRPr lang="ru-RU" sz="3600" b="1" dirty="0" smtClean="0">
              <a:solidFill>
                <a:schemeClr val="tx2"/>
              </a:solidFill>
            </a:endParaRPr>
          </a:p>
          <a:p>
            <a:r>
              <a:rPr lang="ru-RU" sz="3600" b="1" dirty="0" smtClean="0">
                <a:solidFill>
                  <a:schemeClr val="tx2"/>
                </a:solidFill>
              </a:rPr>
              <a:t>-  раздела первого - собственно текста Конституции, включающего 137 статей;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- раздела второго - заключительных и переходных положений.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740</Words>
  <Application>Microsoft Office PowerPoint</Application>
  <PresentationFormat>Экран (4:3)</PresentationFormat>
  <Paragraphs>73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   Открытый урок  «К 20-летию принятия Конституции Российской Федерации»</vt:lpstr>
      <vt:lpstr>Слайд 2</vt:lpstr>
      <vt:lpstr>Слайд 3</vt:lpstr>
      <vt:lpstr>Путь нашей страны в XX веке к демократической Конституции.</vt:lpstr>
      <vt:lpstr>Второй этап: Ознаменован Конституцией РСФСР 1925 года. Юридически закрепила статус России как союзной республики в составе СССР. Главной задачей государства называла подавление буржуазии и построение коммунизма. </vt:lpstr>
      <vt:lpstr>Третий этап. Новая Конституция декларировала завершение строительства основ социализма. </vt:lpstr>
      <vt:lpstr>Четвертый этап: В конституционном развитии России очерчен Конституцией РСФСР 1978 года. Научный коммунизм провозглашался официальной общегосударственной идеологией, закреплялась руководящая роль КПСС в политической системе. «Брежневская конституция»</vt:lpstr>
      <vt:lpstr>Пятый этап: оформление Конституции Российской Федерации, принятой на Всероссийском референдуме 12 декабря 1993.</vt:lpstr>
      <vt:lpstr>Структура Конституции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 основном законе закреплено народовластие, разделение властей, светский социальный характер государства.</vt:lpstr>
      <vt:lpstr>Слайд 22</vt:lpstr>
      <vt:lpstr>  Статья 80. Президент Российской Федерации является главой государства</vt:lpstr>
      <vt:lpstr>Слайд 24</vt:lpstr>
      <vt:lpstr> Согласно   статьи   94   Конституции   РФ   -    Федеральное   собрание   - Парламент Российской Федерации - является представительным и законодательным органом Российской Федерации. Парламент рассматривается как выразитель интересов народа государства. Федеральное собрание не только выражает волю народа, но и осуществляет эту волю в законах и иных актах, не будучи никому подконтрольно. Федеральное Собрание действует самостоятельно в пределах компетенции и олицетворяет законодательную ветвь власти.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Викторина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51</cp:revision>
  <dcterms:created xsi:type="dcterms:W3CDTF">2013-08-23T07:41:44Z</dcterms:created>
  <dcterms:modified xsi:type="dcterms:W3CDTF">2013-08-24T19:10:40Z</dcterms:modified>
</cp:coreProperties>
</file>