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3" r:id="rId4"/>
    <p:sldId id="277" r:id="rId5"/>
    <p:sldId id="276" r:id="rId6"/>
    <p:sldId id="278" r:id="rId7"/>
    <p:sldId id="279" r:id="rId8"/>
    <p:sldId id="280" r:id="rId9"/>
    <p:sldId id="281" r:id="rId10"/>
    <p:sldId id="282" r:id="rId11"/>
    <p:sldId id="283" r:id="rId12"/>
    <p:sldId id="284" r:id="rId13"/>
    <p:sldId id="285" r:id="rId14"/>
    <p:sldId id="286" r:id="rId15"/>
    <p:sldId id="287" r:id="rId16"/>
    <p:sldId id="28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23.03.2011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23.03.2011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23.03.2011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23.03.2011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Математическая викторина</a:t>
            </a:r>
            <a:br>
              <a:rPr lang="ru-RU" dirty="0" smtClean="0"/>
            </a:br>
            <a:r>
              <a:rPr lang="ru-RU" dirty="0" smtClean="0"/>
              <a:t>9-10 классы</a:t>
            </a:r>
            <a:endParaRPr lang="ru-RU" dirty="0"/>
          </a:p>
        </p:txBody>
      </p:sp>
      <p:sp>
        <p:nvSpPr>
          <p:cNvPr id="3" name="Подзаголовок 2"/>
          <p:cNvSpPr>
            <a:spLocks noGrp="1"/>
          </p:cNvSpPr>
          <p:nvPr>
            <p:ph type="subTitle" idx="1"/>
          </p:nvPr>
        </p:nvSpPr>
        <p:spPr>
          <a:xfrm>
            <a:off x="1331640" y="3933056"/>
            <a:ext cx="6400800" cy="17526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ru-RU" dirty="0" smtClean="0"/>
              <a:t>Методическая разработка</a:t>
            </a:r>
          </a:p>
          <a:p>
            <a:r>
              <a:rPr lang="ru-RU" dirty="0" smtClean="0"/>
              <a:t>у</a:t>
            </a:r>
            <a:r>
              <a:rPr lang="ru-RU" dirty="0" smtClean="0"/>
              <a:t>чителя </a:t>
            </a:r>
            <a:r>
              <a:rPr lang="ru-RU" dirty="0" smtClean="0"/>
              <a:t>математики</a:t>
            </a:r>
          </a:p>
          <a:p>
            <a:r>
              <a:rPr lang="ru-RU" dirty="0" smtClean="0"/>
              <a:t>Школы № 29      г. </a:t>
            </a:r>
            <a:r>
              <a:rPr lang="ru-RU" dirty="0"/>
              <a:t>Б</a:t>
            </a:r>
            <a:r>
              <a:rPr lang="ru-RU" dirty="0" smtClean="0"/>
              <a:t>алашихи</a:t>
            </a:r>
          </a:p>
          <a:p>
            <a:r>
              <a:rPr lang="ru-RU" dirty="0" err="1" smtClean="0"/>
              <a:t>Кондаковой</a:t>
            </a:r>
            <a:r>
              <a:rPr lang="ru-RU" dirty="0" smtClean="0"/>
              <a:t> М.Н.</a:t>
            </a:r>
            <a:endParaRPr lang="ru-RU" dirty="0"/>
          </a:p>
        </p:txBody>
      </p:sp>
    </p:spTree>
    <p:extLst>
      <p:ext uri="{BB962C8B-B14F-4D97-AF65-F5344CB8AC3E}">
        <p14:creationId xmlns:p14="http://schemas.microsoft.com/office/powerpoint/2010/main" val="5583926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 calcmode="lin" valueType="num">
                                      <p:cBhvr>
                                        <p:cTn id="49" dur="1000" fill="hold"/>
                                        <p:tgtEl>
                                          <p:spTgt spid="2"/>
                                        </p:tgtEl>
                                        <p:attrNameLst>
                                          <p:attrName>style.rotation</p:attrName>
                                        </p:attrNameLst>
                                      </p:cBhvr>
                                      <p:tavLst>
                                        <p:tav tm="0">
                                          <p:val>
                                            <p:fltVal val="90"/>
                                          </p:val>
                                        </p:tav>
                                        <p:tav tm="100000">
                                          <p:val>
                                            <p:fltVal val="0"/>
                                          </p:val>
                                        </p:tav>
                                      </p:tavLst>
                                    </p:anim>
                                    <p:animEffect transition="in" filter="fade">
                                      <p:cBhvr>
                                        <p:cTn id="5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9.</a:t>
            </a:r>
            <a:endParaRPr lang="ru-RU" dirty="0"/>
          </a:p>
        </p:txBody>
      </p:sp>
      <p:sp>
        <p:nvSpPr>
          <p:cNvPr id="3" name="Объект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dirty="0"/>
              <a:t>Любимая фраза Евклида. Этими словами древнегреческий учёный заканчивал каждый раз математический вывод.</a:t>
            </a:r>
          </a:p>
          <a:p>
            <a:endParaRPr lang="ru-RU" dirty="0"/>
          </a:p>
        </p:txBody>
      </p:sp>
      <p:sp>
        <p:nvSpPr>
          <p:cNvPr id="4" name="Объект 3"/>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a:bodyPr>
          <a:lstStyle/>
          <a:p>
            <a:r>
              <a:rPr lang="ru-RU" dirty="0"/>
              <a:t>А. Наконец –то получилось    </a:t>
            </a:r>
            <a:endParaRPr lang="ru-RU" dirty="0" smtClean="0"/>
          </a:p>
          <a:p>
            <a:r>
              <a:rPr lang="ru-RU" dirty="0" smtClean="0"/>
              <a:t> </a:t>
            </a:r>
            <a:r>
              <a:rPr lang="ru-RU" dirty="0"/>
              <a:t>Б. Эврика      </a:t>
            </a:r>
            <a:endParaRPr lang="ru-RU" dirty="0" smtClean="0"/>
          </a:p>
          <a:p>
            <a:r>
              <a:rPr lang="ru-RU" dirty="0" smtClean="0"/>
              <a:t>В</a:t>
            </a:r>
            <a:r>
              <a:rPr lang="ru-RU" dirty="0"/>
              <a:t>. Что и требовалось доказать</a:t>
            </a:r>
          </a:p>
          <a:p>
            <a:endParaRPr lang="ru-RU" dirty="0"/>
          </a:p>
        </p:txBody>
      </p:sp>
    </p:spTree>
    <p:extLst>
      <p:ext uri="{BB962C8B-B14F-4D97-AF65-F5344CB8AC3E}">
        <p14:creationId xmlns:p14="http://schemas.microsoft.com/office/powerpoint/2010/main" val="331653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10.</a:t>
            </a:r>
            <a:endParaRPr lang="ru-RU" dirty="0"/>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ru-RU" dirty="0"/>
              <a:t>Для того, чтобы получить университетское образование нашей героине пришлось заключить фиктивный брак и ускакать за границу. Позже её признали профессором несколько европейских университетов, но в России отказали в преподавательской работе. В результате она вынуждена была покинуть Россию и долгое время работа в Стокгольмском университете.</a:t>
            </a:r>
          </a:p>
          <a:p>
            <a:endParaRPr lang="ru-RU" dirty="0"/>
          </a:p>
        </p:txBody>
      </p:sp>
    </p:spTree>
    <p:extLst>
      <p:ext uri="{BB962C8B-B14F-4D97-AF65-F5344CB8AC3E}">
        <p14:creationId xmlns:p14="http://schemas.microsoft.com/office/powerpoint/2010/main" val="290113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11.</a:t>
            </a:r>
            <a:endParaRPr lang="ru-RU" dirty="0"/>
          </a:p>
        </p:txBody>
      </p:sp>
      <p:sp>
        <p:nvSpPr>
          <p:cNvPr id="3" name="Объект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ru-RU" dirty="0"/>
              <a:t>В. Гюго заметил однажды, что разум человеческий владеет тремя ключами, позволяющими людям знать, думать, мечтать. Два из них -  буква и нота. А каков третий ключ? </a:t>
            </a:r>
            <a:endParaRPr lang="ru-RU" dirty="0"/>
          </a:p>
        </p:txBody>
      </p:sp>
    </p:spTree>
    <p:extLst>
      <p:ext uri="{BB962C8B-B14F-4D97-AF65-F5344CB8AC3E}">
        <p14:creationId xmlns:p14="http://schemas.microsoft.com/office/powerpoint/2010/main" val="236471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12.</a:t>
            </a:r>
            <a:endParaRPr lang="ru-RU" dirty="0"/>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ru-RU" dirty="0"/>
              <a:t>Какую науку в Византии  называли «срединным знанием» и изучением бестелесных понятий». </a:t>
            </a:r>
            <a:endParaRPr lang="ru-RU" dirty="0"/>
          </a:p>
        </p:txBody>
      </p:sp>
    </p:spTree>
    <p:extLst>
      <p:ext uri="{BB962C8B-B14F-4D97-AF65-F5344CB8AC3E}">
        <p14:creationId xmlns:p14="http://schemas.microsoft.com/office/powerpoint/2010/main" val="256971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13.</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ru-RU" dirty="0"/>
              <a:t>Различные открытия и изобретения в математике тесно связаны с жизнью. Появление дробей, например, связано с необходимостью справедливого раздела имущества. Как вы думаете. С чем связано появление в математике отрицательных чисел. </a:t>
            </a:r>
            <a:endParaRPr lang="ru-RU" dirty="0"/>
          </a:p>
        </p:txBody>
      </p:sp>
    </p:spTree>
    <p:extLst>
      <p:ext uri="{BB962C8B-B14F-4D97-AF65-F5344CB8AC3E}">
        <p14:creationId xmlns:p14="http://schemas.microsoft.com/office/powerpoint/2010/main" val="282892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14.</a:t>
            </a:r>
            <a:endParaRPr lang="ru-RU" dirty="0"/>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ru-RU" dirty="0"/>
              <a:t>По мнению Л.Н. Толстого, каждый человек подобен дроби. Числитель дроби – это то, что человек собой представляет. А что представляет собой знаменатель? </a:t>
            </a:r>
            <a:endParaRPr lang="ru-RU" dirty="0"/>
          </a:p>
        </p:txBody>
      </p:sp>
    </p:spTree>
    <p:extLst>
      <p:ext uri="{BB962C8B-B14F-4D97-AF65-F5344CB8AC3E}">
        <p14:creationId xmlns:p14="http://schemas.microsoft.com/office/powerpoint/2010/main" val="402677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15.</a:t>
            </a:r>
            <a:endParaRPr lang="ru-RU" dirty="0"/>
          </a:p>
        </p:txBody>
      </p:sp>
      <p:sp>
        <p:nvSpPr>
          <p:cNvPr id="3" name="Объект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ru-RU" dirty="0"/>
              <a:t>Главной мерой длины  у египтян служил локоть.  Но люди бывают разного роста и локти у них разные. Египтяне это понимали. Для  того, чтобы измерения получились точными и не происходило никакой путаницы, придумывали образцовые меры. Локоть делился на несколько частей. На сколько? </a:t>
            </a:r>
            <a:endParaRPr lang="ru-RU" dirty="0"/>
          </a:p>
        </p:txBody>
      </p:sp>
    </p:spTree>
    <p:extLst>
      <p:ext uri="{BB962C8B-B14F-4D97-AF65-F5344CB8AC3E}">
        <p14:creationId xmlns:p14="http://schemas.microsoft.com/office/powerpoint/2010/main" val="48224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№1.</a:t>
            </a:r>
            <a:endParaRPr lang="ru-RU" dirty="0"/>
          </a:p>
        </p:txBody>
      </p:sp>
      <p:sp>
        <p:nvSpPr>
          <p:cNvPr id="3" name="Объект 2"/>
          <p:cNvSpPr>
            <a:spLocks noGrp="1"/>
          </p:cNvSpPr>
          <p:nvPr>
            <p:ph sz="half"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b="1" dirty="0" smtClean="0"/>
              <a:t>  </a:t>
            </a:r>
            <a:r>
              <a:rPr lang="ru-RU" dirty="0"/>
              <a:t>Именно этот учёный сумел измерить высоту пирамиды в Египте, сопоставив её величину с размерами тени, которую она отбрасывала.</a:t>
            </a:r>
          </a:p>
          <a:p>
            <a:pPr marL="1828800" lvl="4" indent="0">
              <a:buNone/>
            </a:pPr>
            <a:endParaRPr lang="ru-RU" dirty="0"/>
          </a:p>
          <a:p>
            <a:endParaRPr lang="ru-RU" dirty="0"/>
          </a:p>
        </p:txBody>
      </p:sp>
      <p:sp>
        <p:nvSpPr>
          <p:cNvPr id="4" name="Объект 3"/>
          <p:cNvSpPr>
            <a:spLocks noGrp="1"/>
          </p:cNvSpPr>
          <p:nvPr>
            <p:ph sz="half" idx="2"/>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dirty="0"/>
              <a:t>А. Фалес                  </a:t>
            </a:r>
            <a:endParaRPr lang="ru-RU" dirty="0" smtClean="0"/>
          </a:p>
          <a:p>
            <a:r>
              <a:rPr lang="ru-RU" dirty="0" smtClean="0"/>
              <a:t>Б</a:t>
            </a:r>
            <a:r>
              <a:rPr lang="ru-RU" dirty="0"/>
              <a:t>. Пифагор                  </a:t>
            </a:r>
            <a:endParaRPr lang="ru-RU" dirty="0" smtClean="0"/>
          </a:p>
          <a:p>
            <a:r>
              <a:rPr lang="ru-RU" dirty="0" smtClean="0"/>
              <a:t> </a:t>
            </a:r>
            <a:r>
              <a:rPr lang="ru-RU" dirty="0"/>
              <a:t>В. Эвклид                     </a:t>
            </a:r>
            <a:endParaRPr lang="ru-RU" dirty="0" smtClean="0"/>
          </a:p>
          <a:p>
            <a:r>
              <a:rPr lang="ru-RU" dirty="0" smtClean="0"/>
              <a:t>Г</a:t>
            </a:r>
            <a:r>
              <a:rPr lang="ru-RU" dirty="0"/>
              <a:t>. </a:t>
            </a:r>
            <a:r>
              <a:rPr lang="ru-RU" dirty="0" smtClean="0"/>
              <a:t>Архимед</a:t>
            </a:r>
            <a:endParaRPr lang="ru-RU" dirty="0"/>
          </a:p>
        </p:txBody>
      </p:sp>
    </p:spTree>
    <p:extLst>
      <p:ext uri="{BB962C8B-B14F-4D97-AF65-F5344CB8AC3E}">
        <p14:creationId xmlns:p14="http://schemas.microsoft.com/office/powerpoint/2010/main" val="104694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heel(1)">
                                      <p:cBhvr>
                                        <p:cTn id="4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№2.</a:t>
            </a:r>
            <a:endParaRPr lang="ru-RU" dirty="0"/>
          </a:p>
        </p:txBody>
      </p:sp>
      <p:sp>
        <p:nvSpPr>
          <p:cNvPr id="3" name="Объект 2"/>
          <p:cNvSpPr>
            <a:spLocks noGrp="1"/>
          </p:cNvSpPr>
          <p:nvPr>
            <p:ph sz="half"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dirty="0" smtClean="0"/>
              <a:t>Об </a:t>
            </a:r>
            <a:r>
              <a:rPr lang="ru-RU" dirty="0"/>
              <a:t>этой науке Цицерон сказал: </a:t>
            </a:r>
            <a:endParaRPr lang="ru-RU" dirty="0" smtClean="0"/>
          </a:p>
          <a:p>
            <a:pPr marL="0" indent="0">
              <a:buNone/>
            </a:pPr>
            <a:r>
              <a:rPr lang="ru-RU" dirty="0" smtClean="0"/>
              <a:t> « </a:t>
            </a:r>
            <a:r>
              <a:rPr lang="ru-RU" dirty="0"/>
              <a:t>Греки изучали её, чтобы познать мир, а римляне- чтобы измерить земельные участки».</a:t>
            </a:r>
          </a:p>
          <a:p>
            <a:endParaRPr lang="ru-RU" dirty="0"/>
          </a:p>
          <a:p>
            <a:endParaRPr lang="ru-RU" dirty="0"/>
          </a:p>
        </p:txBody>
      </p:sp>
      <p:sp>
        <p:nvSpPr>
          <p:cNvPr id="4" name="Объект 3"/>
          <p:cNvSpPr>
            <a:spLocks noGrp="1"/>
          </p:cNvSpPr>
          <p:nvPr>
            <p:ph sz="half" idx="2"/>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dirty="0"/>
              <a:t>А. физика              </a:t>
            </a:r>
            <a:endParaRPr lang="ru-RU" dirty="0" smtClean="0"/>
          </a:p>
          <a:p>
            <a:r>
              <a:rPr lang="ru-RU" dirty="0" smtClean="0"/>
              <a:t>Б</a:t>
            </a:r>
            <a:r>
              <a:rPr lang="ru-RU" dirty="0"/>
              <a:t>. химия        </a:t>
            </a:r>
            <a:endParaRPr lang="ru-RU" dirty="0" smtClean="0"/>
          </a:p>
          <a:p>
            <a:r>
              <a:rPr lang="ru-RU" dirty="0" smtClean="0"/>
              <a:t>В</a:t>
            </a:r>
            <a:r>
              <a:rPr lang="ru-RU" dirty="0"/>
              <a:t>. астрономия                           Г. геометрия </a:t>
            </a:r>
          </a:p>
          <a:p>
            <a:endParaRPr lang="ru-RU" dirty="0"/>
          </a:p>
        </p:txBody>
      </p:sp>
    </p:spTree>
    <p:extLst>
      <p:ext uri="{BB962C8B-B14F-4D97-AF65-F5344CB8AC3E}">
        <p14:creationId xmlns:p14="http://schemas.microsoft.com/office/powerpoint/2010/main" val="104694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wheel(1)">
                                      <p:cBhvr>
                                        <p:cTn id="27" dur="20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1)">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heel(1)">
                                      <p:cBhvr>
                                        <p:cTn id="37" dur="20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heel(1)">
                                      <p:cBhvr>
                                        <p:cTn id="4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3.</a:t>
            </a:r>
            <a:endParaRPr lang="ru-RU" dirty="0"/>
          </a:p>
        </p:txBody>
      </p:sp>
      <p:sp>
        <p:nvSpPr>
          <p:cNvPr id="3" name="Объект 2"/>
          <p:cNvSpPr>
            <a:spLocks noGrp="1"/>
          </p:cNvSpPr>
          <p:nvPr>
            <p:ph sz="half"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ru-RU" dirty="0"/>
              <a:t>О труде этого древнегреческого учёного «Элементы»  говорят. Что он оставался непревзойденным дольше, чем какая-либо другая книга, за исключением Библии. Назовите его.</a:t>
            </a:r>
          </a:p>
          <a:p>
            <a:endParaRPr lang="ru-RU" dirty="0"/>
          </a:p>
        </p:txBody>
      </p:sp>
      <p:sp>
        <p:nvSpPr>
          <p:cNvPr id="4" name="Объект 3"/>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a:bodyPr>
          <a:lstStyle/>
          <a:p>
            <a:r>
              <a:rPr lang="ru-RU" dirty="0"/>
              <a:t>А. Фалес                  </a:t>
            </a:r>
            <a:endParaRPr lang="ru-RU" dirty="0" smtClean="0"/>
          </a:p>
          <a:p>
            <a:r>
              <a:rPr lang="ru-RU" dirty="0" smtClean="0"/>
              <a:t>Б</a:t>
            </a:r>
            <a:r>
              <a:rPr lang="ru-RU" dirty="0"/>
              <a:t>. Пифагор                   </a:t>
            </a:r>
            <a:endParaRPr lang="ru-RU" dirty="0" smtClean="0"/>
          </a:p>
          <a:p>
            <a:r>
              <a:rPr lang="ru-RU" dirty="0" smtClean="0"/>
              <a:t>В</a:t>
            </a:r>
            <a:r>
              <a:rPr lang="ru-RU" dirty="0"/>
              <a:t>. Эвклид</a:t>
            </a:r>
            <a:r>
              <a:rPr lang="ru-RU" b="1" dirty="0"/>
              <a:t> </a:t>
            </a:r>
            <a:r>
              <a:rPr lang="ru-RU" dirty="0"/>
              <a:t>                    </a:t>
            </a:r>
            <a:endParaRPr lang="ru-RU" dirty="0" smtClean="0"/>
          </a:p>
          <a:p>
            <a:r>
              <a:rPr lang="ru-RU" dirty="0" smtClean="0"/>
              <a:t>Г</a:t>
            </a:r>
            <a:r>
              <a:rPr lang="ru-RU" dirty="0"/>
              <a:t>. Архимед</a:t>
            </a:r>
          </a:p>
          <a:p>
            <a:endParaRPr lang="ru-RU" dirty="0"/>
          </a:p>
        </p:txBody>
      </p:sp>
    </p:spTree>
    <p:extLst>
      <p:ext uri="{BB962C8B-B14F-4D97-AF65-F5344CB8AC3E}">
        <p14:creationId xmlns:p14="http://schemas.microsoft.com/office/powerpoint/2010/main" val="372018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heel(1)">
                                      <p:cBhvr>
                                        <p:cTn id="4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4.</a:t>
            </a:r>
            <a:endParaRPr lang="ru-RU" dirty="0"/>
          </a:p>
        </p:txBody>
      </p:sp>
      <p:sp>
        <p:nvSpPr>
          <p:cNvPr id="3" name="Объект 2"/>
          <p:cNvSpPr>
            <a:spLocks noGrp="1"/>
          </p:cNvSpPr>
          <p:nvPr>
            <p:ph sz="half" idx="1"/>
          </p:nvPr>
        </p:nvSpPr>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r>
              <a:rPr lang="ru-RU" sz="6300" dirty="0"/>
              <a:t>Это число выражает, во сколько раз окружность длиннее диаметра </a:t>
            </a:r>
          </a:p>
          <a:p>
            <a:endParaRPr lang="ru-RU" dirty="0"/>
          </a:p>
        </p:txBody>
      </p:sp>
      <mc:AlternateContent xmlns:mc="http://schemas.openxmlformats.org/markup-compatibility/2006">
        <mc:Choice xmlns:a14="http://schemas.microsoft.com/office/drawing/2010/main" Requires="a14">
          <p:sp>
            <p:nvSpPr>
              <p:cNvPr id="4" name="Объект 3"/>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r>
                  <a:rPr lang="ru-RU" sz="6300" dirty="0"/>
                  <a:t>А. </a:t>
                </a:r>
                <a:r>
                  <a:rPr lang="ru-RU" sz="6300" dirty="0"/>
                  <a:t>π                     </a:t>
                </a:r>
                <a:endParaRPr lang="ru-RU" sz="6300" dirty="0" smtClean="0"/>
              </a:p>
              <a:p>
                <a:r>
                  <a:rPr lang="ru-RU" sz="6300" dirty="0" smtClean="0"/>
                  <a:t>Б</a:t>
                </a:r>
                <a:r>
                  <a:rPr lang="ru-RU" sz="6300" dirty="0"/>
                  <a:t>.    </a:t>
                </a:r>
                <a14:m>
                  <m:oMath xmlns:m="http://schemas.openxmlformats.org/officeDocument/2006/math">
                    <m:rad>
                      <m:radPr>
                        <m:degHide m:val="on"/>
                        <m:ctrlPr>
                          <a:rPr lang="ru-RU" sz="6300" i="1">
                            <a:latin typeface="Cambria Math"/>
                          </a:rPr>
                        </m:ctrlPr>
                      </m:radPr>
                      <m:deg/>
                      <m:e>
                        <m:r>
                          <a:rPr lang="ru-RU" sz="6300" i="1">
                            <a:latin typeface="Cambria Math"/>
                          </a:rPr>
                          <m:t>2</m:t>
                        </m:r>
                      </m:e>
                    </m:rad>
                  </m:oMath>
                </a14:m>
                <a:r>
                  <a:rPr lang="ru-RU" sz="6300" dirty="0"/>
                  <a:t>                       </a:t>
                </a:r>
                <a:endParaRPr lang="ru-RU" sz="6300" dirty="0" smtClean="0"/>
              </a:p>
              <a:p>
                <a:r>
                  <a:rPr lang="ru-RU" sz="6300" dirty="0" smtClean="0"/>
                  <a:t>В</a:t>
                </a:r>
                <a:r>
                  <a:rPr lang="ru-RU" sz="6300" dirty="0"/>
                  <a:t>. 7</a:t>
                </a:r>
              </a:p>
              <a:p>
                <a:endParaRPr lang="ru-RU" dirty="0"/>
              </a:p>
            </p:txBody>
          </p:sp>
        </mc:Choice>
        <mc:Fallback>
          <p:sp>
            <p:nvSpPr>
              <p:cNvPr id="4" name="Объект 3"/>
              <p:cNvSpPr>
                <a:spLocks noGrp="1" noRot="1" noChangeAspect="1" noMove="1" noResize="1" noEditPoints="1" noAdjustHandles="1" noChangeArrowheads="1" noChangeShapeType="1" noTextEdit="1"/>
              </p:cNvSpPr>
              <p:nvPr>
                <p:ph sz="half" idx="2"/>
              </p:nvPr>
            </p:nvSpPr>
            <p:spPr>
              <a:blipFill rotWithShape="1">
                <a:blip r:embed="rId2"/>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58126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5.</a:t>
            </a:r>
            <a:endParaRPr lang="ru-RU" dirty="0"/>
          </a:p>
        </p:txBody>
      </p:sp>
      <p:sp>
        <p:nvSpPr>
          <p:cNvPr id="3" name="Объект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lstStyle/>
          <a:p>
            <a:r>
              <a:rPr lang="ru-RU" dirty="0"/>
              <a:t>В Византии и на Руси арабских цифр не было. Что же использовалось в этих странах для составления чисел?</a:t>
            </a:r>
          </a:p>
          <a:p>
            <a:endParaRPr lang="ru-RU" dirty="0"/>
          </a:p>
        </p:txBody>
      </p:sp>
      <p:sp>
        <p:nvSpPr>
          <p:cNvPr id="4" name="Объект 3"/>
          <p:cNvSpPr>
            <a:spLocks noGrp="1"/>
          </p:cNvSpPr>
          <p:nvPr>
            <p:ph sz="half" idx="2"/>
          </p:nvPr>
        </p:nvSpPr>
        <p:spPr/>
        <p:style>
          <a:lnRef idx="1">
            <a:schemeClr val="accent5"/>
          </a:lnRef>
          <a:fillRef idx="3">
            <a:schemeClr val="accent5"/>
          </a:fillRef>
          <a:effectRef idx="2">
            <a:schemeClr val="accent5"/>
          </a:effectRef>
          <a:fontRef idx="minor">
            <a:schemeClr val="lt1"/>
          </a:fontRef>
        </p:style>
        <p:txBody>
          <a:bodyPr/>
          <a:lstStyle/>
          <a:p>
            <a:r>
              <a:rPr lang="ru-RU" dirty="0"/>
              <a:t>А. палочки                 </a:t>
            </a:r>
            <a:endParaRPr lang="ru-RU" dirty="0" smtClean="0"/>
          </a:p>
          <a:p>
            <a:r>
              <a:rPr lang="ru-RU" dirty="0" smtClean="0"/>
              <a:t>Б</a:t>
            </a:r>
            <a:r>
              <a:rPr lang="ru-RU" dirty="0"/>
              <a:t>. кости                     </a:t>
            </a:r>
            <a:endParaRPr lang="ru-RU" dirty="0" smtClean="0"/>
          </a:p>
          <a:p>
            <a:r>
              <a:rPr lang="ru-RU" dirty="0" smtClean="0"/>
              <a:t>В</a:t>
            </a:r>
            <a:r>
              <a:rPr lang="ru-RU" dirty="0"/>
              <a:t>. Греческие или славянские буквы.</a:t>
            </a:r>
          </a:p>
          <a:p>
            <a:endParaRPr lang="ru-RU" dirty="0"/>
          </a:p>
        </p:txBody>
      </p:sp>
    </p:spTree>
    <p:extLst>
      <p:ext uri="{BB962C8B-B14F-4D97-AF65-F5344CB8AC3E}">
        <p14:creationId xmlns:p14="http://schemas.microsoft.com/office/powerpoint/2010/main" val="426701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6.</a:t>
            </a:r>
            <a:endParaRPr lang="ru-RU" dirty="0"/>
          </a:p>
        </p:txBody>
      </p:sp>
      <p:sp>
        <p:nvSpPr>
          <p:cNvPr id="3" name="Объект 2"/>
          <p:cNvSpPr>
            <a:spLocks noGrp="1"/>
          </p:cNvSpPr>
          <p:nvPr>
            <p:ph sz="half" idx="1"/>
          </p:nvPr>
        </p:nvSpPr>
        <p:spPr/>
        <p:style>
          <a:lnRef idx="1">
            <a:schemeClr val="accent3"/>
          </a:lnRef>
          <a:fillRef idx="2">
            <a:schemeClr val="accent3"/>
          </a:fillRef>
          <a:effectRef idx="1">
            <a:schemeClr val="accent3"/>
          </a:effectRef>
          <a:fontRef idx="minor">
            <a:schemeClr val="dk1"/>
          </a:fontRef>
        </p:style>
        <p:txBody>
          <a:bodyPr/>
          <a:lstStyle/>
          <a:p>
            <a:r>
              <a:rPr lang="ru-RU" b="1" dirty="0" smtClean="0"/>
              <a:t>   </a:t>
            </a:r>
            <a:r>
              <a:rPr lang="ru-RU" dirty="0"/>
              <a:t>За 15 веков до Колумба этот народ изобрёл точный солнечный календарь, создал единственную в Америке развитую письменность, использовал в математике понятие нуля.</a:t>
            </a:r>
          </a:p>
          <a:p>
            <a:endParaRPr lang="ru-RU" dirty="0"/>
          </a:p>
        </p:txBody>
      </p:sp>
      <p:sp>
        <p:nvSpPr>
          <p:cNvPr id="4" name="Объект 3"/>
          <p:cNvSpPr>
            <a:spLocks noGrp="1"/>
          </p:cNvSpPr>
          <p:nvPr>
            <p:ph sz="half" idx="2"/>
          </p:nvPr>
        </p:nvSpPr>
        <p:spPr/>
        <p:style>
          <a:lnRef idx="1">
            <a:schemeClr val="accent3"/>
          </a:lnRef>
          <a:fillRef idx="3">
            <a:schemeClr val="accent3"/>
          </a:fillRef>
          <a:effectRef idx="2">
            <a:schemeClr val="accent3"/>
          </a:effectRef>
          <a:fontRef idx="minor">
            <a:schemeClr val="lt1"/>
          </a:fontRef>
        </p:style>
        <p:txBody>
          <a:bodyPr/>
          <a:lstStyle/>
          <a:p>
            <a:r>
              <a:rPr lang="ru-RU" dirty="0"/>
              <a:t>А. племя майя     </a:t>
            </a:r>
            <a:endParaRPr lang="ru-RU" dirty="0" smtClean="0"/>
          </a:p>
          <a:p>
            <a:r>
              <a:rPr lang="ru-RU" dirty="0" smtClean="0"/>
              <a:t>Б</a:t>
            </a:r>
            <a:r>
              <a:rPr lang="ru-RU" dirty="0"/>
              <a:t>. индусы      </a:t>
            </a:r>
            <a:endParaRPr lang="ru-RU" dirty="0" smtClean="0"/>
          </a:p>
          <a:p>
            <a:r>
              <a:rPr lang="ru-RU" dirty="0" smtClean="0"/>
              <a:t> </a:t>
            </a:r>
            <a:r>
              <a:rPr lang="ru-RU" dirty="0"/>
              <a:t>В. Аборигены</a:t>
            </a:r>
          </a:p>
          <a:p>
            <a:endParaRPr lang="ru-RU" dirty="0"/>
          </a:p>
        </p:txBody>
      </p:sp>
    </p:spTree>
    <p:extLst>
      <p:ext uri="{BB962C8B-B14F-4D97-AF65-F5344CB8AC3E}">
        <p14:creationId xmlns:p14="http://schemas.microsoft.com/office/powerpoint/2010/main" val="30788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7.</a:t>
            </a:r>
            <a:endParaRPr lang="ru-RU" dirty="0"/>
          </a:p>
        </p:txBody>
      </p:sp>
      <p:sp>
        <p:nvSpPr>
          <p:cNvPr id="3" name="Объект 2"/>
          <p:cNvSpPr>
            <a:spLocks noGrp="1"/>
          </p:cNvSpPr>
          <p:nvPr>
            <p:ph sz="half"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ru-RU" dirty="0"/>
              <a:t>Наш герой работал преподавателем в Пизанском университете , а весь начальный курс этой науки он «подслушал», стоя за дверью соседнего дома. Позже он изобрёл множество механизмов, от циркуля до счётной линейной машины, которая поднимала воду на поля. Ему принадлежит знаменитая фраза « А всё-таки она вертится».</a:t>
            </a:r>
          </a:p>
          <a:p>
            <a:endParaRPr lang="ru-RU" dirty="0"/>
          </a:p>
        </p:txBody>
      </p:sp>
      <p:sp>
        <p:nvSpPr>
          <p:cNvPr id="4" name="Объект 3"/>
          <p:cNvSpPr>
            <a:spLocks noGrp="1"/>
          </p:cNvSpPr>
          <p:nvPr>
            <p:ph sz="half" idx="2"/>
          </p:nvPr>
        </p:nvSpPr>
        <p:spPr/>
        <p:style>
          <a:lnRef idx="0">
            <a:schemeClr val="accent3"/>
          </a:lnRef>
          <a:fillRef idx="3">
            <a:schemeClr val="accent3"/>
          </a:fillRef>
          <a:effectRef idx="3">
            <a:schemeClr val="accent3"/>
          </a:effectRef>
          <a:fontRef idx="minor">
            <a:schemeClr val="lt1"/>
          </a:fontRef>
        </p:style>
        <p:txBody>
          <a:bodyPr>
            <a:normAutofit fontScale="85000" lnSpcReduction="20000"/>
          </a:bodyPr>
          <a:lstStyle/>
          <a:p>
            <a:r>
              <a:rPr lang="ru-RU" dirty="0"/>
              <a:t>А. Фалес                  </a:t>
            </a:r>
            <a:endParaRPr lang="ru-RU" dirty="0" smtClean="0"/>
          </a:p>
          <a:p>
            <a:r>
              <a:rPr lang="ru-RU" dirty="0" smtClean="0"/>
              <a:t>Б</a:t>
            </a:r>
            <a:r>
              <a:rPr lang="ru-RU" dirty="0"/>
              <a:t>. Пифагор                   </a:t>
            </a:r>
            <a:endParaRPr lang="ru-RU" dirty="0" smtClean="0"/>
          </a:p>
          <a:p>
            <a:r>
              <a:rPr lang="ru-RU" dirty="0" smtClean="0"/>
              <a:t>В</a:t>
            </a:r>
            <a:r>
              <a:rPr lang="ru-RU" dirty="0"/>
              <a:t>. Чебышев                    </a:t>
            </a:r>
            <a:endParaRPr lang="ru-RU" dirty="0" smtClean="0"/>
          </a:p>
          <a:p>
            <a:r>
              <a:rPr lang="ru-RU" dirty="0" smtClean="0"/>
              <a:t>Г</a:t>
            </a:r>
            <a:r>
              <a:rPr lang="ru-RU" dirty="0"/>
              <a:t>. Гаусс</a:t>
            </a:r>
            <a:endParaRPr lang="ru-RU" dirty="0"/>
          </a:p>
        </p:txBody>
      </p:sp>
    </p:spTree>
    <p:extLst>
      <p:ext uri="{BB962C8B-B14F-4D97-AF65-F5344CB8AC3E}">
        <p14:creationId xmlns:p14="http://schemas.microsoft.com/office/powerpoint/2010/main" val="410018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heel(1)">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heel(1)">
                                      <p:cBhvr>
                                        <p:cTn id="37" dur="2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heel(1)">
                                      <p:cBhvr>
                                        <p:cTn id="4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smtClean="0"/>
              <a:t>Вопрос № 8.</a:t>
            </a:r>
            <a:endParaRPr lang="ru-RU" dirty="0"/>
          </a:p>
        </p:txBody>
      </p:sp>
      <p:sp>
        <p:nvSpPr>
          <p:cNvPr id="3" name="Объект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lstStyle/>
          <a:p>
            <a:r>
              <a:rPr lang="ru-RU" b="1" dirty="0" smtClean="0"/>
              <a:t> </a:t>
            </a:r>
            <a:r>
              <a:rPr lang="ru-RU" dirty="0"/>
              <a:t>Именно в этой стане впервые в мире был введен знак « минус» и буквенные обозначения неизвестных цифр.</a:t>
            </a:r>
          </a:p>
          <a:p>
            <a:endParaRPr lang="ru-RU" dirty="0"/>
          </a:p>
        </p:txBody>
      </p:sp>
      <p:sp>
        <p:nvSpPr>
          <p:cNvPr id="4" name="Объект 3"/>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lstStyle/>
          <a:p>
            <a:pPr marL="342900" lvl="4" indent="-342900">
              <a:buFont typeface="Arial" pitchFamily="34" charset="0"/>
              <a:buChar char="•"/>
            </a:pPr>
            <a:r>
              <a:rPr lang="ru-RU" sz="3200" dirty="0"/>
              <a:t>А. Индия                            Б. Россия                     В. Греция</a:t>
            </a:r>
          </a:p>
          <a:p>
            <a:endParaRPr lang="ru-RU" dirty="0"/>
          </a:p>
        </p:txBody>
      </p:sp>
    </p:spTree>
    <p:extLst>
      <p:ext uri="{BB962C8B-B14F-4D97-AF65-F5344CB8AC3E}">
        <p14:creationId xmlns:p14="http://schemas.microsoft.com/office/powerpoint/2010/main" val="4168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heel(1)">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heel(1)">
                                      <p:cBhvr>
                                        <p:cTn id="2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610</Words>
  <Application>Microsoft Office PowerPoint</Application>
  <PresentationFormat>Экран (4:3)</PresentationFormat>
  <Paragraphs>64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Математическая викторина 9-10 классы</vt:lpstr>
      <vt:lpstr>Вопрос №1.</vt:lpstr>
      <vt:lpstr>Вопрос №2.</vt:lpstr>
      <vt:lpstr>Вопрос № 3.</vt:lpstr>
      <vt:lpstr>Вопрос № 4.</vt:lpstr>
      <vt:lpstr>Вопрос № 5.</vt:lpstr>
      <vt:lpstr>Вопрос № 6.</vt:lpstr>
      <vt:lpstr>Вопрос № 7.</vt:lpstr>
      <vt:lpstr>Вопрос № 8.</vt:lpstr>
      <vt:lpstr>Вопрос № 9.</vt:lpstr>
      <vt:lpstr>Вопрос № 10.</vt:lpstr>
      <vt:lpstr>Вопрос № 11.</vt:lpstr>
      <vt:lpstr>Вопрос № 12.</vt:lpstr>
      <vt:lpstr>Вопрос № 13.</vt:lpstr>
      <vt:lpstr>Вопрос № 14.</vt:lpstr>
      <vt:lpstr>Вопрос № 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Николай</dc:creator>
  <cp:lastModifiedBy>Николай</cp:lastModifiedBy>
  <cp:revision>7</cp:revision>
  <dcterms:created xsi:type="dcterms:W3CDTF">2011-03-22T16:03:10Z</dcterms:created>
  <dcterms:modified xsi:type="dcterms:W3CDTF">2011-03-23T03:39:44Z</dcterms:modified>
</cp:coreProperties>
</file>