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265" r:id="rId13"/>
    <p:sldId id="264" r:id="rId14"/>
    <p:sldId id="266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56" d="100"/>
          <a:sy n="56" d="100"/>
        </p:scale>
        <p:origin x="-90" y="-1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A513-2C57-41E1-8D30-993F82315449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37790-688C-4549-999B-8A02513B3B5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10782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A513-2C57-41E1-8D30-993F82315449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37790-688C-4549-999B-8A02513B3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0394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A513-2C57-41E1-8D30-993F82315449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37790-688C-4549-999B-8A02513B3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0375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A513-2C57-41E1-8D30-993F82315449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37790-688C-4549-999B-8A02513B3B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58657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A513-2C57-41E1-8D30-993F82315449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37790-688C-4549-999B-8A02513B3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0656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A513-2C57-41E1-8D30-993F82315449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37790-688C-4549-999B-8A02513B3B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63062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A513-2C57-41E1-8D30-993F82315449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37790-688C-4549-999B-8A02513B3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862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A513-2C57-41E1-8D30-993F82315449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37790-688C-4549-999B-8A02513B3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1123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A513-2C57-41E1-8D30-993F82315449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37790-688C-4549-999B-8A02513B3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7207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A513-2C57-41E1-8D30-993F82315449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37790-688C-4549-999B-8A02513B3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2700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A513-2C57-41E1-8D30-993F82315449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37790-688C-4549-999B-8A02513B3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5985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A513-2C57-41E1-8D30-993F82315449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37790-688C-4549-999B-8A02513B3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1022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A513-2C57-41E1-8D30-993F82315449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37790-688C-4549-999B-8A02513B3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5644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A513-2C57-41E1-8D30-993F82315449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37790-688C-4549-999B-8A02513B3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9415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A513-2C57-41E1-8D30-993F82315449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37790-688C-4549-999B-8A02513B3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728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A513-2C57-41E1-8D30-993F82315449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37790-688C-4549-999B-8A02513B3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907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A513-2C57-41E1-8D30-993F82315449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37790-688C-4549-999B-8A02513B3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7040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88EA513-2C57-41E1-8D30-993F82315449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5437790-688C-4549-999B-8A02513B3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97361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1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2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12" y="889000"/>
            <a:ext cx="11075988" cy="3187700"/>
          </a:xfrm>
        </p:spPr>
        <p:txBody>
          <a:bodyPr>
            <a:normAutofit/>
          </a:bodyPr>
          <a:lstStyle/>
          <a:p>
            <a:r>
              <a:rPr lang="ru-RU" b="1" dirty="0"/>
              <a:t>Правовое </a:t>
            </a:r>
            <a:r>
              <a:rPr lang="ru-RU" b="1" dirty="0" smtClean="0"/>
              <a:t> государство  </a:t>
            </a:r>
            <a:r>
              <a:rPr lang="ru-RU" b="1" dirty="0"/>
              <a:t>и </a:t>
            </a:r>
            <a:r>
              <a:rPr lang="ru-RU" b="1" dirty="0" smtClean="0"/>
              <a:t>гражданское  </a:t>
            </a:r>
            <a:r>
              <a:rPr lang="ru-RU" b="1" dirty="0"/>
              <a:t>общество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  России: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b="1" dirty="0" smtClean="0"/>
              <a:t>миф  </a:t>
            </a:r>
            <a:r>
              <a:rPr lang="ru-RU" b="1" dirty="0"/>
              <a:t>или </a:t>
            </a:r>
            <a:r>
              <a:rPr lang="ru-RU" b="1" dirty="0" smtClean="0"/>
              <a:t>действительность</a:t>
            </a:r>
            <a:r>
              <a:rPr lang="ru-RU" b="1" dirty="0"/>
              <a:t>?</a:t>
            </a:r>
            <a:endParaRPr lang="ru-RU" dirty="0"/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667" t="3682" r="1000" b="2026"/>
          <a:stretch/>
        </p:blipFill>
        <p:spPr>
          <a:xfrm>
            <a:off x="11330962" y="190612"/>
            <a:ext cx="695937" cy="69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5559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334433"/>
            <a:ext cx="9704388" cy="1291168"/>
          </a:xfrm>
        </p:spPr>
        <p:txBody>
          <a:bodyPr>
            <a:noAutofit/>
          </a:bodyPr>
          <a:lstStyle/>
          <a:p>
            <a:r>
              <a:rPr lang="ru-RU" dirty="0" smtClean="0"/>
              <a:t>Пути формирования правого государства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1993901"/>
            <a:ext cx="8534400" cy="3174999"/>
          </a:xfrm>
        </p:spPr>
        <p:txBody>
          <a:bodyPr>
            <a:normAutofit/>
          </a:bodyPr>
          <a:lstStyle/>
          <a:p>
            <a:pPr fontAlgn="base"/>
            <a:r>
              <a:rPr lang="ru-RU" sz="3200" dirty="0"/>
              <a:t>Превращение правоохранительных органов в рабочий </a:t>
            </a:r>
            <a:r>
              <a:rPr lang="ru-RU" sz="3200" dirty="0" smtClean="0"/>
              <a:t>                 механизм</a:t>
            </a:r>
            <a:r>
              <a:rPr lang="ru-RU" sz="3200" dirty="0"/>
              <a:t>, активно </a:t>
            </a:r>
            <a:r>
              <a:rPr lang="ru-RU" sz="3200" dirty="0" smtClean="0"/>
              <a:t>          содействующий                   становлению                     правопорядка</a:t>
            </a:r>
            <a:r>
              <a:rPr lang="ru-RU" sz="3200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9162" y="2870200"/>
            <a:ext cx="4578350" cy="343376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HeroicExtremeLeftFacing"/>
            <a:lightRig rig="threePt" dir="t"/>
          </a:scene3d>
        </p:spPr>
      </p:pic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667" t="3682" r="1000" b="2026"/>
          <a:stretch/>
        </p:blipFill>
        <p:spPr>
          <a:xfrm>
            <a:off x="11330962" y="190612"/>
            <a:ext cx="695937" cy="69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8108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334433"/>
            <a:ext cx="9704388" cy="1291168"/>
          </a:xfrm>
        </p:spPr>
        <p:txBody>
          <a:bodyPr>
            <a:noAutofit/>
          </a:bodyPr>
          <a:lstStyle/>
          <a:p>
            <a:r>
              <a:rPr lang="ru-RU" dirty="0" smtClean="0"/>
              <a:t>Пути формирования правого государства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1981201"/>
            <a:ext cx="8534400" cy="4419599"/>
          </a:xfrm>
        </p:spPr>
        <p:txBody>
          <a:bodyPr>
            <a:noAutofit/>
          </a:bodyPr>
          <a:lstStyle/>
          <a:p>
            <a:pPr fontAlgn="base"/>
            <a:r>
              <a:rPr lang="ru-RU" sz="3200" dirty="0"/>
              <a:t>Децентрализация управления, разграничение функций </a:t>
            </a:r>
            <a:r>
              <a:rPr lang="ru-RU" sz="3200" dirty="0" smtClean="0"/>
              <a:t>   центральных </a:t>
            </a:r>
            <a:r>
              <a:rPr lang="ru-RU" sz="3200" dirty="0"/>
              <a:t>структур </a:t>
            </a:r>
            <a:r>
              <a:rPr lang="ru-RU" sz="3200" dirty="0" smtClean="0"/>
              <a:t>                    власти </a:t>
            </a:r>
            <a:r>
              <a:rPr lang="ru-RU" sz="3200" dirty="0"/>
              <a:t>и органов </a:t>
            </a:r>
            <a:r>
              <a:rPr lang="ru-RU" sz="3200" dirty="0" smtClean="0"/>
              <a:t>                            местного само-                        управления</a:t>
            </a:r>
            <a:r>
              <a:rPr lang="ru-RU" sz="3200" dirty="0"/>
              <a:t>, </a:t>
            </a:r>
            <a:r>
              <a:rPr lang="ru-RU" sz="3200" dirty="0" smtClean="0"/>
              <a:t>                               расширение                         компетенции                                      последних.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2400" y="3127375"/>
            <a:ext cx="4229100" cy="3171825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HeroicExtremeLeftFacing"/>
            <a:lightRig rig="threePt" dir="t"/>
          </a:scene3d>
        </p:spPr>
      </p:pic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667" t="3682" r="1000" b="2026"/>
          <a:stretch/>
        </p:blipFill>
        <p:spPr>
          <a:xfrm>
            <a:off x="11330962" y="190612"/>
            <a:ext cx="695937" cy="69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1587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39806"/>
            <a:ext cx="10440988" cy="15070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необходимо </a:t>
            </a:r>
            <a:r>
              <a:rPr lang="ru-RU" dirty="0"/>
              <a:t>для создания правового государства и гражданского общества?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4212" y="2046873"/>
            <a:ext cx="6973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«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Надо так настроить механизм политической системы, чтобы она своевременно улавливала и отражала интересы большинства социальных групп и обеспечивала бы публичное согласование их интересов» </a:t>
            </a:r>
            <a:endParaRPr lang="ru-RU" sz="2000" b="1" dirty="0" smtClean="0">
              <a:solidFill>
                <a:srgbClr val="1D3B5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000" b="1" dirty="0">
                <a:solidFill>
                  <a:srgbClr val="1D3B5A"/>
                </a:solidFill>
                <a:latin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1D3B5A"/>
                </a:solidFill>
                <a:latin typeface="Times New Roman" panose="02020603050405020304" pitchFamily="18" charset="0"/>
              </a:rPr>
              <a:t>			</a:t>
            </a:r>
            <a:r>
              <a:rPr lang="ru-RU" sz="2000" b="1" dirty="0">
                <a:solidFill>
                  <a:srgbClr val="1D3B5A"/>
                </a:solidFill>
                <a:latin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1D3B5A"/>
                </a:solidFill>
                <a:latin typeface="Times New Roman" panose="02020603050405020304" pitchFamily="18" charset="0"/>
              </a:rPr>
              <a:t>       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 </a:t>
            </a:r>
            <a:r>
              <a:rPr lang="ru-RU" sz="2000" b="1" i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В.В. Путин</a:t>
            </a:r>
            <a:endParaRPr lang="ru-RU" sz="24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4212" y="4290536"/>
            <a:ext cx="69738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«Гражданское общество — благо, а государство — неизбежное зло. Чем совершеннее гражданское общество, тем менее оно нуждается в регулировании со стороны государства.»</a:t>
            </a:r>
          </a:p>
          <a:p>
            <a:r>
              <a:rPr lang="ru-RU" sz="2000" dirty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ea typeface="Times New Roman" panose="02020603050405020304" pitchFamily="18" charset="0"/>
              </a:rPr>
              <a:t>   	   </a:t>
            </a:r>
            <a:r>
              <a:rPr lang="ru-RU" sz="2000" b="1" i="1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Американский просветитель Томас </a:t>
            </a:r>
            <a:r>
              <a:rPr lang="ru-RU" sz="2000" b="1" i="1" dirty="0" err="1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Пейн</a:t>
            </a:r>
            <a:r>
              <a:rPr lang="ru-RU" sz="2000" b="1" i="1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5656" y="2046873"/>
            <a:ext cx="2215127" cy="166134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69646" y="4034249"/>
            <a:ext cx="1647145" cy="214379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667" t="3682" r="1000" b="2026"/>
          <a:stretch/>
        </p:blipFill>
        <p:spPr>
          <a:xfrm>
            <a:off x="11330962" y="190612"/>
            <a:ext cx="695937" cy="69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2300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9700" y="1892300"/>
            <a:ext cx="5012333" cy="3777151"/>
          </a:xfrm>
          <a:prstGeom prst="rect">
            <a:avLst/>
          </a:prstGeom>
          <a:ln>
            <a:noFill/>
          </a:ln>
          <a:effectLst>
            <a:glow>
              <a:schemeClr val="accent1"/>
            </a:glow>
            <a:reflection endPos="0" dist="50800" dir="5400000" sy="-100000" algn="bl" rotWithShape="0"/>
            <a:softEdge rad="317500"/>
          </a:effectLst>
          <a:scene3d>
            <a:camera prst="perspectiveHeroicExtremeLeftFacing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2" y="539806"/>
            <a:ext cx="8534400" cy="1481668"/>
          </a:xfrm>
        </p:spPr>
        <p:txBody>
          <a:bodyPr>
            <a:normAutofit fontScale="90000"/>
          </a:bodyPr>
          <a:lstStyle/>
          <a:p>
            <a:r>
              <a:rPr lang="ru-RU" dirty="0"/>
              <a:t>направления формирования гражданского общества в России: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8612" y="1778000"/>
            <a:ext cx="8534400" cy="4635500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создание экономического фундамента на основе многообразия форм собственности и социально-ориентированной рыночной экономики;</a:t>
            </a:r>
          </a:p>
          <a:p>
            <a:pPr fontAlgn="base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формирование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нового типа государственности, 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базирующегося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на приоритете права, способного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                   к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социальному партнерству, в условиях реально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         сложившейся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дифференциации интересов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различных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групп и общностей;</a:t>
            </a:r>
          </a:p>
          <a:p>
            <a:pPr fontAlgn="base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создание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реального плюрализма в обществе.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Этому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способствует рождение новых форм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                       массовой политической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деятельности, а также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                       появление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самоуправляемых структур, ассоциаций,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                    неформальных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гражданских движений;</a:t>
            </a:r>
          </a:p>
          <a:p>
            <a:pPr fontAlgn="base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преодоление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традиционной конфронтационной гражданской и политической культуры, т.е. стабилизация общества на основе гражданского мира с приданием ему конституционных гарантий.</a:t>
            </a:r>
          </a:p>
        </p:txBody>
      </p:sp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667" t="3682" r="1000" b="2026"/>
          <a:stretch/>
        </p:blipFill>
        <p:spPr>
          <a:xfrm>
            <a:off x="11330962" y="190612"/>
            <a:ext cx="695937" cy="69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7425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368300"/>
            <a:ext cx="10301288" cy="2717800"/>
          </a:xfrm>
        </p:spPr>
        <p:txBody>
          <a:bodyPr>
            <a:normAutofit fontScale="90000"/>
          </a:bodyPr>
          <a:lstStyle/>
          <a:p>
            <a:r>
              <a:rPr lang="ru-RU" dirty="0"/>
              <a:t>В гражданском обществе сильны ценности морали и нравственности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800" dirty="0" smtClean="0"/>
              <a:t>почему</a:t>
            </a:r>
            <a:r>
              <a:rPr lang="ru-RU" sz="2800" dirty="0"/>
              <a:t>? </a:t>
            </a:r>
            <a:br>
              <a:rPr lang="ru-RU" sz="2800" dirty="0"/>
            </a:br>
            <a:r>
              <a:rPr lang="ru-RU" sz="2800" dirty="0" smtClean="0"/>
              <a:t>Какова </a:t>
            </a:r>
            <a:r>
              <a:rPr lang="ru-RU" sz="2800" dirty="0"/>
              <a:t>роль в их сохранении отводится молодежи?</a:t>
            </a:r>
            <a:br>
              <a:rPr lang="ru-RU" sz="2800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312" y="2784761"/>
            <a:ext cx="5576887" cy="3719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667" t="3682" r="1000" b="2026"/>
          <a:stretch/>
        </p:blipFill>
        <p:spPr>
          <a:xfrm>
            <a:off x="11330962" y="190612"/>
            <a:ext cx="695937" cy="69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4691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212" y="431912"/>
            <a:ext cx="8534400" cy="568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Восточная притча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Давным-давно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старинном городе жил Мастер, окружённый учениками. Самый способный из них однажды задумался: «А есть ли вопрос, на который наш Мастер не смог бы дать ответа?» Он пошёл на цветущий луг, поймал самую красивую бабочку и спрятал её между ладонями. Бабочка цеплялась лапками за его руки, и ученику было щекотно. Улыбаясь, он подошёл к Мастеру и спросил: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Скажите, какая бабочка у меня в руках: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живая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мёртвая?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крепко держал бабочку в сомкнутых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ладонях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был готов в любое мгновение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сжать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ради своей истины.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глядя на руки ученика,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Мастер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ответил: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Всё в твоих руках.</a:t>
            </a:r>
          </a:p>
          <a:p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7654" y="3149600"/>
            <a:ext cx="4739357" cy="3174999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667" t="3682" r="1000" b="2026"/>
          <a:stretch/>
        </p:blipFill>
        <p:spPr>
          <a:xfrm>
            <a:off x="11330962" y="190612"/>
            <a:ext cx="695937" cy="69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7748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33" b="4333"/>
          <a:stretch/>
        </p:blipFill>
        <p:spPr>
          <a:xfrm>
            <a:off x="0" y="0"/>
            <a:ext cx="12191999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506167" y="2426950"/>
            <a:ext cx="1117966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b="1" dirty="0" smtClean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ВСЕ В ТВОИХ РУКАХ!</a:t>
            </a:r>
            <a:endParaRPr lang="ru-RU" sz="8800" dirty="0">
              <a:latin typeface="Monotype Corsiva" panose="03010101010201010101" pitchFamily="66" charset="0"/>
            </a:endParaRPr>
          </a:p>
        </p:txBody>
      </p:sp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667" t="3682" r="1000" b="2026"/>
          <a:stretch/>
        </p:blipFill>
        <p:spPr>
          <a:xfrm>
            <a:off x="11330962" y="190612"/>
            <a:ext cx="695937" cy="69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0088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317500"/>
            <a:ext cx="8534400" cy="1507067"/>
          </a:xfrm>
        </p:spPr>
        <p:txBody>
          <a:bodyPr>
            <a:normAutofit/>
          </a:bodyPr>
          <a:lstStyle/>
          <a:p>
            <a:r>
              <a:rPr lang="ru-RU" dirty="0"/>
              <a:t> План: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1244600"/>
            <a:ext cx="8534400" cy="5270500"/>
          </a:xfrm>
        </p:spPr>
        <p:txBody>
          <a:bodyPr>
            <a:noAutofit/>
          </a:bodyPr>
          <a:lstStyle/>
          <a:p>
            <a:r>
              <a:rPr lang="ru-RU" sz="2800" dirty="0" smtClean="0">
                <a:hlinkClick r:id="rId2" action="ppaction://hlinksldjump"/>
              </a:rPr>
              <a:t>Роль </a:t>
            </a:r>
            <a:r>
              <a:rPr lang="ru-RU" sz="2800" dirty="0">
                <a:hlinkClick r:id="rId2" action="ppaction://hlinksldjump"/>
              </a:rPr>
              <a:t>Конституции в жизни общества.</a:t>
            </a:r>
            <a:endParaRPr lang="ru-RU" sz="2800" dirty="0"/>
          </a:p>
          <a:p>
            <a:pPr fontAlgn="base"/>
            <a:r>
              <a:rPr lang="ru-RU" sz="2800" dirty="0" smtClean="0">
                <a:hlinkClick r:id="rId3" action="ppaction://hlinksldjump"/>
              </a:rPr>
              <a:t>Как </a:t>
            </a:r>
            <a:r>
              <a:rPr lang="ru-RU" sz="2800" dirty="0">
                <a:hlinkClick r:id="rId3" action="ppaction://hlinksldjump"/>
              </a:rPr>
              <a:t>в Конституции Р.Ф. отражены принципы правового государства и гражданского общества?</a:t>
            </a:r>
            <a:endParaRPr lang="ru-RU" sz="2800" dirty="0"/>
          </a:p>
          <a:p>
            <a:pPr fontAlgn="base"/>
            <a:r>
              <a:rPr lang="ru-RU" sz="2800" dirty="0" smtClean="0">
                <a:hlinkClick r:id="rId4" action="ppaction://hlinksldjump"/>
              </a:rPr>
              <a:t>Как </a:t>
            </a:r>
            <a:r>
              <a:rPr lang="ru-RU" sz="2800" dirty="0">
                <a:hlinkClick r:id="rId4" action="ppaction://hlinksldjump"/>
              </a:rPr>
              <a:t>реализуются эти принципы в жизни Российского общества?</a:t>
            </a:r>
            <a:endParaRPr lang="ru-RU" sz="2800" dirty="0"/>
          </a:p>
          <a:p>
            <a:pPr fontAlgn="base"/>
            <a:r>
              <a:rPr lang="ru-RU" sz="2800" dirty="0" smtClean="0">
                <a:hlinkClick r:id="rId5" action="ppaction://hlinksldjump"/>
              </a:rPr>
              <a:t>Что</a:t>
            </a:r>
            <a:r>
              <a:rPr lang="ru-RU" sz="2800" dirty="0">
                <a:hlinkClick r:id="rId5" action="ppaction://hlinksldjump"/>
              </a:rPr>
              <a:t>, по-вашему, необходимо для создания правового государства и гражданского общества?</a:t>
            </a:r>
            <a:endParaRPr lang="ru-RU" sz="2800" dirty="0"/>
          </a:p>
        </p:txBody>
      </p:sp>
      <p:pic>
        <p:nvPicPr>
          <p:cNvPr id="6" name="Рисунок 5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667" t="3682" r="1000" b="2026"/>
          <a:stretch/>
        </p:blipFill>
        <p:spPr>
          <a:xfrm>
            <a:off x="11330962" y="190612"/>
            <a:ext cx="695937" cy="69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8392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8000" y="356039"/>
            <a:ext cx="10274300" cy="4127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Притча</a:t>
            </a:r>
            <a:endParaRPr lang="ru-RU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fontAlgn="base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1D3B5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Мудрого царя спросили: много ли законов нужно стране для благополучия и процветания? «Всего три» – ответил царь. –       «Первый закон: серпы и мечи должны сверкать как                       зеркало. Второй закон: дорога к суду должна быть                           покрыта зеленой травой. И третий закон:                                               пороги Божьих храмов должны быть 				   истертыми». Согласны ли вы 					     	           с мудрецом?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3616" y="3000218"/>
            <a:ext cx="4532884" cy="3400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667" t="3682" r="1000" b="2026"/>
          <a:stretch/>
        </p:blipFill>
        <p:spPr>
          <a:xfrm>
            <a:off x="11330962" y="190612"/>
            <a:ext cx="695937" cy="69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710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912" y="436032"/>
            <a:ext cx="8534400" cy="1507067"/>
          </a:xfrm>
        </p:spPr>
        <p:txBody>
          <a:bodyPr/>
          <a:lstStyle/>
          <a:p>
            <a:r>
              <a:rPr lang="ru-RU" dirty="0"/>
              <a:t>Какова роль Конституции в государстве?</a:t>
            </a:r>
          </a:p>
        </p:txBody>
      </p:sp>
      <p:pic>
        <p:nvPicPr>
          <p:cNvPr id="5" name="Объект 5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542" y="1943099"/>
            <a:ext cx="4341674" cy="2914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69912" y="2120899"/>
            <a:ext cx="83200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1D3B5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«В</a:t>
            </a:r>
            <a:r>
              <a:rPr lang="ru-RU" sz="2400" b="1" dirty="0" smtClean="0">
                <a:solidFill>
                  <a:srgbClr val="1D3B5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ажнейшая роль Конституции </a:t>
            </a:r>
          </a:p>
          <a:p>
            <a:r>
              <a:rPr lang="ru-RU" sz="2400" b="1" dirty="0" smtClean="0">
                <a:solidFill>
                  <a:srgbClr val="1D3B5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заключается в становлении демократии </a:t>
            </a:r>
          </a:p>
          <a:p>
            <a:r>
              <a:rPr lang="ru-RU" sz="2400" b="1" dirty="0" smtClean="0">
                <a:solidFill>
                  <a:srgbClr val="1D3B5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правового государства, в избавлении от </a:t>
            </a:r>
          </a:p>
          <a:p>
            <a:r>
              <a:rPr lang="ru-RU" sz="2400" b="1" dirty="0" smtClean="0">
                <a:solidFill>
                  <a:srgbClr val="1D3B5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правового нигилизма и укреплении </a:t>
            </a:r>
          </a:p>
          <a:p>
            <a:r>
              <a:rPr lang="ru-RU" sz="2400" b="1" dirty="0" smtClean="0">
                <a:solidFill>
                  <a:srgbClr val="1D3B5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конституционной законности, в </a:t>
            </a:r>
          </a:p>
          <a:p>
            <a:r>
              <a:rPr lang="ru-RU" sz="2400" b="1" dirty="0" smtClean="0">
                <a:solidFill>
                  <a:srgbClr val="1D3B5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расширении прав и свобод граждан, </a:t>
            </a:r>
          </a:p>
          <a:p>
            <a:r>
              <a:rPr lang="ru-RU" sz="2400" b="1" dirty="0" smtClean="0">
                <a:solidFill>
                  <a:srgbClr val="1D3B5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обеспечении социальных гарантий</a:t>
            </a:r>
            <a:r>
              <a:rPr lang="ru-RU" sz="1400" b="1" dirty="0" smtClean="0">
                <a:solidFill>
                  <a:srgbClr val="1D3B5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ru-RU" sz="2000" b="1" dirty="0" smtClean="0">
                <a:solidFill>
                  <a:srgbClr val="1D3B5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как </a:t>
            </a:r>
            <a:r>
              <a:rPr lang="ru-RU" sz="2400" b="1" dirty="0" smtClean="0">
                <a:solidFill>
                  <a:srgbClr val="1D3B5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основы для процветания общества </a:t>
            </a:r>
          </a:p>
          <a:p>
            <a:r>
              <a:rPr lang="ru-RU" sz="2400" b="1" dirty="0" smtClean="0">
                <a:solidFill>
                  <a:srgbClr val="1D3B5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целом и каждого человека в отдельности.»</a:t>
            </a:r>
          </a:p>
          <a:p>
            <a:endParaRPr lang="ru-RU" sz="2000" b="1" dirty="0" smtClean="0">
              <a:solidFill>
                <a:srgbClr val="1D3B5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000" b="1" dirty="0">
                <a:solidFill>
                  <a:srgbClr val="1D3B5A"/>
                </a:solidFill>
                <a:latin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1D3B5A"/>
                </a:solidFill>
                <a:latin typeface="Times New Roman" panose="02020603050405020304" pitchFamily="18" charset="0"/>
              </a:rPr>
              <a:t>					        </a:t>
            </a:r>
            <a:r>
              <a:rPr lang="ru-RU" sz="2000" b="1" i="1" dirty="0" smtClean="0">
                <a:solidFill>
                  <a:srgbClr val="1D3B5A"/>
                </a:solidFill>
                <a:latin typeface="Times New Roman" panose="02020603050405020304" pitchFamily="18" charset="0"/>
              </a:rPr>
              <a:t>В.В. Путин</a:t>
            </a:r>
            <a:endParaRPr lang="ru-RU" sz="2400" i="1" dirty="0"/>
          </a:p>
        </p:txBody>
      </p:sp>
      <p:pic>
        <p:nvPicPr>
          <p:cNvPr id="8" name="Рисунок 7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667" t="3682" r="1000" b="2026"/>
          <a:stretch/>
        </p:blipFill>
        <p:spPr>
          <a:xfrm>
            <a:off x="11330962" y="190612"/>
            <a:ext cx="695937" cy="69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117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10898188" cy="2413000"/>
          </a:xfrm>
        </p:spPr>
        <p:txBody>
          <a:bodyPr>
            <a:normAutofit/>
          </a:bodyPr>
          <a:lstStyle/>
          <a:p>
            <a:r>
              <a:rPr lang="ru-RU" dirty="0" smtClean="0"/>
              <a:t>Как </a:t>
            </a:r>
            <a:r>
              <a:rPr lang="ru-RU" dirty="0"/>
              <a:t>в Конституции </a:t>
            </a:r>
            <a:r>
              <a:rPr lang="ru-RU" dirty="0" smtClean="0"/>
              <a:t>РФ </a:t>
            </a:r>
            <a:r>
              <a:rPr lang="ru-RU" dirty="0"/>
              <a:t>отражены принципы правового государства и гражданского общества?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6801" y="2792325"/>
            <a:ext cx="5215064" cy="35768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667" t="3682" r="1000" b="2026"/>
          <a:stretch/>
        </p:blipFill>
        <p:spPr>
          <a:xfrm>
            <a:off x="11330962" y="190612"/>
            <a:ext cx="695937" cy="69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8624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212" y="539806"/>
            <a:ext cx="10646750" cy="1136594"/>
          </a:xfrm>
        </p:spPr>
        <p:txBody>
          <a:bodyPr>
            <a:noAutofit/>
          </a:bodyPr>
          <a:lstStyle/>
          <a:p>
            <a:r>
              <a:rPr lang="ru-RU" sz="3200" dirty="0"/>
              <a:t>Основные отличительные признаки правового государства: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212" y="1981200"/>
            <a:ext cx="8534400" cy="4432300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sz="2800" dirty="0" smtClean="0"/>
              <a:t>верховенство </a:t>
            </a:r>
            <a:r>
              <a:rPr lang="ru-RU" sz="2800" dirty="0"/>
              <a:t>закона во всех  </a:t>
            </a:r>
            <a:r>
              <a:rPr lang="ru-RU" sz="2800" dirty="0" smtClean="0"/>
              <a:t>                   сферах </a:t>
            </a:r>
            <a:r>
              <a:rPr lang="ru-RU" sz="2800" dirty="0"/>
              <a:t>общественной жизни;</a:t>
            </a:r>
          </a:p>
          <a:p>
            <a:pPr fontAlgn="base"/>
            <a:r>
              <a:rPr lang="ru-RU" sz="2800" dirty="0" smtClean="0"/>
              <a:t>реальность </a:t>
            </a:r>
            <a:r>
              <a:rPr lang="ru-RU" sz="2800" dirty="0"/>
              <a:t>прав и свобод </a:t>
            </a:r>
            <a:r>
              <a:rPr lang="ru-RU" sz="2800" dirty="0" smtClean="0"/>
              <a:t>                      личности</a:t>
            </a:r>
            <a:r>
              <a:rPr lang="ru-RU" sz="2800" dirty="0"/>
              <a:t>;</a:t>
            </a:r>
          </a:p>
          <a:p>
            <a:pPr fontAlgn="base"/>
            <a:r>
              <a:rPr lang="ru-RU" sz="2800" dirty="0" smtClean="0"/>
              <a:t>взаимная </a:t>
            </a:r>
            <a:r>
              <a:rPr lang="ru-RU" sz="2800" dirty="0"/>
              <a:t>ответственность </a:t>
            </a:r>
            <a:r>
              <a:rPr lang="ru-RU" sz="2800" dirty="0" smtClean="0"/>
              <a:t>                 государства </a:t>
            </a:r>
            <a:r>
              <a:rPr lang="ru-RU" sz="2800" dirty="0"/>
              <a:t>и личности;</a:t>
            </a:r>
          </a:p>
          <a:p>
            <a:pPr fontAlgn="base"/>
            <a:r>
              <a:rPr lang="ru-RU" sz="2800" dirty="0" smtClean="0"/>
              <a:t>разделение </a:t>
            </a:r>
            <a:r>
              <a:rPr lang="ru-RU" sz="2800" dirty="0"/>
              <a:t>власти на законодательную, исполнительную, судебную;</a:t>
            </a:r>
          </a:p>
          <a:p>
            <a:pPr fontAlgn="base"/>
            <a:r>
              <a:rPr lang="ru-RU" sz="2800" dirty="0" smtClean="0"/>
              <a:t>наличие </a:t>
            </a:r>
            <a:r>
              <a:rPr lang="ru-RU" sz="2800" dirty="0"/>
              <a:t>эффективных форм контроля и надзора за осуществлением законов.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0536" y="1498599"/>
            <a:ext cx="3748151" cy="2784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667" t="3682" r="1000" b="2026"/>
          <a:stretch/>
        </p:blipFill>
        <p:spPr>
          <a:xfrm>
            <a:off x="11330962" y="190612"/>
            <a:ext cx="695937" cy="69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6612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" y="410632"/>
            <a:ext cx="11355388" cy="1507067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 реализуются </a:t>
            </a:r>
            <a:r>
              <a:rPr lang="ru-RU" dirty="0" smtClean="0"/>
              <a:t>принципы правого государства в </a:t>
            </a:r>
            <a:r>
              <a:rPr lang="ru-RU" dirty="0"/>
              <a:t>жизни Российского общества?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41272" y="2137719"/>
            <a:ext cx="5056192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мешает их реализации?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1272" y="2980538"/>
            <a:ext cx="99160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Каковы же пути формирования правового государства?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6440" y="3823357"/>
            <a:ext cx="3655060" cy="24320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667" t="3682" r="1000" b="2026"/>
          <a:stretch/>
        </p:blipFill>
        <p:spPr>
          <a:xfrm>
            <a:off x="11330962" y="190612"/>
            <a:ext cx="695937" cy="69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3138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334433"/>
            <a:ext cx="9704388" cy="1291168"/>
          </a:xfrm>
        </p:spPr>
        <p:txBody>
          <a:bodyPr>
            <a:noAutofit/>
          </a:bodyPr>
          <a:lstStyle/>
          <a:p>
            <a:r>
              <a:rPr lang="ru-RU" dirty="0" smtClean="0"/>
              <a:t>Пути формирования правого государства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1905001"/>
            <a:ext cx="8534400" cy="3517899"/>
          </a:xfrm>
        </p:spPr>
        <p:txBody>
          <a:bodyPr>
            <a:noAutofit/>
          </a:bodyPr>
          <a:lstStyle/>
          <a:p>
            <a:pPr fontAlgn="base"/>
            <a:r>
              <a:rPr lang="ru-RU" sz="2800" dirty="0"/>
              <a:t>Превращение закона в решающее средство управления  </a:t>
            </a:r>
            <a:r>
              <a:rPr lang="ru-RU" sz="2800" dirty="0" smtClean="0"/>
              <a:t>                             всеми </a:t>
            </a:r>
            <a:r>
              <a:rPr lang="ru-RU" sz="2800" dirty="0"/>
              <a:t>сторонами </a:t>
            </a:r>
            <a:r>
              <a:rPr lang="ru-RU" sz="2800" dirty="0" smtClean="0"/>
              <a:t>                                     жизни </a:t>
            </a:r>
            <a:r>
              <a:rPr lang="ru-RU" sz="2800" dirty="0"/>
              <a:t>общества, </a:t>
            </a:r>
            <a:r>
              <a:rPr lang="ru-RU" sz="2800" dirty="0" smtClean="0"/>
              <a:t>                                            для </a:t>
            </a:r>
            <a:r>
              <a:rPr lang="ru-RU" sz="2800" dirty="0"/>
              <a:t>чего необходимо </a:t>
            </a:r>
            <a:r>
              <a:rPr lang="ru-RU" sz="2800" dirty="0" smtClean="0"/>
              <a:t>                            изменение </a:t>
            </a:r>
            <a:r>
              <a:rPr lang="ru-RU" sz="2800" dirty="0"/>
              <a:t>соотношения </a:t>
            </a:r>
            <a:r>
              <a:rPr lang="ru-RU" sz="2800" dirty="0" smtClean="0"/>
              <a:t>                          закона </a:t>
            </a:r>
            <a:r>
              <a:rPr lang="ru-RU" sz="2800" dirty="0"/>
              <a:t>с подзаконными </a:t>
            </a:r>
            <a:r>
              <a:rPr lang="ru-RU" sz="2800" dirty="0" smtClean="0"/>
              <a:t>                           актами </a:t>
            </a:r>
            <a:r>
              <a:rPr lang="ru-RU" sz="2800" dirty="0"/>
              <a:t>в пользу первого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9387" y="2653238"/>
            <a:ext cx="4594225" cy="304906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HeroicExtremeLeftFacing"/>
            <a:lightRig rig="threePt" dir="t"/>
          </a:scene3d>
        </p:spPr>
      </p:pic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667" t="3682" r="1000" b="2026"/>
          <a:stretch/>
        </p:blipFill>
        <p:spPr>
          <a:xfrm>
            <a:off x="11330962" y="190612"/>
            <a:ext cx="695937" cy="69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1938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334433"/>
            <a:ext cx="9704388" cy="1291168"/>
          </a:xfrm>
        </p:spPr>
        <p:txBody>
          <a:bodyPr>
            <a:noAutofit/>
          </a:bodyPr>
          <a:lstStyle/>
          <a:p>
            <a:r>
              <a:rPr lang="ru-RU" dirty="0" smtClean="0"/>
              <a:t>Пути формирования правого государства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1625601"/>
            <a:ext cx="8534400" cy="4433361"/>
          </a:xfrm>
        </p:spPr>
        <p:txBody>
          <a:bodyPr>
            <a:noAutofit/>
          </a:bodyPr>
          <a:lstStyle/>
          <a:p>
            <a:pPr fontAlgn="base"/>
            <a:r>
              <a:rPr lang="ru-RU" sz="2800" dirty="0"/>
              <a:t>Достижение такого состояния общества, при </a:t>
            </a:r>
            <a:r>
              <a:rPr lang="ru-RU" sz="2800" dirty="0" smtClean="0"/>
              <a:t>котором соблюдение закона </a:t>
            </a:r>
            <a:r>
              <a:rPr lang="ru-RU" sz="2800" dirty="0"/>
              <a:t>было бы </a:t>
            </a:r>
            <a:r>
              <a:rPr lang="ru-RU" sz="2800" dirty="0" smtClean="0"/>
              <a:t>                         выгоднее </a:t>
            </a:r>
            <a:r>
              <a:rPr lang="ru-RU" sz="2800" dirty="0"/>
              <a:t>его </a:t>
            </a:r>
            <a:r>
              <a:rPr lang="ru-RU" sz="2800" dirty="0" smtClean="0"/>
              <a:t>                                    нарушения</a:t>
            </a:r>
            <a:r>
              <a:rPr lang="ru-RU" sz="2800" dirty="0"/>
              <a:t>, что </a:t>
            </a:r>
            <a:r>
              <a:rPr lang="ru-RU" sz="2800" dirty="0" smtClean="0"/>
              <a:t>                                   предполагает                                              высокий </a:t>
            </a:r>
            <a:r>
              <a:rPr lang="ru-RU" sz="2800" dirty="0"/>
              <a:t>уровень </a:t>
            </a:r>
            <a:r>
              <a:rPr lang="ru-RU" sz="2800" dirty="0" smtClean="0"/>
              <a:t>                                        правовой </a:t>
            </a:r>
            <a:r>
              <a:rPr lang="ru-RU" sz="2800" dirty="0"/>
              <a:t>культуры </a:t>
            </a:r>
            <a:r>
              <a:rPr lang="ru-RU" sz="2800" dirty="0" smtClean="0"/>
              <a:t>                           населения</a:t>
            </a:r>
            <a:r>
              <a:rPr lang="ru-RU" sz="2800" dirty="0"/>
              <a:t>, его </a:t>
            </a:r>
            <a:r>
              <a:rPr lang="ru-RU" sz="2800" dirty="0" smtClean="0"/>
              <a:t>                                     правовую </a:t>
            </a:r>
            <a:r>
              <a:rPr lang="ru-RU" sz="2800" dirty="0"/>
              <a:t>грамотность.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3014137"/>
            <a:ext cx="4316412" cy="32481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HeroicExtremeLeftFacing"/>
            <a:lightRig rig="threePt" dir="t"/>
          </a:scene3d>
        </p:spPr>
      </p:pic>
      <p:pic>
        <p:nvPicPr>
          <p:cNvPr id="7" name="Рисунок 6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667" t="3682" r="1000" b="2026"/>
          <a:stretch/>
        </p:blipFill>
        <p:spPr>
          <a:xfrm>
            <a:off x="11330962" y="190612"/>
            <a:ext cx="695937" cy="69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6135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123</TotalTime>
  <Words>508</Words>
  <Application>Microsoft Office PowerPoint</Application>
  <PresentationFormat>Произвольный</PresentationFormat>
  <Paragraphs>56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Сектор</vt:lpstr>
      <vt:lpstr>Правовое  государство  и гражданское  общество  в  России:  миф  или действительность?</vt:lpstr>
      <vt:lpstr> План: </vt:lpstr>
      <vt:lpstr>Слайд 3</vt:lpstr>
      <vt:lpstr>Какова роль Конституции в государстве?</vt:lpstr>
      <vt:lpstr>Как в Конституции РФ отражены принципы правового государства и гражданского общества? </vt:lpstr>
      <vt:lpstr>Основные отличительные признаки правового государства:</vt:lpstr>
      <vt:lpstr>Как реализуются принципы правого государства в жизни Российского общества?</vt:lpstr>
      <vt:lpstr>Пути формирования правого государства</vt:lpstr>
      <vt:lpstr>Пути формирования правого государства</vt:lpstr>
      <vt:lpstr>Пути формирования правого государства</vt:lpstr>
      <vt:lpstr>Пути формирования правого государства</vt:lpstr>
      <vt:lpstr>Что необходимо для создания правового государства и гражданского общества?</vt:lpstr>
      <vt:lpstr>направления формирования гражданского общества в России: </vt:lpstr>
      <vt:lpstr>В гражданском обществе сильны ценности морали и нравственности.  почему?  Какова роль в их сохранении отводится молодежи? </vt:lpstr>
      <vt:lpstr>Слайд 15</vt:lpstr>
      <vt:lpstr>Слайд 16</vt:lpstr>
    </vt:vector>
  </TitlesOfParts>
  <Company>Romeo1994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Правовое  государство  и гражданское  общество  в  России:  миф  или действительность?</dc:title>
  <dc:creator>Дмитрий</dc:creator>
  <cp:lastModifiedBy>Дмитрий</cp:lastModifiedBy>
  <cp:revision>13</cp:revision>
  <dcterms:created xsi:type="dcterms:W3CDTF">2013-08-29T20:38:14Z</dcterms:created>
  <dcterms:modified xsi:type="dcterms:W3CDTF">2013-08-29T22:42:20Z</dcterms:modified>
</cp:coreProperties>
</file>