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8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b="0" baseline="0" dirty="0" smtClean="0"/>
              <a:t>2.Какой вид шоколада вы любите? ( горький, молочный, белый)</a:t>
            </a:r>
            <a:endParaRPr lang="ru-RU" sz="2000" b="0" dirty="0"/>
          </a:p>
        </c:rich>
      </c:tx>
      <c:layout>
        <c:manualLayout>
          <c:xMode val="edge"/>
          <c:yMode val="edge"/>
          <c:x val="7.3610400364260559E-2"/>
          <c:y val="0"/>
        </c:manualLayout>
      </c:layout>
    </c:title>
    <c:plotArea>
      <c:layout>
        <c:manualLayout>
          <c:layoutTarget val="inner"/>
          <c:xMode val="edge"/>
          <c:yMode val="edge"/>
          <c:x val="0.41648349545077268"/>
          <c:y val="0.32101010586011863"/>
          <c:w val="0.48515178527212421"/>
          <c:h val="0.3572522261565607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горький</c:v>
                </c:pt>
                <c:pt idx="1">
                  <c:v>молочный</c:v>
                </c:pt>
                <c:pt idx="2">
                  <c:v>белый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15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горький</c:v>
                </c:pt>
                <c:pt idx="1">
                  <c:v>молочный</c:v>
                </c:pt>
                <c:pt idx="2">
                  <c:v>белый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горький</c:v>
                </c:pt>
                <c:pt idx="1">
                  <c:v>молочный</c:v>
                </c:pt>
                <c:pt idx="2">
                  <c:v>белый</c:v>
                </c:pt>
              </c:strCache>
            </c:strRef>
          </c:cat>
          <c:val>
            <c:numRef>
              <c:f>Лист1!$D$2:$D$4</c:f>
            </c:numRef>
          </c:val>
        </c:ser>
        <c:axId val="58642816"/>
        <c:axId val="58644352"/>
      </c:barChart>
      <c:catAx>
        <c:axId val="58642816"/>
        <c:scaling>
          <c:orientation val="minMax"/>
        </c:scaling>
        <c:axPos val="l"/>
        <c:tickLblPos val="nextTo"/>
        <c:crossAx val="58644352"/>
        <c:crosses val="autoZero"/>
        <c:auto val="1"/>
        <c:lblAlgn val="ctr"/>
        <c:lblOffset val="100"/>
      </c:catAx>
      <c:valAx>
        <c:axId val="58644352"/>
        <c:scaling>
          <c:orientation val="minMax"/>
        </c:scaling>
        <c:axPos val="b"/>
        <c:majorGridlines/>
        <c:numFmt formatCode="General" sourceLinked="1"/>
        <c:tickLblPos val="nextTo"/>
        <c:crossAx val="586428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1353497825186442"/>
          <c:y val="9.1302355293856247E-2"/>
          <c:w val="0.53070405371625351"/>
          <c:h val="0.4862753689156851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отлично</c:v>
                </c:pt>
                <c:pt idx="1">
                  <c:v>хорошо</c:v>
                </c:pt>
                <c:pt idx="2">
                  <c:v>не нравится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</c:ser>
        <c:axId val="100457856"/>
        <c:axId val="100601856"/>
      </c:barChart>
      <c:catAx>
        <c:axId val="100457856"/>
        <c:scaling>
          <c:orientation val="minMax"/>
        </c:scaling>
        <c:axPos val="l"/>
        <c:majorGridlines/>
        <c:tickLblPos val="nextTo"/>
        <c:crossAx val="100601856"/>
        <c:crosses val="autoZero"/>
        <c:auto val="1"/>
        <c:lblAlgn val="ctr"/>
        <c:lblOffset val="100"/>
      </c:catAx>
      <c:valAx>
        <c:axId val="100601856"/>
        <c:scaling>
          <c:orientation val="minMax"/>
        </c:scaling>
        <c:axPos val="b"/>
        <c:majorGridlines/>
        <c:numFmt formatCode="General" sourceLinked="1"/>
        <c:tickLblPos val="nextTo"/>
        <c:crossAx val="1004578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D60DF-DE9D-4162-B027-E14672429699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6C3D5-6A32-428B-9655-538D21754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C3D5-6A32-428B-9655-538D217540B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C3D5-6A32-428B-9655-538D217540B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20E1D52-82E7-4BC2-9A60-2977A6D8C817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C1E98ED-E36A-48C8-9449-F9AAA3D7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D52-82E7-4BC2-9A60-2977A6D8C817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8ED-E36A-48C8-9449-F9AAA3D7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D52-82E7-4BC2-9A60-2977A6D8C817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8ED-E36A-48C8-9449-F9AAA3D7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D52-82E7-4BC2-9A60-2977A6D8C817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8ED-E36A-48C8-9449-F9AAA3D7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D52-82E7-4BC2-9A60-2977A6D8C817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8ED-E36A-48C8-9449-F9AAA3D7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D52-82E7-4BC2-9A60-2977A6D8C817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8ED-E36A-48C8-9449-F9AAA3D7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0E1D52-82E7-4BC2-9A60-2977A6D8C817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C1E98ED-E36A-48C8-9449-F9AAA3D7A7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20E1D52-82E7-4BC2-9A60-2977A6D8C817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C1E98ED-E36A-48C8-9449-F9AAA3D7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D52-82E7-4BC2-9A60-2977A6D8C817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8ED-E36A-48C8-9449-F9AAA3D7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D52-82E7-4BC2-9A60-2977A6D8C817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8ED-E36A-48C8-9449-F9AAA3D7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1D52-82E7-4BC2-9A60-2977A6D8C817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98ED-E36A-48C8-9449-F9AAA3D7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20E1D52-82E7-4BC2-9A60-2977A6D8C817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C1E98ED-E36A-48C8-9449-F9AAA3D7A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58200" cy="1470025"/>
          </a:xfrm>
        </p:spPr>
        <p:txBody>
          <a:bodyPr/>
          <a:lstStyle/>
          <a:p>
            <a:r>
              <a:rPr lang="ru-RU" dirty="0" smtClean="0"/>
              <a:t>Исследовательский проект на тему : «Шоколад: да или нет»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79912" y="4509120"/>
            <a:ext cx="495300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Над проектом работали учащихся 7-б класса ГБОУ средней школы 314 под руководством Мироновой О.Н.,  учителя географии</a:t>
            </a:r>
            <a:endParaRPr lang="ru-RU" dirty="0"/>
          </a:p>
        </p:txBody>
      </p:sp>
      <p:pic>
        <p:nvPicPr>
          <p:cNvPr id="1026" name="Picture 2" descr="C:\Users\1\Documents\шоколад\1323939946_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221088"/>
            <a:ext cx="3333750" cy="2266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272808" cy="2747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Какао-бобы были символом богатства и власти. Напиток из какао-бобов могла позволить себе лишь элита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\Documents\шоколад\16[1]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996952"/>
            <a:ext cx="4248472" cy="3589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4392488" cy="2952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же такое шоколад?  Это продукт на основе какао-бобов или масла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7704856" cy="2088232"/>
          </a:xfrm>
        </p:spPr>
        <p:txBody>
          <a:bodyPr/>
          <a:lstStyle/>
          <a:p>
            <a:r>
              <a:rPr lang="ru-RU" dirty="0" smtClean="0"/>
              <a:t>Шоколад  уникальный  продукт - вкусный , высококалорийный, способный храниться годами, без изменения свойств. В нем содержится 50% углеводов, 35% жиров, 6% белков, микроэлементы  </a:t>
            </a:r>
            <a:r>
              <a:rPr lang="en-US" dirty="0" smtClean="0"/>
              <a:t>Na, K, Mg, P, Fe </a:t>
            </a:r>
            <a:r>
              <a:rPr lang="ru-RU" dirty="0" smtClean="0"/>
              <a:t>и витамины </a:t>
            </a:r>
            <a:r>
              <a:rPr lang="en-US" dirty="0" smtClean="0"/>
              <a:t>B1, B2, PP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Users\1\Documents\шоколад\2803404-154226f8beae15e5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484784"/>
            <a:ext cx="3779912" cy="2740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458200" cy="1470025"/>
          </a:xfrm>
        </p:spPr>
        <p:txBody>
          <a:bodyPr/>
          <a:lstStyle/>
          <a:p>
            <a:pPr algn="ctr"/>
            <a:r>
              <a:rPr lang="ru-RU" dirty="0" smtClean="0"/>
              <a:t>Отчет о работе 2-ой группы: «Исследователи»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851104" cy="1752600"/>
          </a:xfrm>
        </p:spPr>
        <p:txBody>
          <a:bodyPr/>
          <a:lstStyle/>
          <a:p>
            <a:r>
              <a:rPr lang="ru-RU" dirty="0" smtClean="0"/>
              <a:t>Задачи:  </a:t>
            </a:r>
          </a:p>
          <a:p>
            <a:pPr marL="521208" indent="-457200"/>
            <a:r>
              <a:rPr lang="ru-RU" dirty="0" smtClean="0"/>
              <a:t>1. Выяснить , чем полезен шоколад.</a:t>
            </a:r>
          </a:p>
          <a:p>
            <a:pPr marL="521208" indent="-457200"/>
            <a:r>
              <a:rPr lang="ru-RU" dirty="0" smtClean="0"/>
              <a:t>2. Выяснить, чем вреден шоколад.</a:t>
            </a:r>
          </a:p>
          <a:p>
            <a:pPr marL="521208" indent="-457200"/>
            <a:r>
              <a:rPr lang="ru-RU" dirty="0" smtClean="0"/>
              <a:t>3. Изучить состав  разных сортов шоколада.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58200" cy="1470025"/>
          </a:xfrm>
        </p:spPr>
        <p:txBody>
          <a:bodyPr/>
          <a:lstStyle/>
          <a:p>
            <a:r>
              <a:rPr lang="ru-RU" dirty="0" smtClean="0"/>
              <a:t>Чем полезен шоколад: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915000" cy="21213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Шоколад  лечит  депрессивные  состояния, улучшает самочувствие, полезен для сердца и сосудов, повышает тонус, снимает чувство усталости, способствует заживлению ран.</a:t>
            </a:r>
            <a:endParaRPr lang="ru-RU" dirty="0"/>
          </a:p>
        </p:txBody>
      </p:sp>
      <p:pic>
        <p:nvPicPr>
          <p:cNvPr id="11266" name="Picture 2" descr="C:\Users\1\Documents\шоколад\fac9b44438af0936b78c88d83ffc3b14w250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3535820"/>
            <a:ext cx="2664437" cy="3100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4248472" cy="1902073"/>
          </a:xfrm>
        </p:spPr>
        <p:txBody>
          <a:bodyPr/>
          <a:lstStyle/>
          <a:p>
            <a:r>
              <a:rPr lang="ru-RU" dirty="0" smtClean="0"/>
              <a:t>Чем вреден шоколад: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105207"/>
            <a:ext cx="7272808" cy="1988090"/>
          </a:xfrm>
        </p:spPr>
        <p:txBody>
          <a:bodyPr>
            <a:normAutofit fontScale="92500" lnSpcReduction="10000"/>
          </a:bodyPr>
          <a:lstStyle/>
          <a:p>
            <a:pPr marL="521208" indent="-457200">
              <a:buAutoNum type="arabicPeriod"/>
            </a:pPr>
            <a:r>
              <a:rPr lang="ru-RU" dirty="0" smtClean="0"/>
              <a:t>Чрезмерное  употребление грозит аллергией.</a:t>
            </a:r>
          </a:p>
          <a:p>
            <a:pPr marL="521208" indent="-457200">
              <a:buFont typeface="Georgia"/>
              <a:buAutoNum type="arabicPeriod"/>
            </a:pPr>
            <a:r>
              <a:rPr lang="ru-RU" dirty="0" smtClean="0"/>
              <a:t> При изготовлении шоколада используют сахар и молоко. Если употреблять шоколад в больших количествах , это может стать причиной избыточного  веса. Вредны  для фигуры сахар и молоко, а не какао.</a:t>
            </a:r>
            <a:endParaRPr lang="ru-RU" dirty="0"/>
          </a:p>
        </p:txBody>
      </p:sp>
      <p:pic>
        <p:nvPicPr>
          <p:cNvPr id="12290" name="Picture 2" descr="C:\Users\1\Documents\шоколад\2fa60fd729e7736b8935f985fb81d2da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2160" y="260648"/>
            <a:ext cx="2736304" cy="3247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8136904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Качество шоколада зависит от количества содержания масла какао в продукте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221088"/>
            <a:ext cx="5472608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Если масло какао содержится 20-25%, то качество шоколада низкое.</a:t>
            </a:r>
          </a:p>
          <a:p>
            <a:r>
              <a:rPr lang="ru-RU" dirty="0" smtClean="0"/>
              <a:t>Если 35-40% - среднее.</a:t>
            </a:r>
          </a:p>
          <a:p>
            <a:r>
              <a:rPr lang="ru-RU" dirty="0" smtClean="0"/>
              <a:t>Если больше 45% - высокое.</a:t>
            </a:r>
            <a:endParaRPr lang="ru-RU" dirty="0"/>
          </a:p>
        </p:txBody>
      </p:sp>
      <p:pic>
        <p:nvPicPr>
          <p:cNvPr id="13314" name="Picture 2" descr="C:\Users\1\Documents\шоколад\images[1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284984"/>
            <a:ext cx="2298888" cy="3392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764704"/>
            <a:ext cx="3322960" cy="36004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 горьком  (темном) шоколаде масло какао содержится 47%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8104" y="4869160"/>
            <a:ext cx="3312368" cy="17281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Значит, это шоколад высокого качества </a:t>
            </a:r>
            <a:endParaRPr lang="ru-RU" sz="2800" dirty="0"/>
          </a:p>
        </p:txBody>
      </p:sp>
      <p:pic>
        <p:nvPicPr>
          <p:cNvPr id="14338" name="Picture 2" descr="C:\Users\1\Documents\шоколад\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61814" y="1690514"/>
            <a:ext cx="5102225" cy="38266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484784"/>
            <a:ext cx="3444696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молочном шоколаде масло какао содержится 39%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92080" y="4725144"/>
            <a:ext cx="3516704" cy="16561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Значит, это шоколад среднего качества</a:t>
            </a:r>
            <a:endParaRPr lang="ru-RU" sz="2400" dirty="0"/>
          </a:p>
        </p:txBody>
      </p:sp>
      <p:pic>
        <p:nvPicPr>
          <p:cNvPr id="15362" name="Picture 2" descr="C:\Users\1\Documents\шоколад\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35467" y="1887875"/>
            <a:ext cx="5102225" cy="38266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01970"/>
            <a:ext cx="3516704" cy="21830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белом шоколаде масло какао содержится 22%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8064" y="5013176"/>
            <a:ext cx="3588712" cy="158417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Значит, это шоколад низкого качества</a:t>
            </a:r>
            <a:endParaRPr lang="ru-RU" sz="2400" dirty="0"/>
          </a:p>
        </p:txBody>
      </p:sp>
      <p:pic>
        <p:nvPicPr>
          <p:cNvPr id="16386" name="Picture 2" descr="C:\Users\1\Documents\шоколад\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152400" y="1788716"/>
            <a:ext cx="5102225" cy="38266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Анкетирование . </a:t>
            </a:r>
            <a:r>
              <a:rPr lang="ru-RU" sz="3100" dirty="0" smtClean="0"/>
              <a:t>В опросе приняли участие ученики 7-ых классов ( 37 человек).</a:t>
            </a:r>
            <a:endParaRPr lang="ru-RU" sz="31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716016" y="2060848"/>
          <a:ext cx="404279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23528" y="3068960"/>
          <a:ext cx="43559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2060848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Как вы относитесь к шоколаду? ( отлично, хорошо, не нравится)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30120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Вывод: дети любят шоколад, но горькому предпочитают белый и молочный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58200" cy="1739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 исследование посвящено изучению влияния шоколада на здоровье человека.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4077071"/>
            <a:ext cx="5164542" cy="1817291"/>
          </a:xfrm>
        </p:spPr>
        <p:txBody>
          <a:bodyPr/>
          <a:lstStyle/>
          <a:p>
            <a:r>
              <a:rPr lang="ru-RU" dirty="0" smtClean="0"/>
              <a:t>Цель проекта : выяснить, как влияет шоколад на здоровье человека, в чем польза или вред шоколада.</a:t>
            </a:r>
            <a:endParaRPr lang="ru-RU" dirty="0"/>
          </a:p>
        </p:txBody>
      </p:sp>
      <p:pic>
        <p:nvPicPr>
          <p:cNvPr id="2050" name="Picture 2" descr="C:\Users\1\Documents\шоколад\chocolate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8144" y="4149080"/>
            <a:ext cx="2497460" cy="24974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5"/>
            <a:ext cx="8568952" cy="27363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Итак</a:t>
            </a:r>
            <a:r>
              <a:rPr lang="ru-RU" smtClean="0"/>
              <a:t>, польза </a:t>
            </a:r>
            <a:r>
              <a:rPr lang="ru-RU" dirty="0" smtClean="0"/>
              <a:t>шоколада будет «работать» на Вас, если вы белому и молочному шоколаду предпочитаете горький (темный)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005064"/>
            <a:ext cx="6059016" cy="2304256"/>
          </a:xfrm>
        </p:spPr>
        <p:txBody>
          <a:bodyPr/>
          <a:lstStyle/>
          <a:p>
            <a:r>
              <a:rPr lang="ru-RU" dirty="0" smtClean="0"/>
              <a:t>Самая высокая концентрация чудодейственных эфирных масел, магния, калия, фосфора и антиоксидантов содержится в темном шоколаде!</a:t>
            </a:r>
            <a:endParaRPr lang="ru-RU" dirty="0"/>
          </a:p>
        </p:txBody>
      </p:sp>
      <p:pic>
        <p:nvPicPr>
          <p:cNvPr id="17410" name="Picture 2" descr="C:\Users\1\Documents\шоколад\images[3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00192" y="4437112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2664296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Приятного аппетита!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445224"/>
            <a:ext cx="3672408" cy="1008112"/>
          </a:xfrm>
        </p:spPr>
        <p:txBody>
          <a:bodyPr/>
          <a:lstStyle/>
          <a:p>
            <a:r>
              <a:rPr lang="ru-RU" b="1" dirty="0" smtClean="0"/>
              <a:t>Будьте здоровы и красивы!</a:t>
            </a:r>
            <a:endParaRPr lang="ru-RU" b="1" dirty="0"/>
          </a:p>
        </p:txBody>
      </p:sp>
      <p:pic>
        <p:nvPicPr>
          <p:cNvPr id="18434" name="Picture 2" descr="C:\Users\1\Documents\География\фото шоколад\SDC114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933056"/>
            <a:ext cx="3587891" cy="2690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Users\1\Documents\География\фото шоколад\SDC114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5638" y="1052736"/>
            <a:ext cx="5938362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208912" cy="24061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рассчитан на  4 месяца.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19872" y="4293096"/>
            <a:ext cx="5544616" cy="1872208"/>
          </a:xfrm>
        </p:spPr>
        <p:txBody>
          <a:bodyPr/>
          <a:lstStyle/>
          <a:p>
            <a:r>
              <a:rPr lang="ru-RU" dirty="0" smtClean="0"/>
              <a:t>Тема исследования 1-ой группы: «Шоколад - пища Богов»</a:t>
            </a:r>
          </a:p>
          <a:p>
            <a:r>
              <a:rPr lang="ru-RU" dirty="0" smtClean="0"/>
              <a:t>Тема 2-ой группы « Исследователи»</a:t>
            </a:r>
            <a:endParaRPr lang="ru-RU" dirty="0"/>
          </a:p>
        </p:txBody>
      </p:sp>
      <p:pic>
        <p:nvPicPr>
          <p:cNvPr id="3074" name="Picture 2" descr="C:\Users\1\Documents\шоколад\1291560502_bcc4bbdc-43c7-46d1-87f3-51e1f7fe1806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789040"/>
            <a:ext cx="2088232" cy="27815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568952" cy="2376264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Отчет о работе 1-ой группы:      «Шоколад</a:t>
            </a:r>
            <a:r>
              <a:rPr lang="ru-RU" dirty="0" smtClean="0"/>
              <a:t> -</a:t>
            </a:r>
            <a:r>
              <a:rPr lang="ru-RU" sz="5400" dirty="0" smtClean="0"/>
              <a:t>пища</a:t>
            </a:r>
            <a:r>
              <a:rPr lang="ru-RU" dirty="0" smtClean="0"/>
              <a:t> </a:t>
            </a:r>
            <a:r>
              <a:rPr lang="ru-RU" sz="5400" dirty="0" smtClean="0"/>
              <a:t>Богов»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365104"/>
            <a:ext cx="4953000" cy="1752600"/>
          </a:xfrm>
        </p:spPr>
        <p:txBody>
          <a:bodyPr/>
          <a:lstStyle/>
          <a:p>
            <a:r>
              <a:rPr lang="ru-RU" dirty="0" smtClean="0"/>
              <a:t>Задачи: </a:t>
            </a:r>
          </a:p>
          <a:p>
            <a:pPr marL="521208" indent="-457200"/>
            <a:r>
              <a:rPr lang="ru-RU" dirty="0" smtClean="0"/>
              <a:t>1.   Что такое шоколад?</a:t>
            </a:r>
          </a:p>
          <a:p>
            <a:pPr marL="521208" indent="-457200"/>
            <a:r>
              <a:rPr lang="ru-RU" dirty="0" smtClean="0"/>
              <a:t>2.   История шоколада.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219256" cy="2387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латинском языке какао-деревья произносятся как    «</a:t>
            </a:r>
            <a:r>
              <a:rPr lang="en-US" dirty="0" err="1" smtClean="0"/>
              <a:t>Theobroma</a:t>
            </a:r>
            <a:r>
              <a:rPr lang="en-US" dirty="0" smtClean="0"/>
              <a:t> cacao</a:t>
            </a:r>
            <a:r>
              <a:rPr lang="ru-RU" dirty="0" smtClean="0"/>
              <a:t>» , что значит     «пища Богов»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4860032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Какао-деревья произрастают в теплом и влажном климате. </a:t>
            </a:r>
          </a:p>
          <a:p>
            <a:r>
              <a:rPr lang="ru-RU" dirty="0" smtClean="0"/>
              <a:t>Высота растений достигает 10-15 метров. Какао-деревья растут в течение 200 лет, но плодоносят только 25 лет.</a:t>
            </a:r>
            <a:endParaRPr lang="ru-RU" dirty="0"/>
          </a:p>
        </p:txBody>
      </p:sp>
      <p:pic>
        <p:nvPicPr>
          <p:cNvPr id="4098" name="Picture 2" descr="C:\Users\1\Documents\шоколад\cocoa-pods-on-the-trunk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2996952"/>
            <a:ext cx="3860514" cy="38610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375848" cy="2819177"/>
          </a:xfrm>
        </p:spPr>
        <p:txBody>
          <a:bodyPr/>
          <a:lstStyle/>
          <a:p>
            <a:r>
              <a:rPr lang="ru-RU" dirty="0" smtClean="0"/>
              <a:t>Родина какао Центральная и Южная Америка. Там его использовали более 4000 лет назад.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ocuments\шоколад\c331152b69fb175a388b14c2a60eb5f8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2420888"/>
            <a:ext cx="4379071" cy="4293096"/>
          </a:xfrm>
          <a:prstGeom prst="rect">
            <a:avLst/>
          </a:prstGeom>
          <a:noFill/>
        </p:spPr>
      </p:pic>
      <p:pic>
        <p:nvPicPr>
          <p:cNvPr id="5123" name="Picture 3" descr="C:\Users\1\Documents\шоколад\index_clip_image002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3717032"/>
            <a:ext cx="2489603" cy="29249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47856" cy="2819176"/>
          </a:xfrm>
        </p:spPr>
        <p:txBody>
          <a:bodyPr/>
          <a:lstStyle/>
          <a:p>
            <a:r>
              <a:rPr lang="ru-RU" dirty="0" smtClean="0"/>
              <a:t>Слово «шоколад» происходит от словесности цивилизации майя – </a:t>
            </a:r>
            <a:r>
              <a:rPr lang="en-US" dirty="0" err="1" smtClean="0"/>
              <a:t>xocolat</a:t>
            </a:r>
            <a:r>
              <a:rPr lang="ru-RU" dirty="0" smtClean="0"/>
              <a:t>, что значит «горькая вода»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293096"/>
            <a:ext cx="49530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ocuments\шоколад\Индейцы-майя-экускурсионные-туры-в-Мексику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861048"/>
            <a:ext cx="4385878" cy="2780928"/>
          </a:xfrm>
          <a:prstGeom prst="rect">
            <a:avLst/>
          </a:prstGeom>
          <a:noFill/>
        </p:spPr>
      </p:pic>
      <p:pic>
        <p:nvPicPr>
          <p:cNvPr id="6147" name="Picture 3" descr="C:\Users\1\Documents\шоколад\77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3356992"/>
            <a:ext cx="3783634" cy="26614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02216" cy="26221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Христофор Колумб был первым европейцем, попробовавшим шоколад. В 16 в. он привез какао-бобы в Испанию.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9053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ocuments\шоколад\246441_640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420888"/>
            <a:ext cx="3278008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242176" cy="24482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последующие 100 лет шоколад из Испании проникает в Европу, затмевая по цене и популярности прочие заморские товары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653136"/>
            <a:ext cx="3816424" cy="18448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17 веке в Лондоне открывается первый  «Шоколадный дом» - прообраз будущих «Шоколадниц»</a:t>
            </a:r>
            <a:endParaRPr lang="ru-RU" dirty="0"/>
          </a:p>
        </p:txBody>
      </p:sp>
      <p:pic>
        <p:nvPicPr>
          <p:cNvPr id="8194" name="Picture 2" descr="C:\Users\1\Documents\шоколад\image002[1]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8224" y="2060848"/>
            <a:ext cx="237626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C:\Users\1\Documents\шоколад\shokolate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789040"/>
            <a:ext cx="4297660" cy="2857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607</Words>
  <Application>Microsoft Office PowerPoint</Application>
  <PresentationFormat>Экран (4:3)</PresentationFormat>
  <Paragraphs>52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Исследовательский проект на тему : «Шоколад: да или нет»</vt:lpstr>
      <vt:lpstr>Наше исследование посвящено изучению влияния шоколада на здоровье человека.</vt:lpstr>
      <vt:lpstr>Проект рассчитан на  4 месяца.   </vt:lpstr>
      <vt:lpstr>Отчет о работе 1-ой группы:      «Шоколад -пища Богов»</vt:lpstr>
      <vt:lpstr>В латинском языке какао-деревья произносятся как    «Theobroma cacao» , что значит     «пища Богов»</vt:lpstr>
      <vt:lpstr>Родина какао Центральная и Южная Америка. Там его использовали более 4000 лет назад.</vt:lpstr>
      <vt:lpstr>Слово «шоколад» происходит от словесности цивилизации майя – xocolat, что значит «горькая вода»</vt:lpstr>
      <vt:lpstr>Христофор Колумб был первым европейцем, попробовавшим шоколад. В 16 в. он привез какао-бобы в Испанию.</vt:lpstr>
      <vt:lpstr>В последующие 100 лет шоколад из Испании проникает в Европу, затмевая по цене и популярности прочие заморские товары</vt:lpstr>
      <vt:lpstr>Какао-бобы были символом богатства и власти. Напиток из какао-бобов могла позволить себе лишь элита</vt:lpstr>
      <vt:lpstr>Что же такое шоколад?  Это продукт на основе какао-бобов или масла</vt:lpstr>
      <vt:lpstr>Отчет о работе 2-ой группы: «Исследователи»</vt:lpstr>
      <vt:lpstr>Чем полезен шоколад:</vt:lpstr>
      <vt:lpstr>Чем вреден шоколад:</vt:lpstr>
      <vt:lpstr>Качество шоколада зависит от количества содержания масла какао в продукте</vt:lpstr>
      <vt:lpstr>В горьком  (темном) шоколаде масло какао содержится 47%</vt:lpstr>
      <vt:lpstr>В молочном шоколаде масло какао содержится 39%</vt:lpstr>
      <vt:lpstr>В белом шоколаде масло какао содержится 22%</vt:lpstr>
      <vt:lpstr>Анкетирование . В опросе приняли участие ученики 7-ых классов ( 37 человек).</vt:lpstr>
      <vt:lpstr>Итак, польза шоколада будет «работать» на Вас, если вы белому и молочному шоколаду предпочитаете горький (темный)</vt:lpstr>
      <vt:lpstr>Приятного аппетита!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Шоколад: да или нет</dc:title>
  <dc:creator>1</dc:creator>
  <cp:lastModifiedBy>1</cp:lastModifiedBy>
  <cp:revision>48</cp:revision>
  <dcterms:created xsi:type="dcterms:W3CDTF">2012-12-23T14:40:57Z</dcterms:created>
  <dcterms:modified xsi:type="dcterms:W3CDTF">2013-08-13T08:36:16Z</dcterms:modified>
</cp:coreProperties>
</file>