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10975E7-DE8D-4E9B-AE32-53984B730B5F}" type="datetimeFigureOut">
              <a:rPr lang="ru-RU"/>
              <a:pPr>
                <a:defRPr/>
              </a:pPr>
              <a:t>25.01.2010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831B074-C19C-45F0-AE6E-D434591BEF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Учебник «Математика – 5» </a:t>
            </a:r>
            <a:r>
              <a:rPr lang="ru-RU" dirty="0" err="1" smtClean="0"/>
              <a:t>Н.Я.Виленкин</a:t>
            </a:r>
            <a:r>
              <a:rPr lang="ru-RU" dirty="0" smtClean="0"/>
              <a:t>, задача №694 стр.106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8A076F-F285-47DE-AC8A-A3A05D267D2A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№</a:t>
            </a:r>
            <a:r>
              <a:rPr lang="ru-RU" baseline="0" dirty="0" smtClean="0"/>
              <a:t> </a:t>
            </a:r>
            <a:r>
              <a:rPr lang="ru-RU" dirty="0" smtClean="0"/>
              <a:t>733 «Математика 5» </a:t>
            </a:r>
            <a:r>
              <a:rPr lang="ru-RU" dirty="0" err="1" smtClean="0"/>
              <a:t>Н.Я.Виленкин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B074-C19C-45F0-AE6E-D434591BEF1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6342-6467-44DF-ABBD-F16C3A8DCA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DD99-18EE-4360-910F-F23D29A771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005C4-B811-4124-B589-C6FEBC09AC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DB4B3-E4F3-4AAA-BA3C-A21818F5FD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7F1B-147A-4506-8E4B-3B8FE4C79B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BEA1-3A9A-4776-8DCB-F74DC01FD4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C6B1-7EB1-4A40-AB4F-B83D1DD3FC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A81B-FE69-4E18-9B4D-49EA0CD2C0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4C19-F4B2-46AB-97CC-3F176E0FE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020E-8820-4DDB-992E-4448AF076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BEFDA-C94A-4CF6-8F82-3AABD26870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EE7AA3-C554-4DD1-B42A-937FFFF459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76400" y="1524000"/>
            <a:ext cx="5791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Факультативное занятие в 5 классе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743200"/>
            <a:ext cx="75365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Понятие факториала</a:t>
            </a: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4953000" y="4191000"/>
            <a:ext cx="373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Century Schoolbook" pitchFamily="18" charset="0"/>
              </a:rPr>
              <a:t>Учитель математики </a:t>
            </a:r>
            <a:r>
              <a:rPr lang="ru-RU" sz="1400" b="1" dirty="0">
                <a:solidFill>
                  <a:srgbClr val="FF0000"/>
                </a:solidFill>
                <a:latin typeface="Century Schoolbook" pitchFamily="18" charset="0"/>
              </a:rPr>
              <a:t>Т.В.Плотникова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5943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Century Schoolbook" pitchFamily="18" charset="0"/>
              </a:rPr>
              <a:t>2010 год</a:t>
            </a:r>
            <a:endParaRPr lang="ru-RU" sz="14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5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524000" y="381000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    Ольга помнит, что телефон подруги оканчивается цифрами 5,7,8, но забыла, в каком порядке эти цифры следуют. Укажите наибольшее число вариантов, которые ей придётся перебрать, чтобы дозвониться подруге.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0"/>
            <a:ext cx="289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 6:</a:t>
            </a:r>
            <a:r>
              <a:rPr lang="ru-RU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7200" y="1905000"/>
            <a:ext cx="2353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3622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  Три последние цифры телефонного номера могут быть расположены в одном из 3!=6 возможных порядков, из которых только один верный. Оля может сразу набрать верный вариант, может набрать его третьим, и т.д. Наибольшее число вариантов ей придётся набрать, если правильный вариант окажется последним, т.е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.  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             шестым.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600200" y="457200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   </a:t>
            </a:r>
            <a:r>
              <a:rPr lang="ru-RU" sz="2000" b="1" dirty="0" smtClean="0">
                <a:latin typeface="Century Schoolbook" pitchFamily="18" charset="0"/>
              </a:rPr>
              <a:t>В гостинице семь одноместных номеров, и семеро гостей желают в них разместиться. Найдите число возможных комбинаций:</a:t>
            </a:r>
          </a:p>
          <a:p>
            <a:r>
              <a:rPr lang="ru-RU" sz="2000" b="1" dirty="0" smtClean="0">
                <a:latin typeface="Century Schoolbook" pitchFamily="18" charset="0"/>
              </a:rPr>
              <a:t>а) если гости заранее не бронировали места;</a:t>
            </a:r>
          </a:p>
          <a:p>
            <a:r>
              <a:rPr lang="ru-RU" sz="2000" b="1" dirty="0" smtClean="0">
                <a:latin typeface="Century Schoolbook" pitchFamily="18" charset="0"/>
              </a:rPr>
              <a:t>б) если трое гостей зарезервировали конкретные номера.</a:t>
            </a:r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0"/>
            <a:ext cx="2539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 7:</a:t>
            </a:r>
            <a:r>
              <a:rPr lang="ru-RU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2209800"/>
            <a:ext cx="2383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 </a:t>
            </a:r>
            <a:endParaRPr lang="ru-RU" sz="32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2667000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а) Номеров – 7 и гостей – 7, значит, число возможных комбинаций равно 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7!= 5040.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3581400"/>
            <a:ext cx="7162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б) Три гостя, зарезервировавших номера, займут свои номера. Четвёртый гость может выбрать любой из 4 свободных мест, пятый – из 3, шестой – из 2, седьмой займёт 1 оставшийся номер. Общее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число способов расселения равно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            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4∙3∙2∙1=4!=24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524000" y="3810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  Семь мальчиков, в число которых входят Олег и Игорь, становятся в ряд. Найдите число возможных комбинаций, если:</a:t>
            </a:r>
          </a:p>
          <a:p>
            <a:r>
              <a:rPr lang="ru-RU" b="1" dirty="0" smtClean="0">
                <a:latin typeface="Century Schoolbook" pitchFamily="18" charset="0"/>
              </a:rPr>
              <a:t>а) Олег должен находиться в конце ряда;</a:t>
            </a:r>
          </a:p>
          <a:p>
            <a:r>
              <a:rPr lang="ru-RU" b="1" dirty="0" smtClean="0">
                <a:latin typeface="Century Schoolbook" pitchFamily="18" charset="0"/>
              </a:rPr>
              <a:t>б) Олег должен находиться в начале ряда, а Игорь – к конце ряда.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0"/>
            <a:ext cx="2539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 8:</a:t>
            </a:r>
            <a:r>
              <a:rPr lang="ru-RU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2400" y="2057400"/>
            <a:ext cx="2353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2514600"/>
            <a:ext cx="7086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а) Всего 7 мальчиков на 7 местах, но Олег должен находиться в конце ряда. Значит, число возможных комбинаций при этом равно числу перестановок 6 мальчиков, стоящих перед Олегом, т.е. 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6!=720.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19600"/>
            <a:ext cx="6400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б) Олег должен находиться в начале ряда, а Игорь – в конце, значит, число комбинаций равно числу перестановок 5 мальчиков, т.е.  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                     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5!=120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1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600200" y="4572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   </a:t>
            </a:r>
            <a:r>
              <a:rPr lang="ru-RU" sz="2400" b="1" dirty="0" smtClean="0">
                <a:latin typeface="Century Schoolbook" pitchFamily="18" charset="0"/>
              </a:rPr>
              <a:t>Одиннадцать футболистов строятся перед началом матча. Первым становится капитан, вторым – вратарь, а остальные – случайным образом. Сколько существует способов построения?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0"/>
            <a:ext cx="2539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 9:</a:t>
            </a:r>
            <a:r>
              <a:rPr lang="ru-RU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3800" y="2438400"/>
            <a:ext cx="2353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</a:t>
            </a:r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31242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 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После капитана и вратаря третий игрок может выбрать любое из оставшихся 9 мест, следующий – из 8, и т.д. Общее число способов построения равно 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9!=362880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447800" y="457200"/>
            <a:ext cx="769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Современные пятиборцы в течение двух дней участвуют в соревновании по следующим видам спорта: фехтование, плавание, стрельба и бег.</a:t>
            </a:r>
          </a:p>
          <a:p>
            <a:r>
              <a:rPr lang="ru-RU" b="1" dirty="0" smtClean="0">
                <a:latin typeface="Century Schoolbook" pitchFamily="18" charset="0"/>
              </a:rPr>
              <a:t>а)Сколько существует вариантов порядка прохождения видов соревнования?</a:t>
            </a:r>
          </a:p>
          <a:p>
            <a:r>
              <a:rPr lang="ru-RU" b="1" dirty="0" smtClean="0">
                <a:latin typeface="Century Schoolbook" pitchFamily="18" charset="0"/>
              </a:rPr>
              <a:t>б) Сколько существует вариантов прохождения видов соревнования, если известно, что последним видом должен быть бег?</a:t>
            </a:r>
          </a:p>
          <a:p>
            <a:r>
              <a:rPr lang="ru-RU" b="1" dirty="0" smtClean="0">
                <a:latin typeface="Century Schoolbook" pitchFamily="18" charset="0"/>
              </a:rPr>
              <a:t>в) Сколько существует вариантов прохождения видов соревнования, если известно, что первым видом должен быть бег, а последним - стрельба?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0"/>
            <a:ext cx="2746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 10:</a:t>
            </a:r>
            <a:r>
              <a:rPr lang="ru-RU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3800" y="3581400"/>
            <a:ext cx="2058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</a:t>
            </a:r>
            <a:r>
              <a:rPr lang="ru-RU" sz="14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endParaRPr lang="ru-RU" sz="14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а) 4!=24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4800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б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) 3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!=6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5410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в) 2!=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1524000" y="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№11: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4572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     «</a:t>
            </a:r>
            <a:r>
              <a:rPr lang="ru-RU" b="1" dirty="0" smtClean="0">
                <a:latin typeface="Century Schoolbook" pitchFamily="18" charset="0"/>
              </a:rPr>
              <a:t>Вороне Бог послал кусочек сыра», брынзы, колбасы, сухарика и шоколада. </a:t>
            </a:r>
            <a:r>
              <a:rPr lang="ru-RU" b="1" dirty="0" smtClean="0">
                <a:latin typeface="Century Schoolbook" pitchFamily="18" charset="0"/>
              </a:rPr>
              <a:t>«На ель Ворона взгромоздясь, позавтракать совсем уж было собралась, да призадумалась»:</a:t>
            </a:r>
          </a:p>
          <a:p>
            <a:r>
              <a:rPr lang="ru-RU" b="1" dirty="0" smtClean="0">
                <a:latin typeface="Century Schoolbook" pitchFamily="18" charset="0"/>
              </a:rPr>
              <a:t>а) если есть кусочки по очереди, то из скольких вариантов выбирать;</a:t>
            </a:r>
          </a:p>
          <a:p>
            <a:r>
              <a:rPr lang="ru-RU" b="1" dirty="0" smtClean="0">
                <a:latin typeface="Century Schoolbook" pitchFamily="18" charset="0"/>
              </a:rPr>
              <a:t>б) сколько получится вариантов, если какой-то кусочек всё-таки бросить Лисе, а потом ответить на первый вопрос?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43400" y="2743200"/>
            <a:ext cx="210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 </a:t>
            </a:r>
            <a:endParaRPr lang="ru-RU" sz="28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32766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entury Schoolbook" pitchFamily="18" charset="0"/>
              </a:rPr>
              <a:t>а) Если есть кусочки по очереди это значит выбирать только порядок их следования, т.е. </a:t>
            </a:r>
            <a:r>
              <a:rPr lang="ru-RU" sz="2000" b="1" dirty="0" smtClean="0">
                <a:solidFill>
                  <a:srgbClr val="7030A0"/>
                </a:solidFill>
                <a:latin typeface="Century Schoolbook" pitchFamily="18" charset="0"/>
              </a:rPr>
              <a:t>5!=120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2672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entury Schoolbook" pitchFamily="18" charset="0"/>
              </a:rPr>
              <a:t>б) Если бросить Лисе кусочек, то останутся 4 кусочка, которые можно съесть одним из 4!=24 способами. </a:t>
            </a:r>
            <a:r>
              <a:rPr lang="ru-RU" sz="2000" b="1" dirty="0" smtClean="0">
                <a:solidFill>
                  <a:srgbClr val="0070C0"/>
                </a:solidFill>
                <a:latin typeface="Century Schoolbook" pitchFamily="18" charset="0"/>
              </a:rPr>
              <a:t>Но Лисе можно бросить любой из 5 кусочков, поэтому общее число вариантов рано </a:t>
            </a:r>
            <a:r>
              <a:rPr lang="ru-RU" sz="2000" b="1" dirty="0" smtClean="0">
                <a:solidFill>
                  <a:srgbClr val="0070C0"/>
                </a:solidFill>
                <a:latin typeface="Century Schoolbook" pitchFamily="18" charset="0"/>
              </a:rPr>
              <a:t>      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entury Schoolbook" pitchFamily="18" charset="0"/>
              </a:rPr>
              <a:t>                     5*4</a:t>
            </a:r>
            <a:r>
              <a:rPr lang="ru-RU" sz="2000" b="1" dirty="0" smtClean="0">
                <a:solidFill>
                  <a:srgbClr val="7030A0"/>
                </a:solidFill>
                <a:latin typeface="Century Schoolbook" pitchFamily="18" charset="0"/>
              </a:rPr>
              <a:t>!=120.</a:t>
            </a:r>
            <a:endParaRPr lang="ru-RU" sz="2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Прямоугольник 4"/>
          <p:cNvSpPr/>
          <p:nvPr/>
        </p:nvSpPr>
        <p:spPr>
          <a:xfrm rot="20120212">
            <a:off x="1523008" y="1048675"/>
            <a:ext cx="731468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До новых встреч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с занимательными задачами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Documents and Settings\user\Рабочий стол\школ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447800" y="4572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entury Schoolbook" pitchFamily="18" charset="0"/>
              </a:rPr>
              <a:t>Семье</a:t>
            </a:r>
            <a:r>
              <a:rPr lang="ru-RU" sz="2000" b="1" dirty="0">
                <a:latin typeface="Century Schoolbook" pitchFamily="18" charset="0"/>
              </a:rPr>
              <a:t>, состоящей из бабушки, папы, мамы, дочери и   </a:t>
            </a:r>
          </a:p>
          <a:p>
            <a:r>
              <a:rPr lang="ru-RU" sz="2000" b="1" dirty="0">
                <a:latin typeface="Century Schoolbook" pitchFamily="18" charset="0"/>
              </a:rPr>
              <a:t> сына, подарили 5 разных чашек. Сколькими способами  </a:t>
            </a:r>
            <a:r>
              <a:rPr lang="ru-RU" sz="2000" b="1" dirty="0" smtClean="0">
                <a:latin typeface="Century Schoolbook" pitchFamily="18" charset="0"/>
              </a:rPr>
              <a:t>можно </a:t>
            </a:r>
            <a:r>
              <a:rPr lang="ru-RU" sz="2000" b="1" dirty="0">
                <a:latin typeface="Century Schoolbook" pitchFamily="18" charset="0"/>
              </a:rPr>
              <a:t>разделить чашки между членами семьи?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429000" y="144780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828800" y="18288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Бабушка</a:t>
            </a:r>
            <a:r>
              <a:rPr lang="ru-RU" dirty="0"/>
              <a:t>                     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76600" y="1981200"/>
            <a:ext cx="609600" cy="304800"/>
            <a:chOff x="884" y="2886"/>
            <a:chExt cx="998" cy="662"/>
          </a:xfrm>
        </p:grpSpPr>
        <p:grpSp>
          <p:nvGrpSpPr>
            <p:cNvPr id="373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73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11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73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3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4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74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77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7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77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7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77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7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77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7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76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6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7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6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76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6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76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6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4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76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6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5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75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5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5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75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5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75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75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75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5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73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3886200" y="1981200"/>
            <a:ext cx="609600" cy="304800"/>
            <a:chOff x="884" y="2886"/>
            <a:chExt cx="998" cy="662"/>
          </a:xfrm>
        </p:grpSpPr>
        <p:grpSp>
          <p:nvGrpSpPr>
            <p:cNvPr id="368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55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69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57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69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9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9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69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73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3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9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72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3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9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72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2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9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72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2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72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2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72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2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71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2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71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1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71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1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71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1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0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71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1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70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70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70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71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68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73" name="Group 2"/>
          <p:cNvGrpSpPr>
            <a:grpSpLocks/>
          </p:cNvGrpSpPr>
          <p:nvPr/>
        </p:nvGrpSpPr>
        <p:grpSpPr bwMode="auto">
          <a:xfrm>
            <a:off x="4495800" y="1981200"/>
            <a:ext cx="609600" cy="304800"/>
            <a:chOff x="884" y="2886"/>
            <a:chExt cx="998" cy="662"/>
          </a:xfrm>
        </p:grpSpPr>
        <p:grpSp>
          <p:nvGrpSpPr>
            <p:cNvPr id="364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101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64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103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64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4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5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65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68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8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68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8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68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8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68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8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67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7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67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7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67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7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6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7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5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67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7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6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66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6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6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66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6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66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66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66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6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64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19" name="Group 2"/>
          <p:cNvGrpSpPr>
            <a:grpSpLocks/>
          </p:cNvGrpSpPr>
          <p:nvPr/>
        </p:nvGrpSpPr>
        <p:grpSpPr bwMode="auto">
          <a:xfrm>
            <a:off x="5105400" y="1981200"/>
            <a:ext cx="609600" cy="304800"/>
            <a:chOff x="884" y="2886"/>
            <a:chExt cx="998" cy="662"/>
          </a:xfrm>
        </p:grpSpPr>
        <p:grpSp>
          <p:nvGrpSpPr>
            <p:cNvPr id="359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147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60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149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60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0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0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60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64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4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0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63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4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0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63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3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0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63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3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63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3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63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3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62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3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62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2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62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2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62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2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61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62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2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61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61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61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62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59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087" name="Group 2"/>
          <p:cNvGrpSpPr>
            <a:grpSpLocks/>
          </p:cNvGrpSpPr>
          <p:nvPr/>
        </p:nvGrpSpPr>
        <p:grpSpPr bwMode="auto">
          <a:xfrm>
            <a:off x="5715000" y="1981200"/>
            <a:ext cx="609600" cy="304800"/>
            <a:chOff x="884" y="2886"/>
            <a:chExt cx="998" cy="662"/>
          </a:xfrm>
        </p:grpSpPr>
        <p:grpSp>
          <p:nvGrpSpPr>
            <p:cNvPr id="355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193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55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195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55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5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6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56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59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9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5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9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59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9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59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9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58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8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58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8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58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8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58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8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6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58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8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7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5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7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7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57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7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57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57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57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7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55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3083" name="TextBox 235"/>
          <p:cNvSpPr txBox="1">
            <a:spLocks noChangeArrowheads="1"/>
          </p:cNvSpPr>
          <p:nvPr/>
        </p:nvSpPr>
        <p:spPr bwMode="auto">
          <a:xfrm>
            <a:off x="1905000" y="25146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Папа</a:t>
            </a:r>
          </a:p>
        </p:txBody>
      </p:sp>
      <p:grpSp>
        <p:nvGrpSpPr>
          <p:cNvPr id="3102" name="Group 2"/>
          <p:cNvGrpSpPr>
            <a:grpSpLocks/>
          </p:cNvGrpSpPr>
          <p:nvPr/>
        </p:nvGrpSpPr>
        <p:grpSpPr bwMode="auto">
          <a:xfrm>
            <a:off x="3429000" y="2590800"/>
            <a:ext cx="609600" cy="304800"/>
            <a:chOff x="884" y="2886"/>
            <a:chExt cx="998" cy="662"/>
          </a:xfrm>
        </p:grpSpPr>
        <p:grpSp>
          <p:nvGrpSpPr>
            <p:cNvPr id="350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240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51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242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51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1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1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51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5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5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1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54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5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1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54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4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1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54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4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54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4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54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4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53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4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53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3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53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3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53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3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2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53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3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52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52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52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3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50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63" name="Group 2"/>
          <p:cNvGrpSpPr>
            <a:grpSpLocks/>
          </p:cNvGrpSpPr>
          <p:nvPr/>
        </p:nvGrpSpPr>
        <p:grpSpPr bwMode="auto">
          <a:xfrm>
            <a:off x="4191000" y="2590800"/>
            <a:ext cx="609600" cy="304800"/>
            <a:chOff x="884" y="2886"/>
            <a:chExt cx="998" cy="662"/>
          </a:xfrm>
        </p:grpSpPr>
        <p:grpSp>
          <p:nvGrpSpPr>
            <p:cNvPr id="346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286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46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288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6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6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7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47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50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0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50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0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50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0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50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50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49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9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49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9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49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9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49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9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7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49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9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8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48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8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8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48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8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48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48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48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8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46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09" name="Group 2"/>
          <p:cNvGrpSpPr>
            <a:grpSpLocks/>
          </p:cNvGrpSpPr>
          <p:nvPr/>
        </p:nvGrpSpPr>
        <p:grpSpPr bwMode="auto">
          <a:xfrm>
            <a:off x="4953000" y="2590800"/>
            <a:ext cx="609600" cy="304800"/>
            <a:chOff x="884" y="2886"/>
            <a:chExt cx="998" cy="662"/>
          </a:xfrm>
        </p:grpSpPr>
        <p:grpSp>
          <p:nvGrpSpPr>
            <p:cNvPr id="341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332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42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334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2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2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2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42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46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6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2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45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6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2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45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5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2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45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5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45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5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45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5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44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5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44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4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44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4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44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4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43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44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4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43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43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43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4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41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56" name="Group 2"/>
          <p:cNvGrpSpPr>
            <a:grpSpLocks/>
          </p:cNvGrpSpPr>
          <p:nvPr/>
        </p:nvGrpSpPr>
        <p:grpSpPr bwMode="auto">
          <a:xfrm>
            <a:off x="5791200" y="2590800"/>
            <a:ext cx="609600" cy="304800"/>
            <a:chOff x="884" y="2886"/>
            <a:chExt cx="998" cy="662"/>
          </a:xfrm>
        </p:grpSpPr>
        <p:grpSp>
          <p:nvGrpSpPr>
            <p:cNvPr id="337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378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37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380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37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7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8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38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41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1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41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1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41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1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41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1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40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0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40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0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40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0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40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0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8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40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40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9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39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9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9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39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9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39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39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39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9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37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3088" name="TextBox 420"/>
          <p:cNvSpPr txBox="1">
            <a:spLocks noChangeArrowheads="1"/>
          </p:cNvSpPr>
          <p:nvPr/>
        </p:nvSpPr>
        <p:spPr bwMode="auto">
          <a:xfrm>
            <a:off x="1905000" y="3276600"/>
            <a:ext cx="487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Мама</a:t>
            </a:r>
          </a:p>
        </p:txBody>
      </p:sp>
      <p:grpSp>
        <p:nvGrpSpPr>
          <p:cNvPr id="302" name="Group 2"/>
          <p:cNvGrpSpPr>
            <a:grpSpLocks/>
          </p:cNvGrpSpPr>
          <p:nvPr/>
        </p:nvGrpSpPr>
        <p:grpSpPr bwMode="auto">
          <a:xfrm>
            <a:off x="4953000" y="3276600"/>
            <a:ext cx="609600" cy="304800"/>
            <a:chOff x="884" y="2886"/>
            <a:chExt cx="998" cy="662"/>
          </a:xfrm>
        </p:grpSpPr>
        <p:grpSp>
          <p:nvGrpSpPr>
            <p:cNvPr id="332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425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33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427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33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3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3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33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37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7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3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36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7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3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36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6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3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36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6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3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6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36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6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35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6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35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5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35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5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35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5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4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35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5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34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34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34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5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32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48" name="Group 2"/>
          <p:cNvGrpSpPr>
            <a:grpSpLocks/>
          </p:cNvGrpSpPr>
          <p:nvPr/>
        </p:nvGrpSpPr>
        <p:grpSpPr bwMode="auto">
          <a:xfrm>
            <a:off x="4114800" y="3276600"/>
            <a:ext cx="609600" cy="304800"/>
            <a:chOff x="884" y="2886"/>
            <a:chExt cx="998" cy="662"/>
          </a:xfrm>
        </p:grpSpPr>
        <p:grpSp>
          <p:nvGrpSpPr>
            <p:cNvPr id="328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471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28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473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28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8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9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29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32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2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32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2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32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2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32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2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31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1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31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1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31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1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31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1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9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31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1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0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30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0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30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30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0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30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30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30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30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28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94" name="Group 2"/>
          <p:cNvGrpSpPr>
            <a:grpSpLocks/>
          </p:cNvGrpSpPr>
          <p:nvPr/>
        </p:nvGrpSpPr>
        <p:grpSpPr bwMode="auto">
          <a:xfrm>
            <a:off x="3429000" y="3276600"/>
            <a:ext cx="609600" cy="304800"/>
            <a:chOff x="884" y="2886"/>
            <a:chExt cx="998" cy="662"/>
          </a:xfrm>
        </p:grpSpPr>
        <p:grpSp>
          <p:nvGrpSpPr>
            <p:cNvPr id="323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517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24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519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24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4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4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24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28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8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4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27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8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4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27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7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4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27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7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27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7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27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7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26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7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26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6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26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6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26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6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5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26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6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25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25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25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6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23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3092" name="TextBox 559"/>
          <p:cNvSpPr txBox="1">
            <a:spLocks noChangeArrowheads="1"/>
          </p:cNvSpPr>
          <p:nvPr/>
        </p:nvSpPr>
        <p:spPr bwMode="auto">
          <a:xfrm>
            <a:off x="1981200" y="40386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Дочь</a:t>
            </a:r>
          </a:p>
        </p:txBody>
      </p:sp>
      <p:grpSp>
        <p:nvGrpSpPr>
          <p:cNvPr id="441" name="Group 2"/>
          <p:cNvGrpSpPr>
            <a:grpSpLocks/>
          </p:cNvGrpSpPr>
          <p:nvPr/>
        </p:nvGrpSpPr>
        <p:grpSpPr bwMode="auto">
          <a:xfrm>
            <a:off x="4343400" y="3962400"/>
            <a:ext cx="609600" cy="304800"/>
            <a:chOff x="884" y="2886"/>
            <a:chExt cx="998" cy="662"/>
          </a:xfrm>
        </p:grpSpPr>
        <p:grpSp>
          <p:nvGrpSpPr>
            <p:cNvPr id="319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564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19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566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19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9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0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20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23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3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23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3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23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3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23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3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22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2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22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2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22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2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22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2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0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22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2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1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21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1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21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21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1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21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21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21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21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19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87" name="Group 2"/>
          <p:cNvGrpSpPr>
            <a:grpSpLocks/>
          </p:cNvGrpSpPr>
          <p:nvPr/>
        </p:nvGrpSpPr>
        <p:grpSpPr bwMode="auto">
          <a:xfrm>
            <a:off x="3505200" y="4038600"/>
            <a:ext cx="609600" cy="304800"/>
            <a:chOff x="884" y="2886"/>
            <a:chExt cx="998" cy="662"/>
          </a:xfrm>
        </p:grpSpPr>
        <p:grpSp>
          <p:nvGrpSpPr>
            <p:cNvPr id="3148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610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151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612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153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54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55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156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19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92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57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18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90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58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18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8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59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18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8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0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18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8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1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18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82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2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17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8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3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17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7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4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1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7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5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17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7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66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17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7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167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168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16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70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149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3095" name="TextBox 652"/>
          <p:cNvSpPr txBox="1">
            <a:spLocks noChangeArrowheads="1"/>
          </p:cNvSpPr>
          <p:nvPr/>
        </p:nvSpPr>
        <p:spPr bwMode="auto">
          <a:xfrm>
            <a:off x="2057400" y="46482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Сын</a:t>
            </a:r>
          </a:p>
        </p:txBody>
      </p:sp>
      <p:grpSp>
        <p:nvGrpSpPr>
          <p:cNvPr id="533" name="Group 2"/>
          <p:cNvGrpSpPr>
            <a:grpSpLocks/>
          </p:cNvGrpSpPr>
          <p:nvPr/>
        </p:nvGrpSpPr>
        <p:grpSpPr bwMode="auto">
          <a:xfrm>
            <a:off x="3581400" y="4648200"/>
            <a:ext cx="609600" cy="304800"/>
            <a:chOff x="884" y="2886"/>
            <a:chExt cx="998" cy="662"/>
          </a:xfrm>
        </p:grpSpPr>
        <p:grpSp>
          <p:nvGrpSpPr>
            <p:cNvPr id="3103" name="Group 3"/>
            <p:cNvGrpSpPr>
              <a:grpSpLocks/>
            </p:cNvGrpSpPr>
            <p:nvPr/>
          </p:nvGrpSpPr>
          <p:grpSpPr bwMode="auto">
            <a:xfrm>
              <a:off x="884" y="2976"/>
              <a:ext cx="998" cy="572"/>
              <a:chOff x="656" y="1050"/>
              <a:chExt cx="1456" cy="966"/>
            </a:xfrm>
          </p:grpSpPr>
          <p:sp>
            <p:nvSpPr>
              <p:cNvPr id="657" name="Freeform 4"/>
              <p:cNvSpPr>
                <a:spLocks/>
              </p:cNvSpPr>
              <p:nvPr/>
            </p:nvSpPr>
            <p:spPr bwMode="auto">
              <a:xfrm>
                <a:off x="656" y="1049"/>
                <a:ext cx="1316" cy="967"/>
              </a:xfrm>
              <a:custGeom>
                <a:avLst/>
                <a:gdLst/>
                <a:ahLst/>
                <a:cxnLst>
                  <a:cxn ang="0">
                    <a:pos x="19" y="129"/>
                  </a:cxn>
                  <a:cxn ang="0">
                    <a:pos x="134" y="594"/>
                  </a:cxn>
                  <a:cxn ang="0">
                    <a:pos x="290" y="851"/>
                  </a:cxn>
                  <a:cxn ang="0">
                    <a:pos x="434" y="930"/>
                  </a:cxn>
                  <a:cxn ang="0">
                    <a:pos x="723" y="930"/>
                  </a:cxn>
                  <a:cxn ang="0">
                    <a:pos x="975" y="923"/>
                  </a:cxn>
                  <a:cxn ang="0">
                    <a:pos x="1179" y="673"/>
                  </a:cxn>
                  <a:cxn ang="0">
                    <a:pos x="1263" y="397"/>
                  </a:cxn>
                  <a:cxn ang="0">
                    <a:pos x="1311" y="54"/>
                  </a:cxn>
                  <a:cxn ang="0">
                    <a:pos x="1297" y="75"/>
                  </a:cxn>
                  <a:cxn ang="0">
                    <a:pos x="1261" y="105"/>
                  </a:cxn>
                  <a:cxn ang="0">
                    <a:pos x="1135" y="141"/>
                  </a:cxn>
                  <a:cxn ang="0">
                    <a:pos x="853" y="183"/>
                  </a:cxn>
                  <a:cxn ang="0">
                    <a:pos x="559" y="183"/>
                  </a:cxn>
                  <a:cxn ang="0">
                    <a:pos x="241" y="147"/>
                  </a:cxn>
                  <a:cxn ang="0">
                    <a:pos x="97" y="111"/>
                  </a:cxn>
                  <a:cxn ang="0">
                    <a:pos x="37" y="87"/>
                  </a:cxn>
                  <a:cxn ang="0">
                    <a:pos x="19" y="45"/>
                  </a:cxn>
                  <a:cxn ang="0">
                    <a:pos x="19" y="129"/>
                  </a:cxn>
                </a:cxnLst>
                <a:rect l="0" t="0" r="r" b="b"/>
                <a:pathLst>
                  <a:path w="1317" h="966">
                    <a:moveTo>
                      <a:pt x="19" y="129"/>
                    </a:moveTo>
                    <a:cubicBezTo>
                      <a:pt x="38" y="220"/>
                      <a:pt x="89" y="474"/>
                      <a:pt x="134" y="594"/>
                    </a:cubicBezTo>
                    <a:cubicBezTo>
                      <a:pt x="179" y="714"/>
                      <a:pt x="240" y="795"/>
                      <a:pt x="290" y="851"/>
                    </a:cubicBezTo>
                    <a:cubicBezTo>
                      <a:pt x="340" y="907"/>
                      <a:pt x="362" y="917"/>
                      <a:pt x="434" y="930"/>
                    </a:cubicBezTo>
                    <a:cubicBezTo>
                      <a:pt x="506" y="943"/>
                      <a:pt x="632" y="931"/>
                      <a:pt x="723" y="930"/>
                    </a:cubicBezTo>
                    <a:cubicBezTo>
                      <a:pt x="813" y="929"/>
                      <a:pt x="899" y="966"/>
                      <a:pt x="975" y="923"/>
                    </a:cubicBezTo>
                    <a:cubicBezTo>
                      <a:pt x="1051" y="880"/>
                      <a:pt x="1131" y="761"/>
                      <a:pt x="1179" y="673"/>
                    </a:cubicBezTo>
                    <a:cubicBezTo>
                      <a:pt x="1227" y="585"/>
                      <a:pt x="1241" y="499"/>
                      <a:pt x="1263" y="397"/>
                    </a:cubicBezTo>
                    <a:cubicBezTo>
                      <a:pt x="1285" y="294"/>
                      <a:pt x="1305" y="108"/>
                      <a:pt x="1311" y="54"/>
                    </a:cubicBezTo>
                    <a:cubicBezTo>
                      <a:pt x="1317" y="0"/>
                      <a:pt x="1305" y="66"/>
                      <a:pt x="1297" y="75"/>
                    </a:cubicBezTo>
                    <a:cubicBezTo>
                      <a:pt x="1289" y="84"/>
                      <a:pt x="1288" y="94"/>
                      <a:pt x="1261" y="105"/>
                    </a:cubicBezTo>
                    <a:cubicBezTo>
                      <a:pt x="1234" y="116"/>
                      <a:pt x="1203" y="128"/>
                      <a:pt x="1135" y="141"/>
                    </a:cubicBezTo>
                    <a:cubicBezTo>
                      <a:pt x="1067" y="154"/>
                      <a:pt x="949" y="176"/>
                      <a:pt x="853" y="183"/>
                    </a:cubicBezTo>
                    <a:cubicBezTo>
                      <a:pt x="757" y="190"/>
                      <a:pt x="661" y="189"/>
                      <a:pt x="559" y="183"/>
                    </a:cubicBezTo>
                    <a:cubicBezTo>
                      <a:pt x="457" y="177"/>
                      <a:pt x="318" y="159"/>
                      <a:pt x="241" y="147"/>
                    </a:cubicBezTo>
                    <a:cubicBezTo>
                      <a:pt x="164" y="135"/>
                      <a:pt x="131" y="121"/>
                      <a:pt x="97" y="111"/>
                    </a:cubicBezTo>
                    <a:cubicBezTo>
                      <a:pt x="63" y="101"/>
                      <a:pt x="50" y="98"/>
                      <a:pt x="37" y="87"/>
                    </a:cubicBezTo>
                    <a:cubicBezTo>
                      <a:pt x="24" y="76"/>
                      <a:pt x="22" y="38"/>
                      <a:pt x="19" y="45"/>
                    </a:cubicBezTo>
                    <a:cubicBezTo>
                      <a:pt x="16" y="52"/>
                      <a:pt x="0" y="38"/>
                      <a:pt x="19" y="12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3106" name="Group 5"/>
              <p:cNvGrpSpPr>
                <a:grpSpLocks/>
              </p:cNvGrpSpPr>
              <p:nvPr/>
            </p:nvGrpSpPr>
            <p:grpSpPr bwMode="auto">
              <a:xfrm>
                <a:off x="902" y="1197"/>
                <a:ext cx="1210" cy="679"/>
                <a:chOff x="902" y="1197"/>
                <a:chExt cx="1210" cy="679"/>
              </a:xfrm>
            </p:grpSpPr>
            <p:sp>
              <p:nvSpPr>
                <p:cNvPr id="659" name="Freeform 6"/>
                <p:cNvSpPr>
                  <a:spLocks/>
                </p:cNvSpPr>
                <p:nvPr/>
              </p:nvSpPr>
              <p:spPr bwMode="auto">
                <a:xfrm rot="850600">
                  <a:off x="1756" y="1195"/>
                  <a:ext cx="356" cy="675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108" name="Freeform 7"/>
                <p:cNvSpPr>
                  <a:spLocks/>
                </p:cNvSpPr>
                <p:nvPr/>
              </p:nvSpPr>
              <p:spPr bwMode="auto">
                <a:xfrm rot="10412245" flipH="1">
                  <a:off x="1283" y="1406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09" name="Freeform 8"/>
                <p:cNvSpPr>
                  <a:spLocks/>
                </p:cNvSpPr>
                <p:nvPr/>
              </p:nvSpPr>
              <p:spPr bwMode="auto">
                <a:xfrm rot="14427187" flipH="1">
                  <a:off x="1153" y="1603"/>
                  <a:ext cx="328" cy="217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10" name="Freeform 9"/>
                <p:cNvSpPr>
                  <a:spLocks/>
                </p:cNvSpPr>
                <p:nvPr/>
              </p:nvSpPr>
              <p:spPr bwMode="auto">
                <a:xfrm rot="8216327" flipV="1">
                  <a:off x="1056" y="1324"/>
                  <a:ext cx="500" cy="529"/>
                </a:xfrm>
                <a:custGeom>
                  <a:avLst/>
                  <a:gdLst>
                    <a:gd name="T0" fmla="*/ 1104 w 1104"/>
                    <a:gd name="T1" fmla="*/ 0 h 1160"/>
                    <a:gd name="T2" fmla="*/ 768 w 1104"/>
                    <a:gd name="T3" fmla="*/ 96 h 1160"/>
                    <a:gd name="T4" fmla="*/ 576 w 1104"/>
                    <a:gd name="T5" fmla="*/ 384 h 1160"/>
                    <a:gd name="T6" fmla="*/ 384 w 1104"/>
                    <a:gd name="T7" fmla="*/ 816 h 1160"/>
                    <a:gd name="T8" fmla="*/ 192 w 1104"/>
                    <a:gd name="T9" fmla="*/ 1104 h 1160"/>
                    <a:gd name="T10" fmla="*/ 0 w 1104"/>
                    <a:gd name="T11" fmla="*/ 1152 h 11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4"/>
                    <a:gd name="T19" fmla="*/ 0 h 1160"/>
                    <a:gd name="T20" fmla="*/ 1104 w 1104"/>
                    <a:gd name="T21" fmla="*/ 1160 h 11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4" h="1160">
                      <a:moveTo>
                        <a:pt x="1104" y="0"/>
                      </a:moveTo>
                      <a:cubicBezTo>
                        <a:pt x="980" y="16"/>
                        <a:pt x="856" y="32"/>
                        <a:pt x="768" y="96"/>
                      </a:cubicBezTo>
                      <a:cubicBezTo>
                        <a:pt x="680" y="160"/>
                        <a:pt x="640" y="264"/>
                        <a:pt x="576" y="384"/>
                      </a:cubicBezTo>
                      <a:cubicBezTo>
                        <a:pt x="512" y="504"/>
                        <a:pt x="448" y="696"/>
                        <a:pt x="384" y="816"/>
                      </a:cubicBezTo>
                      <a:cubicBezTo>
                        <a:pt x="320" y="936"/>
                        <a:pt x="256" y="1048"/>
                        <a:pt x="192" y="1104"/>
                      </a:cubicBezTo>
                      <a:cubicBezTo>
                        <a:pt x="128" y="1160"/>
                        <a:pt x="64" y="1156"/>
                        <a:pt x="0" y="1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111" name="Group 10"/>
                <p:cNvGrpSpPr>
                  <a:grpSpLocks/>
                </p:cNvGrpSpPr>
                <p:nvPr/>
              </p:nvGrpSpPr>
              <p:grpSpPr bwMode="auto">
                <a:xfrm rot="8216327" flipV="1">
                  <a:off x="1249" y="1476"/>
                  <a:ext cx="131" cy="88"/>
                  <a:chOff x="3120" y="2688"/>
                  <a:chExt cx="288" cy="192"/>
                </a:xfrm>
              </p:grpSpPr>
              <p:sp>
                <p:nvSpPr>
                  <p:cNvPr id="314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4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2" name="Group 13"/>
                <p:cNvGrpSpPr>
                  <a:grpSpLocks/>
                </p:cNvGrpSpPr>
                <p:nvPr/>
              </p:nvGrpSpPr>
              <p:grpSpPr bwMode="auto">
                <a:xfrm rot="6702356" flipV="1">
                  <a:off x="1132" y="1375"/>
                  <a:ext cx="146" cy="104"/>
                  <a:chOff x="3120" y="2688"/>
                  <a:chExt cx="288" cy="192"/>
                </a:xfrm>
              </p:grpSpPr>
              <p:sp>
                <p:nvSpPr>
                  <p:cNvPr id="314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4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3" name="Group 16"/>
                <p:cNvGrpSpPr>
                  <a:grpSpLocks/>
                </p:cNvGrpSpPr>
                <p:nvPr/>
              </p:nvGrpSpPr>
              <p:grpSpPr bwMode="auto">
                <a:xfrm rot="7572594" flipV="1">
                  <a:off x="1568" y="1582"/>
                  <a:ext cx="87" cy="66"/>
                  <a:chOff x="3120" y="2688"/>
                  <a:chExt cx="288" cy="192"/>
                </a:xfrm>
              </p:grpSpPr>
              <p:sp>
                <p:nvSpPr>
                  <p:cNvPr id="314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4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4" name="Group 19"/>
                <p:cNvGrpSpPr>
                  <a:grpSpLocks/>
                </p:cNvGrpSpPr>
                <p:nvPr/>
              </p:nvGrpSpPr>
              <p:grpSpPr bwMode="auto">
                <a:xfrm rot="8216327" flipV="1">
                  <a:off x="1630" y="1615"/>
                  <a:ext cx="87" cy="66"/>
                  <a:chOff x="3120" y="2688"/>
                  <a:chExt cx="288" cy="192"/>
                </a:xfrm>
              </p:grpSpPr>
              <p:sp>
                <p:nvSpPr>
                  <p:cNvPr id="314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4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5" name="Group 22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260" y="1615"/>
                  <a:ext cx="131" cy="88"/>
                  <a:chOff x="3120" y="2688"/>
                  <a:chExt cx="288" cy="192"/>
                </a:xfrm>
              </p:grpSpPr>
              <p:sp>
                <p:nvSpPr>
                  <p:cNvPr id="313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3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6" name="Group 25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398" y="1635"/>
                  <a:ext cx="131" cy="87"/>
                  <a:chOff x="3120" y="2688"/>
                  <a:chExt cx="288" cy="192"/>
                </a:xfrm>
              </p:grpSpPr>
              <p:sp>
                <p:nvSpPr>
                  <p:cNvPr id="313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3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7" name="Group 28"/>
                <p:cNvGrpSpPr>
                  <a:grpSpLocks/>
                </p:cNvGrpSpPr>
                <p:nvPr/>
              </p:nvGrpSpPr>
              <p:grpSpPr bwMode="auto">
                <a:xfrm rot="5264004" flipH="1" flipV="1">
                  <a:off x="1489" y="1630"/>
                  <a:ext cx="89" cy="64"/>
                  <a:chOff x="3120" y="2688"/>
                  <a:chExt cx="288" cy="192"/>
                </a:xfrm>
              </p:grpSpPr>
              <p:sp>
                <p:nvSpPr>
                  <p:cNvPr id="313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3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8" name="Group 31"/>
                <p:cNvGrpSpPr>
                  <a:grpSpLocks/>
                </p:cNvGrpSpPr>
                <p:nvPr/>
              </p:nvGrpSpPr>
              <p:grpSpPr bwMode="auto">
                <a:xfrm rot="4123645" flipH="1" flipV="1">
                  <a:off x="1613" y="1649"/>
                  <a:ext cx="104" cy="73"/>
                  <a:chOff x="3120" y="2688"/>
                  <a:chExt cx="288" cy="192"/>
                </a:xfrm>
              </p:grpSpPr>
              <p:sp>
                <p:nvSpPr>
                  <p:cNvPr id="313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3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19" name="Group 34"/>
                <p:cNvGrpSpPr>
                  <a:grpSpLocks/>
                </p:cNvGrpSpPr>
                <p:nvPr/>
              </p:nvGrpSpPr>
              <p:grpSpPr bwMode="auto">
                <a:xfrm rot="7572594" flipV="1">
                  <a:off x="1456" y="1553"/>
                  <a:ext cx="131" cy="87"/>
                  <a:chOff x="3120" y="2688"/>
                  <a:chExt cx="288" cy="192"/>
                </a:xfrm>
              </p:grpSpPr>
              <p:sp>
                <p:nvSpPr>
                  <p:cNvPr id="3130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3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20" name="Group 37"/>
                <p:cNvGrpSpPr>
                  <a:grpSpLocks/>
                </p:cNvGrpSpPr>
                <p:nvPr/>
              </p:nvGrpSpPr>
              <p:grpSpPr bwMode="auto">
                <a:xfrm rot="6352379" flipH="1" flipV="1">
                  <a:off x="1568" y="1663"/>
                  <a:ext cx="89" cy="65"/>
                  <a:chOff x="3120" y="2688"/>
                  <a:chExt cx="288" cy="192"/>
                </a:xfrm>
              </p:grpSpPr>
              <p:sp>
                <p:nvSpPr>
                  <p:cNvPr id="312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2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121" name="Group 40"/>
                <p:cNvGrpSpPr>
                  <a:grpSpLocks/>
                </p:cNvGrpSpPr>
                <p:nvPr/>
              </p:nvGrpSpPr>
              <p:grpSpPr bwMode="auto">
                <a:xfrm rot="8216327" flipH="1" flipV="1">
                  <a:off x="1094" y="1544"/>
                  <a:ext cx="173" cy="110"/>
                  <a:chOff x="3120" y="2688"/>
                  <a:chExt cx="288" cy="192"/>
                </a:xfrm>
              </p:grpSpPr>
              <p:sp>
                <p:nvSpPr>
                  <p:cNvPr id="3126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2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122" name="Freeform 43"/>
                <p:cNvSpPr>
                  <a:spLocks/>
                </p:cNvSpPr>
                <p:nvPr/>
              </p:nvSpPr>
              <p:spPr bwMode="auto">
                <a:xfrm rot="19016327" flipV="1">
                  <a:off x="902" y="1284"/>
                  <a:ext cx="326" cy="219"/>
                </a:xfrm>
                <a:custGeom>
                  <a:avLst/>
                  <a:gdLst>
                    <a:gd name="T0" fmla="*/ 49 w 1025"/>
                    <a:gd name="T1" fmla="*/ 523 h 808"/>
                    <a:gd name="T2" fmla="*/ 49 w 1025"/>
                    <a:gd name="T3" fmla="*/ 571 h 808"/>
                    <a:gd name="T4" fmla="*/ 89 w 1025"/>
                    <a:gd name="T5" fmla="*/ 739 h 808"/>
                    <a:gd name="T6" fmla="*/ 265 w 1025"/>
                    <a:gd name="T7" fmla="*/ 595 h 808"/>
                    <a:gd name="T8" fmla="*/ 313 w 1025"/>
                    <a:gd name="T9" fmla="*/ 611 h 808"/>
                    <a:gd name="T10" fmla="*/ 281 w 1025"/>
                    <a:gd name="T11" fmla="*/ 787 h 808"/>
                    <a:gd name="T12" fmla="*/ 489 w 1025"/>
                    <a:gd name="T13" fmla="*/ 739 h 808"/>
                    <a:gd name="T14" fmla="*/ 569 w 1025"/>
                    <a:gd name="T15" fmla="*/ 675 h 808"/>
                    <a:gd name="T16" fmla="*/ 617 w 1025"/>
                    <a:gd name="T17" fmla="*/ 739 h 808"/>
                    <a:gd name="T18" fmla="*/ 865 w 1025"/>
                    <a:gd name="T19" fmla="*/ 667 h 808"/>
                    <a:gd name="T20" fmla="*/ 1009 w 1025"/>
                    <a:gd name="T21" fmla="*/ 667 h 808"/>
                    <a:gd name="T22" fmla="*/ 961 w 1025"/>
                    <a:gd name="T23" fmla="*/ 619 h 808"/>
                    <a:gd name="T24" fmla="*/ 873 w 1025"/>
                    <a:gd name="T25" fmla="*/ 467 h 808"/>
                    <a:gd name="T26" fmla="*/ 905 w 1025"/>
                    <a:gd name="T27" fmla="*/ 355 h 808"/>
                    <a:gd name="T28" fmla="*/ 873 w 1025"/>
                    <a:gd name="T29" fmla="*/ 275 h 808"/>
                    <a:gd name="T30" fmla="*/ 649 w 1025"/>
                    <a:gd name="T31" fmla="*/ 371 h 808"/>
                    <a:gd name="T32" fmla="*/ 665 w 1025"/>
                    <a:gd name="T33" fmla="*/ 243 h 808"/>
                    <a:gd name="T34" fmla="*/ 633 w 1025"/>
                    <a:gd name="T35" fmla="*/ 179 h 808"/>
                    <a:gd name="T36" fmla="*/ 633 w 1025"/>
                    <a:gd name="T37" fmla="*/ 115 h 808"/>
                    <a:gd name="T38" fmla="*/ 289 w 1025"/>
                    <a:gd name="T39" fmla="*/ 235 h 808"/>
                    <a:gd name="T40" fmla="*/ 409 w 1025"/>
                    <a:gd name="T41" fmla="*/ 179 h 808"/>
                    <a:gd name="T42" fmla="*/ 361 w 1025"/>
                    <a:gd name="T43" fmla="*/ 131 h 808"/>
                    <a:gd name="T44" fmla="*/ 297 w 1025"/>
                    <a:gd name="T45" fmla="*/ 35 h 808"/>
                    <a:gd name="T46" fmla="*/ 41 w 1025"/>
                    <a:gd name="T47" fmla="*/ 339 h 808"/>
                    <a:gd name="T48" fmla="*/ 49 w 1025"/>
                    <a:gd name="T49" fmla="*/ 523 h 80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5"/>
                    <a:gd name="T76" fmla="*/ 0 h 808"/>
                    <a:gd name="T77" fmla="*/ 1025 w 1025"/>
                    <a:gd name="T78" fmla="*/ 808 h 80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5" h="808">
                      <a:moveTo>
                        <a:pt x="49" y="523"/>
                      </a:moveTo>
                      <a:cubicBezTo>
                        <a:pt x="57" y="531"/>
                        <a:pt x="42" y="535"/>
                        <a:pt x="49" y="571"/>
                      </a:cubicBezTo>
                      <a:cubicBezTo>
                        <a:pt x="56" y="607"/>
                        <a:pt x="53" y="735"/>
                        <a:pt x="89" y="739"/>
                      </a:cubicBezTo>
                      <a:cubicBezTo>
                        <a:pt x="125" y="743"/>
                        <a:pt x="228" y="616"/>
                        <a:pt x="265" y="595"/>
                      </a:cubicBezTo>
                      <a:cubicBezTo>
                        <a:pt x="302" y="574"/>
                        <a:pt x="310" y="579"/>
                        <a:pt x="313" y="611"/>
                      </a:cubicBezTo>
                      <a:cubicBezTo>
                        <a:pt x="316" y="643"/>
                        <a:pt x="252" y="766"/>
                        <a:pt x="281" y="787"/>
                      </a:cubicBezTo>
                      <a:cubicBezTo>
                        <a:pt x="310" y="808"/>
                        <a:pt x="441" y="758"/>
                        <a:pt x="489" y="739"/>
                      </a:cubicBezTo>
                      <a:cubicBezTo>
                        <a:pt x="537" y="720"/>
                        <a:pt x="548" y="675"/>
                        <a:pt x="569" y="675"/>
                      </a:cubicBezTo>
                      <a:cubicBezTo>
                        <a:pt x="590" y="675"/>
                        <a:pt x="568" y="740"/>
                        <a:pt x="617" y="739"/>
                      </a:cubicBezTo>
                      <a:cubicBezTo>
                        <a:pt x="666" y="738"/>
                        <a:pt x="800" y="679"/>
                        <a:pt x="865" y="667"/>
                      </a:cubicBezTo>
                      <a:cubicBezTo>
                        <a:pt x="930" y="655"/>
                        <a:pt x="993" y="675"/>
                        <a:pt x="1009" y="667"/>
                      </a:cubicBezTo>
                      <a:cubicBezTo>
                        <a:pt x="1025" y="659"/>
                        <a:pt x="984" y="652"/>
                        <a:pt x="961" y="619"/>
                      </a:cubicBezTo>
                      <a:cubicBezTo>
                        <a:pt x="938" y="586"/>
                        <a:pt x="882" y="511"/>
                        <a:pt x="873" y="467"/>
                      </a:cubicBezTo>
                      <a:cubicBezTo>
                        <a:pt x="864" y="423"/>
                        <a:pt x="905" y="387"/>
                        <a:pt x="905" y="355"/>
                      </a:cubicBezTo>
                      <a:cubicBezTo>
                        <a:pt x="905" y="323"/>
                        <a:pt x="916" y="272"/>
                        <a:pt x="873" y="275"/>
                      </a:cubicBezTo>
                      <a:cubicBezTo>
                        <a:pt x="830" y="278"/>
                        <a:pt x="684" y="376"/>
                        <a:pt x="649" y="371"/>
                      </a:cubicBezTo>
                      <a:cubicBezTo>
                        <a:pt x="614" y="366"/>
                        <a:pt x="668" y="275"/>
                        <a:pt x="665" y="243"/>
                      </a:cubicBezTo>
                      <a:cubicBezTo>
                        <a:pt x="662" y="211"/>
                        <a:pt x="638" y="200"/>
                        <a:pt x="633" y="179"/>
                      </a:cubicBezTo>
                      <a:cubicBezTo>
                        <a:pt x="628" y="158"/>
                        <a:pt x="690" y="106"/>
                        <a:pt x="633" y="115"/>
                      </a:cubicBezTo>
                      <a:cubicBezTo>
                        <a:pt x="576" y="124"/>
                        <a:pt x="326" y="224"/>
                        <a:pt x="289" y="235"/>
                      </a:cubicBezTo>
                      <a:cubicBezTo>
                        <a:pt x="252" y="246"/>
                        <a:pt x="397" y="196"/>
                        <a:pt x="409" y="179"/>
                      </a:cubicBezTo>
                      <a:cubicBezTo>
                        <a:pt x="421" y="162"/>
                        <a:pt x="380" y="155"/>
                        <a:pt x="361" y="131"/>
                      </a:cubicBezTo>
                      <a:cubicBezTo>
                        <a:pt x="342" y="107"/>
                        <a:pt x="350" y="0"/>
                        <a:pt x="297" y="35"/>
                      </a:cubicBezTo>
                      <a:cubicBezTo>
                        <a:pt x="244" y="70"/>
                        <a:pt x="82" y="258"/>
                        <a:pt x="41" y="339"/>
                      </a:cubicBezTo>
                      <a:cubicBezTo>
                        <a:pt x="0" y="420"/>
                        <a:pt x="47" y="485"/>
                        <a:pt x="49" y="5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00"/>
                    </a:gs>
                    <a:gs pos="50000">
                      <a:srgbClr val="00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123" name="Group 44"/>
                <p:cNvGrpSpPr>
                  <a:grpSpLocks/>
                </p:cNvGrpSpPr>
                <p:nvPr/>
              </p:nvGrpSpPr>
              <p:grpSpPr bwMode="auto">
                <a:xfrm rot="7222551" flipH="1" flipV="1">
                  <a:off x="907" y="1591"/>
                  <a:ext cx="206" cy="142"/>
                  <a:chOff x="3120" y="2688"/>
                  <a:chExt cx="288" cy="192"/>
                </a:xfrm>
              </p:grpSpPr>
              <p:sp>
                <p:nvSpPr>
                  <p:cNvPr id="312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688"/>
                    <a:ext cx="192" cy="19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60066"/>
                      </a:gs>
                      <a:gs pos="100000">
                        <a:schemeClr val="tx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312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2688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3104" name="Freeform 47"/>
            <p:cNvSpPr>
              <a:spLocks/>
            </p:cNvSpPr>
            <p:nvPr/>
          </p:nvSpPr>
          <p:spPr bwMode="auto">
            <a:xfrm>
              <a:off x="893" y="2886"/>
              <a:ext cx="898" cy="136"/>
            </a:xfrm>
            <a:custGeom>
              <a:avLst/>
              <a:gdLst>
                <a:gd name="T0" fmla="*/ 0 w 898"/>
                <a:gd name="T1" fmla="*/ 128 h 136"/>
                <a:gd name="T2" fmla="*/ 55 w 898"/>
                <a:gd name="T3" fmla="*/ 88 h 136"/>
                <a:gd name="T4" fmla="*/ 133 w 898"/>
                <a:gd name="T5" fmla="*/ 46 h 136"/>
                <a:gd name="T6" fmla="*/ 318 w 898"/>
                <a:gd name="T7" fmla="*/ 9 h 136"/>
                <a:gd name="T8" fmla="*/ 483 w 898"/>
                <a:gd name="T9" fmla="*/ 1 h 136"/>
                <a:gd name="T10" fmla="*/ 672 w 898"/>
                <a:gd name="T11" fmla="*/ 15 h 136"/>
                <a:gd name="T12" fmla="*/ 832 w 898"/>
                <a:gd name="T13" fmla="*/ 60 h 136"/>
                <a:gd name="T14" fmla="*/ 887 w 898"/>
                <a:gd name="T15" fmla="*/ 105 h 136"/>
                <a:gd name="T16" fmla="*/ 897 w 898"/>
                <a:gd name="T17" fmla="*/ 136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8"/>
                <a:gd name="T28" fmla="*/ 0 h 136"/>
                <a:gd name="T29" fmla="*/ 898 w 898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8" h="136">
                  <a:moveTo>
                    <a:pt x="0" y="128"/>
                  </a:moveTo>
                  <a:cubicBezTo>
                    <a:pt x="8" y="121"/>
                    <a:pt x="33" y="102"/>
                    <a:pt x="55" y="88"/>
                  </a:cubicBezTo>
                  <a:cubicBezTo>
                    <a:pt x="77" y="74"/>
                    <a:pt x="89" y="59"/>
                    <a:pt x="133" y="46"/>
                  </a:cubicBezTo>
                  <a:cubicBezTo>
                    <a:pt x="176" y="33"/>
                    <a:pt x="259" y="17"/>
                    <a:pt x="318" y="9"/>
                  </a:cubicBezTo>
                  <a:cubicBezTo>
                    <a:pt x="376" y="2"/>
                    <a:pt x="424" y="0"/>
                    <a:pt x="483" y="1"/>
                  </a:cubicBezTo>
                  <a:cubicBezTo>
                    <a:pt x="542" y="2"/>
                    <a:pt x="615" y="5"/>
                    <a:pt x="672" y="15"/>
                  </a:cubicBezTo>
                  <a:cubicBezTo>
                    <a:pt x="730" y="25"/>
                    <a:pt x="796" y="45"/>
                    <a:pt x="832" y="60"/>
                  </a:cubicBezTo>
                  <a:cubicBezTo>
                    <a:pt x="867" y="75"/>
                    <a:pt x="877" y="93"/>
                    <a:pt x="887" y="105"/>
                  </a:cubicBezTo>
                  <a:cubicBezTo>
                    <a:pt x="898" y="117"/>
                    <a:pt x="895" y="129"/>
                    <a:pt x="897" y="136"/>
                  </a:cubicBezTo>
                </a:path>
              </a:pathLst>
            </a:custGeom>
            <a:gradFill rotWithShape="1">
              <a:gsLst>
                <a:gs pos="0">
                  <a:srgbClr val="00FFFF">
                    <a:alpha val="79999"/>
                  </a:srgbClr>
                </a:gs>
                <a:gs pos="100000">
                  <a:srgbClr val="F3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3097" name="TextBox 699"/>
          <p:cNvSpPr txBox="1">
            <a:spLocks noChangeArrowheads="1"/>
          </p:cNvSpPr>
          <p:nvPr/>
        </p:nvSpPr>
        <p:spPr bwMode="auto">
          <a:xfrm>
            <a:off x="6858000" y="1981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5</a:t>
            </a:r>
          </a:p>
        </p:txBody>
      </p:sp>
      <p:sp>
        <p:nvSpPr>
          <p:cNvPr id="3098" name="TextBox 700"/>
          <p:cNvSpPr txBox="1">
            <a:spLocks noChangeArrowheads="1"/>
          </p:cNvSpPr>
          <p:nvPr/>
        </p:nvSpPr>
        <p:spPr bwMode="auto">
          <a:xfrm>
            <a:off x="6705600" y="2514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4</a:t>
            </a:r>
          </a:p>
        </p:txBody>
      </p:sp>
      <p:sp>
        <p:nvSpPr>
          <p:cNvPr id="3099" name="TextBox 701"/>
          <p:cNvSpPr txBox="1">
            <a:spLocks noChangeArrowheads="1"/>
          </p:cNvSpPr>
          <p:nvPr/>
        </p:nvSpPr>
        <p:spPr bwMode="auto">
          <a:xfrm>
            <a:off x="5943600" y="3276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3100" name="TextBox 702"/>
          <p:cNvSpPr txBox="1">
            <a:spLocks noChangeArrowheads="1"/>
          </p:cNvSpPr>
          <p:nvPr/>
        </p:nvSpPr>
        <p:spPr bwMode="auto">
          <a:xfrm>
            <a:off x="5486400" y="3962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2</a:t>
            </a:r>
          </a:p>
        </p:txBody>
      </p:sp>
      <p:sp>
        <p:nvSpPr>
          <p:cNvPr id="3101" name="TextBox 703"/>
          <p:cNvSpPr txBox="1">
            <a:spLocks noChangeArrowheads="1"/>
          </p:cNvSpPr>
          <p:nvPr/>
        </p:nvSpPr>
        <p:spPr bwMode="auto">
          <a:xfrm>
            <a:off x="4800600" y="4648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Schoolbook" pitchFamily="18" charset="0"/>
              </a:rPr>
              <a:t>1</a:t>
            </a:r>
          </a:p>
        </p:txBody>
      </p:sp>
      <p:sp>
        <p:nvSpPr>
          <p:cNvPr id="3" name="TextBox 704"/>
          <p:cNvSpPr txBox="1">
            <a:spLocks noChangeArrowheads="1"/>
          </p:cNvSpPr>
          <p:nvPr/>
        </p:nvSpPr>
        <p:spPr bwMode="auto">
          <a:xfrm>
            <a:off x="2362200" y="5486400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Century Schoolbook" pitchFamily="18" charset="0"/>
              </a:rPr>
              <a:t>5*4*3*2*1=120 способов</a:t>
            </a:r>
          </a:p>
        </p:txBody>
      </p:sp>
      <p:sp>
        <p:nvSpPr>
          <p:cNvPr id="706" name="Прямоугольник 705"/>
          <p:cNvSpPr/>
          <p:nvPr/>
        </p:nvSpPr>
        <p:spPr>
          <a:xfrm>
            <a:off x="1600200" y="0"/>
            <a:ext cx="2090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№1:</a:t>
            </a:r>
            <a:r>
              <a:rPr lang="ru-RU" dirty="0" smtClean="0">
                <a:latin typeface="Century Schoolbook" pitchFamily="18" charset="0"/>
              </a:rPr>
              <a:t> 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/>
      <p:bldP spid="3083" grpId="0"/>
      <p:bldP spid="3088" grpId="0"/>
      <p:bldP spid="3092" grpId="0"/>
      <p:bldP spid="3095" grpId="0"/>
      <p:bldP spid="3097" grpId="0"/>
      <p:bldP spid="3098" grpId="0"/>
      <p:bldP spid="3099" grpId="0"/>
      <p:bldP spid="3101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hgk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5"/>
          <p:cNvSpPr>
            <a:spLocks noChangeArrowheads="1"/>
          </p:cNvSpPr>
          <p:nvPr/>
        </p:nvSpPr>
        <p:spPr bwMode="auto">
          <a:xfrm>
            <a:off x="4572000" y="990600"/>
            <a:ext cx="3962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  Произведение подряд идущих первых </a:t>
            </a:r>
            <a:r>
              <a:rPr lang="en-US" sz="2800" b="1" dirty="0">
                <a:solidFill>
                  <a:srgbClr val="FF0000"/>
                </a:solidFill>
                <a:latin typeface="Century Schoolbook" pitchFamily="18" charset="0"/>
              </a:rPr>
              <a:t>n</a:t>
            </a:r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 натуральных чисел обозначают </a:t>
            </a:r>
            <a:r>
              <a:rPr lang="en-US" sz="2800" b="1" dirty="0">
                <a:solidFill>
                  <a:srgbClr val="FF0000"/>
                </a:solidFill>
                <a:latin typeface="Century Schoolbook" pitchFamily="18" charset="0"/>
              </a:rPr>
              <a:t>n</a:t>
            </a:r>
            <a:r>
              <a:rPr lang="ru-RU" sz="2800" b="1" dirty="0">
                <a:solidFill>
                  <a:srgbClr val="FF0000"/>
                </a:solidFill>
                <a:latin typeface="Century Schoolbook" pitchFamily="18" charset="0"/>
              </a:rPr>
              <a:t>!</a:t>
            </a:r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 и называют «</a:t>
            </a:r>
            <a:r>
              <a:rPr lang="ru-RU" sz="2800" b="1" dirty="0" err="1">
                <a:solidFill>
                  <a:srgbClr val="002060"/>
                </a:solidFill>
                <a:latin typeface="Century Schoolbook" pitchFamily="18" charset="0"/>
              </a:rPr>
              <a:t>эн</a:t>
            </a:r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 факториал»:</a:t>
            </a:r>
          </a:p>
          <a:p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dirty="0">
              <a:cs typeface="Arial" charset="0"/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381000" y="1524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entury Schoolbook" pitchFamily="18" charset="0"/>
              </a:rPr>
              <a:t>Определение:</a:t>
            </a: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4495800" y="4191000"/>
            <a:ext cx="396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Schoolbook" pitchFamily="18" charset="0"/>
              </a:rPr>
              <a:t>n</a:t>
            </a:r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! 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= 1 </a:t>
            </a:r>
            <a:r>
              <a:rPr lang="en-US" sz="2000" b="1" dirty="0">
                <a:solidFill>
                  <a:srgbClr val="C00000"/>
                </a:solidFill>
                <a:latin typeface="Century Schoolbook" pitchFamily="18" charset="0"/>
              </a:rPr>
              <a:t>×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 2 </a:t>
            </a:r>
            <a:r>
              <a:rPr lang="en-US" sz="2000" b="1" dirty="0">
                <a:solidFill>
                  <a:srgbClr val="C00000"/>
                </a:solidFill>
                <a:latin typeface="Century Schoolbook" pitchFamily="18" charset="0"/>
              </a:rPr>
              <a:t>×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 3 </a:t>
            </a:r>
            <a:r>
              <a:rPr lang="en-US" sz="2000" b="1" dirty="0">
                <a:solidFill>
                  <a:srgbClr val="C00000"/>
                </a:solidFill>
                <a:latin typeface="Century Schoolbook" pitchFamily="18" charset="0"/>
              </a:rPr>
              <a:t>×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 …</a:t>
            </a:r>
            <a:r>
              <a:rPr lang="en-US" sz="2000" b="1" dirty="0">
                <a:solidFill>
                  <a:srgbClr val="C00000"/>
                </a:solidFill>
                <a:latin typeface="Century Schoolbook" pitchFamily="18" charset="0"/>
              </a:rPr>
              <a:t> ×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entury Schoolbook" pitchFamily="18" charset="0"/>
              </a:rPr>
              <a:t>n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 – 1)</a:t>
            </a:r>
            <a:r>
              <a:rPr lang="en-US" sz="2000" b="1" dirty="0">
                <a:solidFill>
                  <a:srgbClr val="C00000"/>
                </a:solidFill>
                <a:latin typeface="Century Schoolbook" pitchFamily="18" charset="0"/>
              </a:rPr>
              <a:t>×n</a:t>
            </a:r>
            <a:r>
              <a:rPr lang="ru-RU" sz="2000" b="1" dirty="0">
                <a:solidFill>
                  <a:srgbClr val="C00000"/>
                </a:solidFill>
                <a:latin typeface="Century Schoolbook" pitchFamily="18" charset="0"/>
              </a:rPr>
              <a:t>.</a:t>
            </a:r>
          </a:p>
          <a:p>
            <a:pPr algn="ctr"/>
            <a:endParaRPr lang="ru-RU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20187" cy="6858000"/>
          </a:xfrm>
          <a:noFill/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981200" y="2286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228600"/>
            <a:ext cx="7696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Таблица факториалов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524000"/>
          <a:ext cx="7467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n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1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2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3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4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5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6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7</a:t>
                      </a:r>
                      <a:endParaRPr lang="ru-RU" sz="4000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00200" y="26670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n!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43200" y="3124200"/>
            <a:ext cx="60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1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81400" y="2438400"/>
            <a:ext cx="479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2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3124200"/>
            <a:ext cx="479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6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34000" y="2438400"/>
            <a:ext cx="774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24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76600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120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86600" y="2438400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720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79524" y="3352800"/>
            <a:ext cx="1364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entury Schoolbook" pitchFamily="18" charset="0"/>
              </a:rPr>
              <a:t>5040</a:t>
            </a:r>
            <a:endParaRPr lang="ru-RU" sz="4000" b="1" dirty="0" smtClean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школ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9120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1524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entury Schoolbook" pitchFamily="18" charset="0"/>
              </a:rPr>
              <a:t>Пользуясь таблицей факториалов, </a:t>
            </a:r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вычислите:</a:t>
            </a:r>
            <a:endParaRPr lang="ru-RU" sz="32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4114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4!-2 =</a:t>
            </a:r>
            <a:endParaRPr lang="ru-RU" sz="36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447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6! : 60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2057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3! ∙ 5 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2743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5! : 3!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3352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5! +125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4114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6! – 120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1447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40 – 4!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1600" y="2057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7! – 5000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2743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6! + 2! 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3429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entury Schoolbook" pitchFamily="18" charset="0"/>
              </a:rPr>
              <a:t>4!  : 2! +56 =</a:t>
            </a:r>
          </a:p>
        </p:txBody>
      </p:sp>
      <p:pic>
        <p:nvPicPr>
          <p:cNvPr id="16" name="Picture 4" descr="12D0BBB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0448" y="609600"/>
            <a:ext cx="1733552" cy="115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6858000" cy="685800"/>
          </a:xfrm>
        </p:spPr>
        <p:txBody>
          <a:bodyPr/>
          <a:lstStyle/>
          <a:p>
            <a:pPr algn="l">
              <a:defRPr/>
            </a:pPr>
            <a:r>
              <a:rPr lang="en-US" sz="2400" b="1" kern="1200" dirty="0" smtClean="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rPr>
              <a:t>   </a:t>
            </a:r>
            <a:r>
              <a:rPr lang="ru-RU" sz="2800" b="1" kern="1200" dirty="0" smtClean="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rPr>
              <a:t>Сколькими способами четыре вора могут по одному разбежаться на все четыре стороны?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533400" y="152400"/>
            <a:ext cx="2436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Задача №</a:t>
            </a:r>
            <a:r>
              <a:rPr lang="en-US" sz="2800" b="1" dirty="0">
                <a:solidFill>
                  <a:srgbClr val="C00000"/>
                </a:solidFill>
                <a:latin typeface="Century Schoolbook" pitchFamily="18" charset="0"/>
              </a:rPr>
              <a:t>2</a:t>
            </a:r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:</a:t>
            </a:r>
            <a:r>
              <a:rPr lang="ru-RU" sz="2800" dirty="0">
                <a:latin typeface="Century Schoolbook" pitchFamily="18" charset="0"/>
              </a:rPr>
              <a:t> </a:t>
            </a:r>
          </a:p>
        </p:txBody>
      </p:sp>
      <p:pic>
        <p:nvPicPr>
          <p:cNvPr id="5" name="Picture 6" descr="AN34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0"/>
            <a:ext cx="13906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Прямоугольник 5"/>
          <p:cNvSpPr>
            <a:spLocks noChangeArrowheads="1"/>
          </p:cNvSpPr>
          <p:nvPr/>
        </p:nvSpPr>
        <p:spPr bwMode="auto">
          <a:xfrm>
            <a:off x="609600" y="2438400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Пусть воры разбегаются поочередно.</a:t>
            </a:r>
          </a:p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У первого – 4 варианта выбора </a:t>
            </a:r>
          </a:p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У второго – 3 варианта выбора</a:t>
            </a:r>
          </a:p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У третьего – 2 варианта выбора</a:t>
            </a:r>
          </a:p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У четвертого – 1 вариант выбора</a:t>
            </a:r>
          </a:p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По правилу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умножения: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4 ∙ 3 ∙ 2 ∙ 1 = 4! = 24</a:t>
            </a:r>
          </a:p>
          <a:p>
            <a:r>
              <a:rPr lang="ru-RU" sz="2800" b="1" dirty="0">
                <a:latin typeface="Century Schoolbook" pitchFamily="18" charset="0"/>
                <a:cs typeface="Arial" charset="0"/>
              </a:rPr>
              <a:t>                                   </a:t>
            </a:r>
            <a:endParaRPr lang="en-US" sz="2800" b="1" dirty="0">
              <a:latin typeface="Century Schoolbook" pitchFamily="18" charset="0"/>
              <a:cs typeface="Arial" charset="0"/>
            </a:endParaRPr>
          </a:p>
          <a:p>
            <a:pPr algn="ctr"/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Ответ: 24 способа.</a:t>
            </a:r>
          </a:p>
        </p:txBody>
      </p:sp>
      <p:sp>
        <p:nvSpPr>
          <p:cNvPr id="6150" name="Прямоугольник 6"/>
          <p:cNvSpPr>
            <a:spLocks noChangeArrowheads="1"/>
          </p:cNvSpPr>
          <p:nvPr/>
        </p:nvSpPr>
        <p:spPr bwMode="auto">
          <a:xfrm>
            <a:off x="3962400" y="1828800"/>
            <a:ext cx="2383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entury Schoolbook" pitchFamily="18" charset="0"/>
              </a:rPr>
              <a:t>Решение: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9" grpId="0"/>
      <p:bldP spid="6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533400" y="304800"/>
            <a:ext cx="5867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>
              <a:solidFill>
                <a:srgbClr val="660066"/>
              </a:solidFill>
            </a:endParaRPr>
          </a:p>
          <a:p>
            <a:r>
              <a:rPr lang="ru-RU" b="1" dirty="0">
                <a:latin typeface="Century Schoolbook" pitchFamily="18" charset="0"/>
              </a:rPr>
              <a:t>    </a:t>
            </a:r>
            <a:r>
              <a:rPr lang="ru-RU" sz="2400" b="1" dirty="0">
                <a:latin typeface="Century Schoolbook" pitchFamily="18" charset="0"/>
              </a:rPr>
              <a:t>В </a:t>
            </a:r>
            <a:r>
              <a:rPr lang="ru-RU" sz="2400" b="1" dirty="0" smtClean="0">
                <a:latin typeface="Century Schoolbook" pitchFamily="18" charset="0"/>
              </a:rPr>
              <a:t>среду пятом </a:t>
            </a:r>
            <a:r>
              <a:rPr lang="ru-RU" sz="2400" b="1" dirty="0">
                <a:latin typeface="Century Schoolbook" pitchFamily="18" charset="0"/>
              </a:rPr>
              <a:t>классе </a:t>
            </a:r>
            <a:r>
              <a:rPr lang="ru-RU" sz="2400" b="1" dirty="0" smtClean="0">
                <a:latin typeface="Century Schoolbook" pitchFamily="18" charset="0"/>
              </a:rPr>
              <a:t>пять </a:t>
            </a:r>
            <a:r>
              <a:rPr lang="ru-RU" sz="2400" b="1" dirty="0">
                <a:latin typeface="Century Schoolbook" pitchFamily="18" charset="0"/>
              </a:rPr>
              <a:t>уроков: математика, история, 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>
                <a:latin typeface="Century Schoolbook" pitchFamily="18" charset="0"/>
              </a:rPr>
              <a:t>русский язык, </a:t>
            </a:r>
            <a:r>
              <a:rPr lang="ru-RU" sz="2400" b="1" dirty="0" smtClean="0">
                <a:latin typeface="Century Schoolbook" pitchFamily="18" charset="0"/>
              </a:rPr>
              <a:t>природоведение и </a:t>
            </a:r>
            <a:r>
              <a:rPr lang="ru-RU" sz="2400" b="1" dirty="0">
                <a:latin typeface="Century Schoolbook" pitchFamily="18" charset="0"/>
              </a:rPr>
              <a:t>физкультура. Сколько </a:t>
            </a:r>
            <a:r>
              <a:rPr lang="ru-RU" sz="2400" b="1" dirty="0" smtClean="0">
                <a:latin typeface="Century Schoolbook" pitchFamily="18" charset="0"/>
              </a:rPr>
              <a:t>различных вариантов расписания на среду можно составить?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533400" y="152400"/>
            <a:ext cx="242245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Задача №3:</a:t>
            </a:r>
            <a:r>
              <a:rPr lang="ru-RU" sz="2400" dirty="0">
                <a:latin typeface="Century Schoolbook" pitchFamily="18" charset="0"/>
              </a:rPr>
              <a:t> </a:t>
            </a:r>
          </a:p>
          <a:p>
            <a:pPr algn="ctr"/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7172" name="Прямоугольник 6"/>
          <p:cNvSpPr>
            <a:spLocks noChangeArrowheads="1"/>
          </p:cNvSpPr>
          <p:nvPr/>
        </p:nvSpPr>
        <p:spPr bwMode="auto">
          <a:xfrm>
            <a:off x="533400" y="3276600"/>
            <a:ext cx="845820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Для математики –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5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вариантов расположения в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расписании, для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истории –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4 варианта, для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русского языка –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3 варианта, для природоведение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– 2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варианта,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для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физкультуры – 1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вариант. По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правилу умножения 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получаем:</a:t>
            </a:r>
            <a:endParaRPr lang="ru-RU" sz="2400" b="1" dirty="0">
              <a:solidFill>
                <a:srgbClr val="0070C0"/>
              </a:solidFill>
              <a:latin typeface="Century Schoolbook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      </a:t>
            </a:r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  </a:t>
            </a:r>
            <a:endParaRPr lang="ru-RU" sz="32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7173" name="Прямоугольник 7"/>
          <p:cNvSpPr>
            <a:spLocks noChangeArrowheads="1"/>
          </p:cNvSpPr>
          <p:nvPr/>
        </p:nvSpPr>
        <p:spPr bwMode="auto">
          <a:xfrm>
            <a:off x="3657600" y="2743200"/>
            <a:ext cx="2383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entury Schoolbook" pitchFamily="18" charset="0"/>
              </a:rPr>
              <a:t>Решение: </a:t>
            </a:r>
          </a:p>
        </p:txBody>
      </p:sp>
      <p:pic>
        <p:nvPicPr>
          <p:cNvPr id="6" name="Picture 5" descr="h41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791200" y="838200"/>
            <a:ext cx="2902295" cy="1524000"/>
          </a:xfrm>
          <a:prstGeom prst="rect">
            <a:avLst/>
          </a:prstGeom>
          <a:noFill/>
          <a:ln/>
        </p:spPr>
      </p:pic>
      <p:sp>
        <p:nvSpPr>
          <p:cNvPr id="7" name="Прямоугольник 6"/>
          <p:cNvSpPr/>
          <p:nvPr/>
        </p:nvSpPr>
        <p:spPr>
          <a:xfrm>
            <a:off x="2057400" y="52578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entury Schoolbook" pitchFamily="18" charset="0"/>
              </a:rPr>
              <a:t>5 ∙ 4 ∙ 3 ∙ 2 ∙ 1 = 5! = 120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6172200" cy="1295400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b="1" dirty="0" smtClean="0">
                <a:latin typeface="Century Schoolbook" pitchFamily="18" charset="0"/>
              </a:rPr>
              <a:t>       </a:t>
            </a:r>
            <a:r>
              <a:rPr lang="ru-RU" sz="2000" b="1" dirty="0" smtClean="0">
                <a:latin typeface="Century Schoolbook" pitchFamily="18" charset="0"/>
              </a:rPr>
              <a:t>В семье – шесть человек, а за столом в кухне – шесть стульев. В семье решили каждый вечер, ужиная, рассаживаться на эти шесть стульев по-новому. Сколько дней члены семьи смогут делать это без повторений?</a:t>
            </a:r>
            <a:endParaRPr lang="ru-RU" sz="2000" dirty="0" smtClean="0">
              <a:latin typeface="Century Schoolbook" pitchFamily="18" charset="0"/>
            </a:endParaRPr>
          </a:p>
          <a:p>
            <a:endParaRPr lang="ru-RU" dirty="0" smtClean="0"/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609600" y="228600"/>
            <a:ext cx="24224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Задача №4:</a:t>
            </a:r>
            <a:r>
              <a:rPr lang="ru-RU" sz="2400" dirty="0">
                <a:latin typeface="Century Schoolbook" pitchFamily="18" charset="0"/>
              </a:rPr>
              <a:t> </a:t>
            </a:r>
          </a:p>
        </p:txBody>
      </p:sp>
      <p:pic>
        <p:nvPicPr>
          <p:cNvPr id="7" name="Picture 4" descr="Mouse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990600"/>
            <a:ext cx="252095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609600" y="3124200"/>
            <a:ext cx="8534400" cy="34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Для удобства будем считать , что семья будет рассаживаться поочередно.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У бабушки – 6 вариантов выбора стульев.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У дедушки – 5 вариантов выбора стульев.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У мамы – 4 варианта выбора стульев.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У папы – 3 варианта выбора стульев.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У дочери – 2 варианта выбора стульев.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У сына – 1 вариант выбора стульев.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По правилу умножения</a:t>
            </a:r>
            <a:r>
              <a:rPr lang="ru-RU" sz="2400" b="1" dirty="0" smtClean="0">
                <a:solidFill>
                  <a:srgbClr val="0070C0"/>
                </a:solidFill>
                <a:latin typeface="Century Schoolbook" pitchFamily="18" charset="0"/>
              </a:rPr>
              <a:t>: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6</a:t>
            </a:r>
            <a:r>
              <a:rPr lang="en-US" sz="2800" b="1" dirty="0">
                <a:solidFill>
                  <a:srgbClr val="7030A0"/>
                </a:solidFill>
                <a:latin typeface="Century Schoolbook" pitchFamily="18" charset="0"/>
              </a:rPr>
              <a:t>×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5</a:t>
            </a:r>
            <a:r>
              <a:rPr lang="en-US" sz="2800" b="1" dirty="0">
                <a:solidFill>
                  <a:srgbClr val="7030A0"/>
                </a:solidFill>
                <a:latin typeface="Century Schoolbook" pitchFamily="18" charset="0"/>
              </a:rPr>
              <a:t>×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entury Schoolbook" pitchFamily="18" charset="0"/>
              </a:rPr>
              <a:t>×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entury Schoolbook" pitchFamily="18" charset="0"/>
              </a:rPr>
              <a:t>×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entury Schoolbook" pitchFamily="18" charset="0"/>
              </a:rPr>
              <a:t>×</a:t>
            </a: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1 = 720 (дней).</a:t>
            </a:r>
            <a:endParaRPr lang="en-US" sz="28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8198" name="Прямоугольник 8"/>
          <p:cNvSpPr>
            <a:spLocks noChangeArrowheads="1"/>
          </p:cNvSpPr>
          <p:nvPr/>
        </p:nvSpPr>
        <p:spPr bwMode="auto">
          <a:xfrm>
            <a:off x="3657600" y="25908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entury Schoolbook" pitchFamily="18" charset="0"/>
              </a:rPr>
              <a:t>Решение: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/>
      <p:bldP spid="8197" grpId="1"/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школ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20187" cy="6858000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1524000" y="381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   </a:t>
            </a:r>
            <a:r>
              <a:rPr lang="ru-RU" sz="2000" b="1" dirty="0" smtClean="0">
                <a:latin typeface="Century Schoolbook" pitchFamily="18" charset="0"/>
              </a:rPr>
              <a:t>Ребята Андрей, Боря, Витя, Гриша, Дима и Женя решили покататься на карусели. На ней было 6 сидений. Одно изображало льва, другое – тигра, третье – слона, четвёртое – оленя, пятое – медведя, шестое – жирафа. Ребята заспорили, кому на какого зверя садиться. Поэтому они решили перепробовать все способы. Сколько раз пришлось им покататься на карусели?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0"/>
            <a:ext cx="2539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 5:</a:t>
            </a:r>
            <a:r>
              <a:rPr lang="ru-RU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2590800"/>
            <a:ext cx="2331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Решение:</a:t>
            </a:r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200400"/>
            <a:ext cx="7239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    </a:t>
            </a:r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Пусть первым выбирает место Андрей. Он мог сесть на любого из шести зверей, поэтому у него было 6 возможностей выбора. Но когда он занял своё место, Боре оставались  лишь 5 возможностей. Точно так же Вите остались 4 варианта выбора, Грише – 3, Диме – 2, а когда садился на карусель Женя, ему оставалось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только одно свободное место. Значит, ребята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могли сесть на карусель 6! способами.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Ответ:  6!= 720.</a:t>
            </a:r>
            <a:endParaRPr lang="ru-RU" sz="28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1286</Words>
  <Application>Microsoft PowerPoint</Application>
  <PresentationFormat>Экран (4:3)</PresentationFormat>
  <Paragraphs>138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   Сколькими способами четыре вора могут по одному разбежаться на все четыре стороны?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27</cp:revision>
  <cp:lastPrinted>1601-01-01T00:00:00Z</cp:lastPrinted>
  <dcterms:created xsi:type="dcterms:W3CDTF">1601-01-01T00:00:00Z</dcterms:created>
  <dcterms:modified xsi:type="dcterms:W3CDTF">2010-01-25T17:44:50Z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