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70" r:id="rId2"/>
    <p:sldId id="266" r:id="rId3"/>
    <p:sldId id="274" r:id="rId4"/>
    <p:sldId id="273" r:id="rId5"/>
    <p:sldId id="275" r:id="rId6"/>
    <p:sldId id="276" r:id="rId7"/>
    <p:sldId id="277" r:id="rId8"/>
    <p:sldId id="278" r:id="rId9"/>
    <p:sldId id="269" r:id="rId10"/>
    <p:sldId id="271" r:id="rId11"/>
  </p:sldIdLst>
  <p:sldSz cx="9144000" cy="6858000" type="screen4x3"/>
  <p:notesSz cx="6858000" cy="100139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6821B-1192-4386-97F7-9A5C4349BED3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56626"/>
            <a:ext cx="5486400" cy="4506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09877-C78C-4C5A-99D4-916F33ED52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71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DBFD40D-BA0B-476D-9F88-637786634EAF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FD40D-BA0B-476D-9F88-637786634EAF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FD40D-BA0B-476D-9F88-637786634EAF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9DA55-BE0E-48F2-993F-3AC3EE9E1FB8}" type="datetime1">
              <a:rPr lang="ru-RU"/>
              <a:pPr>
                <a:defRPr/>
              </a:pPr>
              <a:t>18.09.2011</a:t>
            </a:fld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4A181-62CA-408A-835D-DEBC26A14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Октысюк У. С. МОУ Белоносовская СОШ</a:t>
            </a:r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FD40D-BA0B-476D-9F88-637786634EAF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DBFD40D-BA0B-476D-9F88-637786634EAF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FD40D-BA0B-476D-9F88-637786634EAF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FD40D-BA0B-476D-9F88-637786634EAF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FD40D-BA0B-476D-9F88-637786634EAF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FD40D-BA0B-476D-9F88-637786634EAF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DBFD40D-BA0B-476D-9F88-637786634EAF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DBFD40D-BA0B-476D-9F88-637786634EAF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DBFD40D-BA0B-476D-9F88-637786634EAF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1.gif"/><Relationship Id="rId7" Type="http://schemas.openxmlformats.org/officeDocument/2006/relationships/image" Target="../media/image15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428604"/>
            <a:ext cx="592935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Урок решения комбинаторных задач в 5 классе</a:t>
            </a:r>
          </a:p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(2 занятие)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.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Picture 4" descr="12D0BBB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857837">
            <a:off x="173053" y="573661"/>
            <a:ext cx="2897387" cy="192968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500298" y="4857760"/>
            <a:ext cx="5929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Schoolbook" pitchFamily="18" charset="0"/>
              </a:rPr>
              <a:t>Учитель математики МОУ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Schoolbook" pitchFamily="18" charset="0"/>
              </a:rPr>
              <a:t> «СОШ №1 г.Суздаля»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Schoolbook" pitchFamily="18" charset="0"/>
              </a:rPr>
              <a:t> </a:t>
            </a:r>
            <a:r>
              <a:rPr lang="ru-RU" sz="2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Schoolbook" pitchFamily="18" charset="0"/>
              </a:rPr>
              <a:t>Плотникова Т.В.</a:t>
            </a:r>
            <a:endParaRPr lang="ru-RU" sz="2400" b="1" i="1" dirty="0">
              <a:solidFill>
                <a:schemeClr val="accent3">
                  <a:lumMod val="60000"/>
                  <a:lumOff val="40000"/>
                </a:schemeClr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3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829699">
            <a:off x="-6239" y="1261716"/>
            <a:ext cx="800105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 новых встреч с комбинаторными задачами.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7" descr="CRCTR6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500438"/>
            <a:ext cx="2244901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5011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Задача №1</a:t>
            </a:r>
            <a:r>
              <a:rPr lang="ru-RU" dirty="0" smtClean="0"/>
              <a:t>: </a:t>
            </a:r>
            <a:r>
              <a:rPr lang="ru-RU" sz="2400" dirty="0" smtClean="0">
                <a:latin typeface="Century Schoolbook" pitchFamily="18" charset="0"/>
              </a:rPr>
              <a:t>Запишите все трёхзначные числа, для записи которых используются цифры  </a:t>
            </a:r>
            <a:r>
              <a:rPr lang="en-US" sz="2400" dirty="0" smtClean="0">
                <a:latin typeface="Century Schoolbook" pitchFamily="18" charset="0"/>
              </a:rPr>
              <a:t>8</a:t>
            </a:r>
            <a:r>
              <a:rPr lang="ru-RU" sz="2400" dirty="0" smtClean="0">
                <a:latin typeface="Century Schoolbook" pitchFamily="18" charset="0"/>
              </a:rPr>
              <a:t> </a:t>
            </a:r>
            <a:r>
              <a:rPr lang="ru-RU" sz="2400" dirty="0" smtClean="0">
                <a:latin typeface="Century Schoolbook" pitchFamily="18" charset="0"/>
              </a:rPr>
              <a:t>и 7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(Решите задачу самостоятельно)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Picture 19" descr="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1" y="1785927"/>
            <a:ext cx="714379" cy="6256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43174" y="1214422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entury Schoolbook" pitchFamily="18" charset="0"/>
              </a:rPr>
              <a:t>Решение:</a:t>
            </a:r>
            <a:endParaRPr lang="ru-RU" sz="2400" dirty="0">
              <a:latin typeface="Century Schoolbook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1250133" y="2178835"/>
            <a:ext cx="785818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2393141" y="3679033"/>
            <a:ext cx="857256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107125" y="3893347"/>
            <a:ext cx="928694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4139003" y="4067573"/>
            <a:ext cx="1000132" cy="43736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6465107" y="4036223"/>
            <a:ext cx="928694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4889102" y="2531656"/>
            <a:ext cx="642942" cy="43736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2464579" y="2250273"/>
            <a:ext cx="642942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929322" y="2357430"/>
            <a:ext cx="1071570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33" idx="2"/>
          </p:cNvCxnSpPr>
          <p:nvPr/>
        </p:nvCxnSpPr>
        <p:spPr>
          <a:xfrm rot="16200000" flipH="1">
            <a:off x="3134596" y="3706108"/>
            <a:ext cx="803106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1071538" y="3857628"/>
            <a:ext cx="857256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4813986" y="4028176"/>
            <a:ext cx="864610" cy="5088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7393801" y="3893347"/>
            <a:ext cx="642942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3" name="Picture 19" descr="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928934"/>
            <a:ext cx="714379" cy="625654"/>
          </a:xfrm>
          <a:prstGeom prst="rect">
            <a:avLst/>
          </a:prstGeom>
          <a:noFill/>
        </p:spPr>
      </p:pic>
      <p:pic>
        <p:nvPicPr>
          <p:cNvPr id="34" name="Picture 19" descr="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3214686"/>
            <a:ext cx="714379" cy="625654"/>
          </a:xfrm>
          <a:prstGeom prst="rect">
            <a:avLst/>
          </a:prstGeom>
          <a:noFill/>
        </p:spPr>
      </p:pic>
      <p:pic>
        <p:nvPicPr>
          <p:cNvPr id="35" name="Picture 19" descr="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572008"/>
            <a:ext cx="714379" cy="625654"/>
          </a:xfrm>
          <a:prstGeom prst="rect">
            <a:avLst/>
          </a:prstGeom>
          <a:noFill/>
        </p:spPr>
      </p:pic>
      <p:pic>
        <p:nvPicPr>
          <p:cNvPr id="36" name="Picture 19" descr="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357694"/>
            <a:ext cx="714379" cy="625654"/>
          </a:xfrm>
          <a:prstGeom prst="rect">
            <a:avLst/>
          </a:prstGeom>
          <a:noFill/>
        </p:spPr>
      </p:pic>
      <p:pic>
        <p:nvPicPr>
          <p:cNvPr id="37" name="Picture 19" descr="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714884"/>
            <a:ext cx="714379" cy="625654"/>
          </a:xfrm>
          <a:prstGeom prst="rect">
            <a:avLst/>
          </a:prstGeom>
          <a:noFill/>
        </p:spPr>
      </p:pic>
      <p:pic>
        <p:nvPicPr>
          <p:cNvPr id="38" name="Picture 19" descr="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4572008"/>
            <a:ext cx="714379" cy="625654"/>
          </a:xfrm>
          <a:prstGeom prst="rect">
            <a:avLst/>
          </a:prstGeom>
          <a:noFill/>
        </p:spPr>
      </p:pic>
      <p:sp>
        <p:nvSpPr>
          <p:cNvPr id="56" name="TextBox 55"/>
          <p:cNvSpPr txBox="1"/>
          <p:nvPr/>
        </p:nvSpPr>
        <p:spPr>
          <a:xfrm>
            <a:off x="785786" y="6000768"/>
            <a:ext cx="74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Century Schoolbook" pitchFamily="18" charset="0"/>
              </a:rPr>
              <a:t>Ответ: </a:t>
            </a:r>
            <a:r>
              <a:rPr lang="en-US" sz="2400" dirty="0" smtClean="0">
                <a:latin typeface="Century Schoolbook" pitchFamily="18" charset="0"/>
              </a:rPr>
              <a:t>888</a:t>
            </a:r>
            <a:r>
              <a:rPr lang="ru-RU" sz="2400" dirty="0" smtClean="0">
                <a:latin typeface="Century Schoolbook" pitchFamily="18" charset="0"/>
              </a:rPr>
              <a:t>,</a:t>
            </a:r>
            <a:r>
              <a:rPr lang="en-US" sz="2400" dirty="0" smtClean="0">
                <a:latin typeface="Century Schoolbook" pitchFamily="18" charset="0"/>
              </a:rPr>
              <a:t>88</a:t>
            </a:r>
            <a:r>
              <a:rPr lang="ru-RU" sz="2400" dirty="0" smtClean="0">
                <a:latin typeface="Century Schoolbook" pitchFamily="18" charset="0"/>
              </a:rPr>
              <a:t>7,</a:t>
            </a:r>
            <a:r>
              <a:rPr lang="en-US" sz="2400" dirty="0" smtClean="0">
                <a:latin typeface="Century Schoolbook" pitchFamily="18" charset="0"/>
              </a:rPr>
              <a:t>8</a:t>
            </a:r>
            <a:r>
              <a:rPr lang="ru-RU" sz="2400" dirty="0" smtClean="0">
                <a:latin typeface="Century Schoolbook" pitchFamily="18" charset="0"/>
              </a:rPr>
              <a:t>7</a:t>
            </a:r>
            <a:r>
              <a:rPr lang="en-US" sz="2400" dirty="0" smtClean="0">
                <a:latin typeface="Century Schoolbook" pitchFamily="18" charset="0"/>
              </a:rPr>
              <a:t>8</a:t>
            </a:r>
            <a:r>
              <a:rPr lang="ru-RU" sz="2400" dirty="0" smtClean="0">
                <a:latin typeface="Century Schoolbook" pitchFamily="18" charset="0"/>
              </a:rPr>
              <a:t>,</a:t>
            </a:r>
            <a:r>
              <a:rPr lang="en-US" sz="2400" dirty="0" smtClean="0">
                <a:latin typeface="Century Schoolbook" pitchFamily="18" charset="0"/>
              </a:rPr>
              <a:t>8</a:t>
            </a:r>
            <a:r>
              <a:rPr lang="ru-RU" sz="2400" dirty="0" smtClean="0">
                <a:latin typeface="Century Schoolbook" pitchFamily="18" charset="0"/>
              </a:rPr>
              <a:t>77,7</a:t>
            </a:r>
            <a:r>
              <a:rPr lang="en-US" sz="2400" dirty="0" smtClean="0">
                <a:latin typeface="Century Schoolbook" pitchFamily="18" charset="0"/>
              </a:rPr>
              <a:t>88</a:t>
            </a:r>
            <a:r>
              <a:rPr lang="ru-RU" sz="2400" dirty="0" smtClean="0">
                <a:latin typeface="Century Schoolbook" pitchFamily="18" charset="0"/>
              </a:rPr>
              <a:t>,7</a:t>
            </a:r>
            <a:r>
              <a:rPr lang="en-US" sz="2400" dirty="0" smtClean="0">
                <a:latin typeface="Century Schoolbook" pitchFamily="18" charset="0"/>
              </a:rPr>
              <a:t>8</a:t>
            </a:r>
            <a:r>
              <a:rPr lang="ru-RU" sz="2400" dirty="0" smtClean="0">
                <a:latin typeface="Century Schoolbook" pitchFamily="18" charset="0"/>
              </a:rPr>
              <a:t>7,77</a:t>
            </a:r>
            <a:r>
              <a:rPr lang="en-US" sz="2400" dirty="0" smtClean="0">
                <a:latin typeface="Century Schoolbook" pitchFamily="18" charset="0"/>
              </a:rPr>
              <a:t>8</a:t>
            </a:r>
            <a:r>
              <a:rPr lang="ru-RU" sz="2400" dirty="0" smtClean="0">
                <a:latin typeface="Century Schoolbook" pitchFamily="18" charset="0"/>
              </a:rPr>
              <a:t>,777</a:t>
            </a:r>
            <a:endParaRPr lang="ru-RU" sz="2400" dirty="0">
              <a:latin typeface="Century Schoolbook" pitchFamily="18" charset="0"/>
            </a:endParaRPr>
          </a:p>
        </p:txBody>
      </p:sp>
      <p:pic>
        <p:nvPicPr>
          <p:cNvPr id="39" name="Picture 5" descr="arg-8-25-trans-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8774" y="1214422"/>
            <a:ext cx="914400" cy="809625"/>
          </a:xfrm>
          <a:prstGeom prst="rect">
            <a:avLst/>
          </a:prstGeom>
          <a:noFill/>
        </p:spPr>
      </p:pic>
      <p:pic>
        <p:nvPicPr>
          <p:cNvPr id="41" name="Picture 5" descr="arg-8-25-trans-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42" y="2751282"/>
            <a:ext cx="914400" cy="809625"/>
          </a:xfrm>
          <a:prstGeom prst="rect">
            <a:avLst/>
          </a:prstGeom>
          <a:noFill/>
        </p:spPr>
      </p:pic>
      <p:pic>
        <p:nvPicPr>
          <p:cNvPr id="42" name="Picture 5" descr="arg-8-25-trans-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72" y="4500029"/>
            <a:ext cx="914400" cy="809625"/>
          </a:xfrm>
          <a:prstGeom prst="rect">
            <a:avLst/>
          </a:prstGeom>
          <a:noFill/>
        </p:spPr>
      </p:pic>
      <p:pic>
        <p:nvPicPr>
          <p:cNvPr id="45" name="Picture 5" descr="arg-8-25-trans-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5081" y="4286256"/>
            <a:ext cx="914400" cy="809625"/>
          </a:xfrm>
          <a:prstGeom prst="rect">
            <a:avLst/>
          </a:prstGeom>
          <a:noFill/>
        </p:spPr>
      </p:pic>
      <p:pic>
        <p:nvPicPr>
          <p:cNvPr id="46" name="Picture 5" descr="arg-8-25-trans-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3930" y="2897143"/>
            <a:ext cx="914400" cy="809625"/>
          </a:xfrm>
          <a:prstGeom prst="rect">
            <a:avLst/>
          </a:prstGeom>
          <a:noFill/>
        </p:spPr>
      </p:pic>
      <p:pic>
        <p:nvPicPr>
          <p:cNvPr id="47" name="Picture 5" descr="arg-8-25-trans-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4833" y="4622898"/>
            <a:ext cx="914400" cy="809625"/>
          </a:xfrm>
          <a:prstGeom prst="rect">
            <a:avLst/>
          </a:prstGeom>
          <a:noFill/>
        </p:spPr>
      </p:pic>
      <p:pic>
        <p:nvPicPr>
          <p:cNvPr id="48" name="Picture 5" descr="arg-8-25-trans-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7346" y="4530913"/>
            <a:ext cx="914400" cy="809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620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	В алфавите племени УАУА имеются только две буквы – «а» и «у».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	Сколько различных слов по три буквы в каждом слове можно составить, используя алфавит этого племени?</a:t>
            </a:r>
          </a:p>
        </p:txBody>
      </p:sp>
      <p:pic>
        <p:nvPicPr>
          <p:cNvPr id="13317" name="Picture 5" descr="caveman2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3644900"/>
            <a:ext cx="2808288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14348" y="1000108"/>
            <a:ext cx="2357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entury Schoolbook" pitchFamily="18" charset="0"/>
              </a:rPr>
              <a:t>Задача №2: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3E88F57-FB0E-4336-B800-06E21B4C2D67}" type="slidenum">
              <a:rPr lang="ru-RU"/>
              <a:pPr/>
              <a:t>4</a:t>
            </a:fld>
            <a:endParaRPr lang="ru-RU"/>
          </a:p>
        </p:txBody>
      </p:sp>
      <p:sp>
        <p:nvSpPr>
          <p:cNvPr id="1433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Решение </a:t>
            </a:r>
          </a:p>
        </p:txBody>
      </p:sp>
      <p:graphicFrame>
        <p:nvGraphicFramePr>
          <p:cNvPr id="14403" name="Group 67"/>
          <p:cNvGraphicFramePr>
            <a:graphicFrameLocks noGrp="1"/>
          </p:cNvGraphicFramePr>
          <p:nvPr>
            <p:ph/>
          </p:nvPr>
        </p:nvGraphicFramePr>
        <p:xfrm>
          <a:off x="1187450" y="1341438"/>
          <a:ext cx="5761038" cy="3313114"/>
        </p:xfrm>
        <a:graphic>
          <a:graphicData uri="http://schemas.openxmlformats.org/drawingml/2006/table">
            <a:tbl>
              <a:tblPr/>
              <a:tblGrid>
                <a:gridCol w="1152525"/>
                <a:gridCol w="1152525"/>
                <a:gridCol w="1150938"/>
                <a:gridCol w="1152525"/>
                <a:gridCol w="1152525"/>
              </a:tblGrid>
              <a:tr h="1103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аа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ау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уа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уу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ааа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аау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ауа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ауу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уаа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уау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ууа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ууу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404" name="Picture 68" descr="baby17_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149725"/>
            <a:ext cx="259080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06" name="Text Box 70"/>
          <p:cNvSpPr txBox="1">
            <a:spLocks noChangeArrowheads="1"/>
          </p:cNvSpPr>
          <p:nvPr/>
        </p:nvSpPr>
        <p:spPr bwMode="auto">
          <a:xfrm>
            <a:off x="2843213" y="5084763"/>
            <a:ext cx="2305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rgbClr val="FFFF00"/>
                </a:solidFill>
              </a:rPr>
              <a:t>8 слов!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1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4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4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4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24862" cy="3341687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dirty="0" smtClean="0"/>
              <a:t>	На завтрак Вова может выбрать плюшку, бутерброд, пряник или кекс, а запить их он может кофе, соком или кефиром. Из скольких вариантов завтрака Вова может выбрать?</a:t>
            </a:r>
          </a:p>
        </p:txBody>
      </p:sp>
      <p:pic>
        <p:nvPicPr>
          <p:cNvPr id="16388" name="Picture 4" descr="f3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3644900"/>
            <a:ext cx="216693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2-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221163"/>
            <a:ext cx="3024187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71472" y="857232"/>
            <a:ext cx="29530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Century Schoolbook" pitchFamily="18" charset="0"/>
              </a:rPr>
              <a:t>Задача №3: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5C98ED2-C863-4B18-B4AF-C69955D70EF6}" type="slidenum">
              <a:rPr lang="ru-RU"/>
              <a:pPr/>
              <a:t>6</a:t>
            </a:fld>
            <a:endParaRPr lang="ru-RU"/>
          </a:p>
        </p:txBody>
      </p:sp>
      <p:sp>
        <p:nvSpPr>
          <p:cNvPr id="1741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Решение </a:t>
            </a:r>
          </a:p>
        </p:txBody>
      </p:sp>
      <p:graphicFrame>
        <p:nvGraphicFramePr>
          <p:cNvPr id="17446" name="Group 38"/>
          <p:cNvGraphicFramePr>
            <a:graphicFrameLocks noGrp="1"/>
          </p:cNvGraphicFramePr>
          <p:nvPr>
            <p:ph/>
          </p:nvPr>
        </p:nvGraphicFramePr>
        <p:xfrm>
          <a:off x="250825" y="1557338"/>
          <a:ext cx="8724900" cy="3887788"/>
        </p:xfrm>
        <a:graphic>
          <a:graphicData uri="http://schemas.openxmlformats.org/drawingml/2006/table">
            <a:tbl>
              <a:tblPr/>
              <a:tblGrid>
                <a:gridCol w="1744663"/>
                <a:gridCol w="1746250"/>
                <a:gridCol w="1909762"/>
                <a:gridCol w="1579563"/>
                <a:gridCol w="1744662"/>
              </a:tblGrid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Плюшка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Бутерброд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Пряник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Кекс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Кофе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Сок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Кефир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2051050" y="2565400"/>
            <a:ext cx="1365250" cy="714375"/>
            <a:chOff x="1292" y="1616"/>
            <a:chExt cx="860" cy="450"/>
          </a:xfrm>
        </p:grpSpPr>
        <p:pic>
          <p:nvPicPr>
            <p:cNvPr id="15432" name="Picture 39" descr="foo-coffee_stir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92" y="1616"/>
              <a:ext cx="45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33" name="Picture 51" descr="Donut-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82" y="1706"/>
              <a:ext cx="27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2124075" y="3573463"/>
            <a:ext cx="1292225" cy="714375"/>
            <a:chOff x="1338" y="2251"/>
            <a:chExt cx="814" cy="450"/>
          </a:xfrm>
        </p:grpSpPr>
        <p:pic>
          <p:nvPicPr>
            <p:cNvPr id="15430" name="Picture 43" descr="Drink-0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338" y="2251"/>
              <a:ext cx="318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31" name="Picture 52" descr="Donut-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82" y="2341"/>
              <a:ext cx="27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1692275" y="4292600"/>
            <a:ext cx="1724025" cy="1219200"/>
            <a:chOff x="1066" y="2704"/>
            <a:chExt cx="1086" cy="768"/>
          </a:xfrm>
        </p:grpSpPr>
        <p:pic>
          <p:nvPicPr>
            <p:cNvPr id="15428" name="Picture 47" descr="milk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066" y="2704"/>
              <a:ext cx="76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29" name="Picture 53" descr="Donut-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82" y="2976"/>
              <a:ext cx="27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3779838" y="2565400"/>
            <a:ext cx="1751012" cy="869950"/>
            <a:chOff x="2381" y="1616"/>
            <a:chExt cx="1103" cy="548"/>
          </a:xfrm>
        </p:grpSpPr>
        <p:pic>
          <p:nvPicPr>
            <p:cNvPr id="15426" name="Picture 40" descr="foo-coffee_stir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81" y="1616"/>
              <a:ext cx="45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27" name="Picture 54" descr="4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80" y="1661"/>
              <a:ext cx="604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3851275" y="3573463"/>
            <a:ext cx="1751013" cy="869950"/>
            <a:chOff x="2426" y="2251"/>
            <a:chExt cx="1103" cy="548"/>
          </a:xfrm>
        </p:grpSpPr>
        <p:pic>
          <p:nvPicPr>
            <p:cNvPr id="15424" name="Picture 44" descr="Drink-0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26" y="2251"/>
              <a:ext cx="318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25" name="Picture 55" descr="4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925" y="2296"/>
              <a:ext cx="604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3419475" y="4292600"/>
            <a:ext cx="2182813" cy="1219200"/>
            <a:chOff x="2154" y="2704"/>
            <a:chExt cx="1375" cy="768"/>
          </a:xfrm>
        </p:grpSpPr>
        <p:pic>
          <p:nvPicPr>
            <p:cNvPr id="15422" name="Picture 48" descr="milk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154" y="2704"/>
              <a:ext cx="76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23" name="Picture 56" descr="4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925" y="2931"/>
              <a:ext cx="604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up 69"/>
          <p:cNvGrpSpPr>
            <a:grpSpLocks/>
          </p:cNvGrpSpPr>
          <p:nvPr/>
        </p:nvGrpSpPr>
        <p:grpSpPr bwMode="auto">
          <a:xfrm>
            <a:off x="5724525" y="2565400"/>
            <a:ext cx="1427163" cy="714375"/>
            <a:chOff x="3606" y="1616"/>
            <a:chExt cx="899" cy="450"/>
          </a:xfrm>
        </p:grpSpPr>
        <p:pic>
          <p:nvPicPr>
            <p:cNvPr id="15420" name="Picture 41" descr="foo-coffee_stir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06" y="1616"/>
              <a:ext cx="45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21" name="Picture 57" descr="1-5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059" y="1706"/>
              <a:ext cx="44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70"/>
          <p:cNvGrpSpPr>
            <a:grpSpLocks/>
          </p:cNvGrpSpPr>
          <p:nvPr/>
        </p:nvGrpSpPr>
        <p:grpSpPr bwMode="auto">
          <a:xfrm>
            <a:off x="5795963" y="3573463"/>
            <a:ext cx="1355725" cy="714375"/>
            <a:chOff x="3651" y="2251"/>
            <a:chExt cx="854" cy="450"/>
          </a:xfrm>
        </p:grpSpPr>
        <p:pic>
          <p:nvPicPr>
            <p:cNvPr id="15418" name="Picture 45" descr="Drink-0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51" y="2251"/>
              <a:ext cx="318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19" name="Picture 58" descr="1-5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059" y="2341"/>
              <a:ext cx="44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5364163" y="4292600"/>
            <a:ext cx="1787525" cy="1219200"/>
            <a:chOff x="3379" y="2704"/>
            <a:chExt cx="1126" cy="768"/>
          </a:xfrm>
        </p:grpSpPr>
        <p:pic>
          <p:nvPicPr>
            <p:cNvPr id="15416" name="Picture 49" descr="milk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379" y="2704"/>
              <a:ext cx="76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17" name="Picture 59" descr="1-5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059" y="2931"/>
              <a:ext cx="44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7308850" y="2565400"/>
            <a:ext cx="1473200" cy="714375"/>
            <a:chOff x="4604" y="1616"/>
            <a:chExt cx="928" cy="450"/>
          </a:xfrm>
        </p:grpSpPr>
        <p:pic>
          <p:nvPicPr>
            <p:cNvPr id="15414" name="Picture 42" descr="foo-coffee_stir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04" y="1616"/>
              <a:ext cx="45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15" name="Picture 60" descr="4-4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148" y="1706"/>
              <a:ext cx="38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 73"/>
          <p:cNvGrpSpPr>
            <a:grpSpLocks/>
          </p:cNvGrpSpPr>
          <p:nvPr/>
        </p:nvGrpSpPr>
        <p:grpSpPr bwMode="auto">
          <a:xfrm>
            <a:off x="7380288" y="3573463"/>
            <a:ext cx="1473200" cy="714375"/>
            <a:chOff x="4649" y="2251"/>
            <a:chExt cx="928" cy="450"/>
          </a:xfrm>
        </p:grpSpPr>
        <p:pic>
          <p:nvPicPr>
            <p:cNvPr id="15412" name="Picture 46" descr="Drink-0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49" y="2251"/>
              <a:ext cx="318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13" name="Picture 61" descr="4-4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193" y="2341"/>
              <a:ext cx="38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Group 74"/>
          <p:cNvGrpSpPr>
            <a:grpSpLocks/>
          </p:cNvGrpSpPr>
          <p:nvPr/>
        </p:nvGrpSpPr>
        <p:grpSpPr bwMode="auto">
          <a:xfrm>
            <a:off x="6948488" y="4292600"/>
            <a:ext cx="1905000" cy="1219200"/>
            <a:chOff x="4377" y="2704"/>
            <a:chExt cx="1200" cy="768"/>
          </a:xfrm>
        </p:grpSpPr>
        <p:pic>
          <p:nvPicPr>
            <p:cNvPr id="15410" name="Picture 50" descr="milk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377" y="2704"/>
              <a:ext cx="76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11" name="Picture 62" descr="4-4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193" y="3022"/>
              <a:ext cx="38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83" name="Text Box 75"/>
          <p:cNvSpPr txBox="1">
            <a:spLocks noChangeArrowheads="1"/>
          </p:cNvSpPr>
          <p:nvPr/>
        </p:nvSpPr>
        <p:spPr bwMode="auto">
          <a:xfrm>
            <a:off x="2411413" y="5589588"/>
            <a:ext cx="4321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rgbClr val="FFFF00"/>
                </a:solidFill>
              </a:rPr>
              <a:t>12 вариантов!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500"/>
                            </p:stCondLst>
                            <p:childTnLst>
                              <p:par>
                                <p:cTn id="4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500"/>
                            </p:stCondLst>
                            <p:childTnLst>
                              <p:par>
                                <p:cTn id="4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500"/>
                            </p:stCondLst>
                            <p:childTnLst>
                              <p:par>
                                <p:cTn id="5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4500"/>
                            </p:stCondLst>
                            <p:childTnLst>
                              <p:par>
                                <p:cTn id="5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6500"/>
                            </p:stCondLst>
                            <p:childTnLst>
                              <p:par>
                                <p:cTn id="6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8500"/>
                            </p:stCondLst>
                            <p:childTnLst>
                              <p:par>
                                <p:cTn id="7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500"/>
                            </p:stCondLst>
                            <p:childTnLst>
                              <p:par>
                                <p:cTn id="7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2500"/>
                            </p:stCondLst>
                            <p:childTnLst>
                              <p:par>
                                <p:cTn id="8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0" fill="hold"/>
                                        <p:tgtEl>
                                          <p:spTgt spid="17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0" fill="hold"/>
                                        <p:tgtEl>
                                          <p:spTgt spid="17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Задание </a:t>
            </a:r>
            <a:r>
              <a:rPr lang="en-US" dirty="0" smtClean="0"/>
              <a:t>4</a:t>
            </a:r>
            <a:endParaRPr lang="ru-RU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428736"/>
            <a:ext cx="8348662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	    Имеются ручки четырех цветов: красные, синие, зеленые, черные – и два вида записных книжек. Сколько различных наборов из ручки и записной книжки можно составить из этих предметов?</a:t>
            </a:r>
          </a:p>
        </p:txBody>
      </p:sp>
      <p:pic>
        <p:nvPicPr>
          <p:cNvPr id="31748" name="Picture 4" descr="writingonbook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4652963"/>
            <a:ext cx="2016125" cy="189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Решение 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4500563" y="1700213"/>
            <a:ext cx="792162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8800">
                <a:latin typeface="Times New Roman" pitchFamily="18" charset="0"/>
              </a:rPr>
              <a:t>*</a:t>
            </a:r>
          </a:p>
        </p:txBody>
      </p:sp>
      <p:pic>
        <p:nvPicPr>
          <p:cNvPr id="24581" name="Picture 4" descr="book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2708275"/>
            <a:ext cx="8763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5" descr="kniga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2708275"/>
            <a:ext cx="865188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Line 6"/>
          <p:cNvSpPr>
            <a:spLocks noChangeShapeType="1"/>
          </p:cNvSpPr>
          <p:nvPr/>
        </p:nvSpPr>
        <p:spPr bwMode="auto">
          <a:xfrm flipH="1">
            <a:off x="3635375" y="2349500"/>
            <a:ext cx="9366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4" name="Line 7"/>
          <p:cNvSpPr>
            <a:spLocks noChangeShapeType="1"/>
          </p:cNvSpPr>
          <p:nvPr/>
        </p:nvSpPr>
        <p:spPr bwMode="auto">
          <a:xfrm>
            <a:off x="5148263" y="2349500"/>
            <a:ext cx="1008062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5" name="Rectangle 8"/>
          <p:cNvSpPr>
            <a:spLocks noChangeArrowheads="1"/>
          </p:cNvSpPr>
          <p:nvPr/>
        </p:nvSpPr>
        <p:spPr bwMode="auto">
          <a:xfrm>
            <a:off x="1835150" y="3860800"/>
            <a:ext cx="504825" cy="5762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6" name="Rectangle 9"/>
          <p:cNvSpPr>
            <a:spLocks noChangeArrowheads="1"/>
          </p:cNvSpPr>
          <p:nvPr/>
        </p:nvSpPr>
        <p:spPr bwMode="auto">
          <a:xfrm>
            <a:off x="4932363" y="3860800"/>
            <a:ext cx="504825" cy="5762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7" name="Rectangle 10"/>
          <p:cNvSpPr>
            <a:spLocks noChangeArrowheads="1"/>
          </p:cNvSpPr>
          <p:nvPr/>
        </p:nvSpPr>
        <p:spPr bwMode="auto">
          <a:xfrm>
            <a:off x="2627313" y="3860800"/>
            <a:ext cx="504825" cy="5762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8" name="Rectangle 11"/>
          <p:cNvSpPr>
            <a:spLocks noChangeArrowheads="1"/>
          </p:cNvSpPr>
          <p:nvPr/>
        </p:nvSpPr>
        <p:spPr bwMode="auto">
          <a:xfrm>
            <a:off x="5651500" y="3860800"/>
            <a:ext cx="504825" cy="5762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9" name="Rectangle 12"/>
          <p:cNvSpPr>
            <a:spLocks noChangeArrowheads="1"/>
          </p:cNvSpPr>
          <p:nvPr/>
        </p:nvSpPr>
        <p:spPr bwMode="auto">
          <a:xfrm>
            <a:off x="3348038" y="3860800"/>
            <a:ext cx="504825" cy="5762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0" name="Rectangle 13"/>
          <p:cNvSpPr>
            <a:spLocks noChangeArrowheads="1"/>
          </p:cNvSpPr>
          <p:nvPr/>
        </p:nvSpPr>
        <p:spPr bwMode="auto">
          <a:xfrm>
            <a:off x="6372225" y="3860800"/>
            <a:ext cx="504825" cy="5762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1" name="Rectangle 14"/>
          <p:cNvSpPr>
            <a:spLocks noChangeArrowheads="1"/>
          </p:cNvSpPr>
          <p:nvPr/>
        </p:nvSpPr>
        <p:spPr bwMode="auto">
          <a:xfrm>
            <a:off x="4067175" y="3860800"/>
            <a:ext cx="504825" cy="576263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2" name="Rectangle 15"/>
          <p:cNvSpPr>
            <a:spLocks noChangeArrowheads="1"/>
          </p:cNvSpPr>
          <p:nvPr/>
        </p:nvSpPr>
        <p:spPr bwMode="auto">
          <a:xfrm>
            <a:off x="7092950" y="3860800"/>
            <a:ext cx="504825" cy="576263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3" name="Line 16"/>
          <p:cNvSpPr>
            <a:spLocks noChangeShapeType="1"/>
          </p:cNvSpPr>
          <p:nvPr/>
        </p:nvSpPr>
        <p:spPr bwMode="auto">
          <a:xfrm flipH="1">
            <a:off x="2268538" y="3500438"/>
            <a:ext cx="6477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4" name="Line 17"/>
          <p:cNvSpPr>
            <a:spLocks noChangeShapeType="1"/>
          </p:cNvSpPr>
          <p:nvPr/>
        </p:nvSpPr>
        <p:spPr bwMode="auto">
          <a:xfrm flipH="1">
            <a:off x="2916238" y="3500438"/>
            <a:ext cx="14287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5" name="Line 18"/>
          <p:cNvSpPr>
            <a:spLocks noChangeShapeType="1"/>
          </p:cNvSpPr>
          <p:nvPr/>
        </p:nvSpPr>
        <p:spPr bwMode="auto">
          <a:xfrm>
            <a:off x="3419475" y="3500438"/>
            <a:ext cx="730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6" name="Line 19"/>
          <p:cNvSpPr>
            <a:spLocks noChangeShapeType="1"/>
          </p:cNvSpPr>
          <p:nvPr/>
        </p:nvSpPr>
        <p:spPr bwMode="auto">
          <a:xfrm>
            <a:off x="3563938" y="3500438"/>
            <a:ext cx="7207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7" name="Line 20"/>
          <p:cNvSpPr>
            <a:spLocks noChangeShapeType="1"/>
          </p:cNvSpPr>
          <p:nvPr/>
        </p:nvSpPr>
        <p:spPr bwMode="auto">
          <a:xfrm flipH="1">
            <a:off x="5219700" y="3500438"/>
            <a:ext cx="7921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8" name="Line 21"/>
          <p:cNvSpPr>
            <a:spLocks noChangeShapeType="1"/>
          </p:cNvSpPr>
          <p:nvPr/>
        </p:nvSpPr>
        <p:spPr bwMode="auto">
          <a:xfrm flipH="1">
            <a:off x="5940425" y="3500438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9" name="Line 22"/>
          <p:cNvSpPr>
            <a:spLocks noChangeShapeType="1"/>
          </p:cNvSpPr>
          <p:nvPr/>
        </p:nvSpPr>
        <p:spPr bwMode="auto">
          <a:xfrm>
            <a:off x="6443663" y="3500438"/>
            <a:ext cx="1444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0" name="Line 23"/>
          <p:cNvSpPr>
            <a:spLocks noChangeShapeType="1"/>
          </p:cNvSpPr>
          <p:nvPr/>
        </p:nvSpPr>
        <p:spPr bwMode="auto">
          <a:xfrm>
            <a:off x="6588125" y="3500438"/>
            <a:ext cx="7207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214422"/>
            <a:ext cx="850112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Century Schoolbook" pitchFamily="18" charset="0"/>
              </a:rPr>
              <a:t>1.Сколько двузначных чисел можно составить, используя цифры 1, 4 и 7?</a:t>
            </a:r>
          </a:p>
          <a:p>
            <a:r>
              <a:rPr lang="ru-RU" sz="3200" dirty="0" smtClean="0">
                <a:latin typeface="Century Schoolbook" pitchFamily="18" charset="0"/>
              </a:rPr>
              <a:t>Нарисуйте дерево выбора на альбомном листе.</a:t>
            </a:r>
          </a:p>
          <a:p>
            <a:endParaRPr lang="ru-RU" sz="3200" dirty="0" smtClean="0">
              <a:latin typeface="Century Schoolbook" pitchFamily="18" charset="0"/>
            </a:endParaRPr>
          </a:p>
          <a:p>
            <a:r>
              <a:rPr lang="ru-RU" sz="3200" dirty="0" smtClean="0">
                <a:latin typeface="Century Schoolbook" pitchFamily="18" charset="0"/>
              </a:rPr>
              <a:t>2.Составьте комбинаторную задачу, которая решается с помощью правила умножения. Сделайте к ней рисунок.</a:t>
            </a:r>
            <a:endParaRPr lang="ru-RU" sz="3200" dirty="0">
              <a:latin typeface="Century Schoolbook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14290"/>
            <a:ext cx="6739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Домашнее задание: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5" descr="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214291"/>
            <a:ext cx="1409703" cy="1531542"/>
          </a:xfrm>
          <a:prstGeom prst="round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229</TotalTime>
  <Words>159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Презентация PowerPoint</vt:lpstr>
      <vt:lpstr>Презентация PowerPoint</vt:lpstr>
      <vt:lpstr>Презентация PowerPoint</vt:lpstr>
      <vt:lpstr>Решение </vt:lpstr>
      <vt:lpstr>Презентация PowerPoint</vt:lpstr>
      <vt:lpstr>Решение </vt:lpstr>
      <vt:lpstr>Задание 4</vt:lpstr>
      <vt:lpstr>Решение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28</cp:revision>
  <dcterms:created xsi:type="dcterms:W3CDTF">2009-07-08T15:16:40Z</dcterms:created>
  <dcterms:modified xsi:type="dcterms:W3CDTF">2011-09-18T15:48:22Z</dcterms:modified>
</cp:coreProperties>
</file>