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5" r:id="rId6"/>
    <p:sldId id="261" r:id="rId7"/>
    <p:sldId id="260" r:id="rId8"/>
    <p:sldId id="266" r:id="rId9"/>
    <p:sldId id="262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8A4F"/>
    <a:srgbClr val="D8B088"/>
    <a:srgbClr val="996633"/>
    <a:srgbClr val="0066FF"/>
    <a:srgbClr val="2F4F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AA49A-ED09-47A2-8123-2F53D2B0A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0DBA0-4DE7-45DE-B624-55D981CCD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B5F51-46FD-49A2-9934-1E5ED2CF4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8A66-C8E3-4D69-851B-4703336CF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123D6-3E93-4E92-94A0-95FABD84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83EC-E411-4D52-90BC-18CC5A80D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D57E-2F53-437E-BA64-B1482861A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C3E36-B847-4F61-B558-7FED8EC6B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9277-39BE-447F-AEBF-802C7ECFE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42E4-9DD6-47B2-8849-83BB5DA75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D88A-ABB5-4040-803C-7F538F84D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4E0CD02-C1A6-42DB-9AA4-36586149D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coin.ru/auction/images/L_33617_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coin.ru/auction/images/L_33617_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hyperlink" Target="http://rucoin.ru/auction/images/L_33617_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19200"/>
            <a:ext cx="69342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FF00"/>
                </a:solidFill>
                <a:latin typeface="Century Schoolbook" pitchFamily="18" charset="0"/>
              </a:rPr>
              <a:t>Решение занимательных задач</a:t>
            </a:r>
          </a:p>
          <a:p>
            <a:pPr algn="ctr">
              <a:defRPr/>
            </a:pPr>
            <a:r>
              <a:rPr lang="ru-RU" sz="6000" b="1" spc="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«Как это сделать?»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638800" y="4648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2D050"/>
                </a:solidFill>
                <a:latin typeface="Century Schoolbook" pitchFamily="18" charset="0"/>
              </a:rPr>
              <a:t>5 класс</a:t>
            </a:r>
          </a:p>
        </p:txBody>
      </p:sp>
      <p:pic>
        <p:nvPicPr>
          <p:cNvPr id="4" name="Picture 4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3276600" y="3810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1828800"/>
          <a:ext cx="8229600" cy="205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914400"/>
                <a:gridCol w="762000"/>
                <a:gridCol w="838200"/>
                <a:gridCol w="914400"/>
                <a:gridCol w="914400"/>
                <a:gridCol w="838200"/>
                <a:gridCol w="914400"/>
                <a:gridCol w="762000"/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Шаги: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2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7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12л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12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9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9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8л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5л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3048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№6: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9144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  Могут ли три человека преодолеть расстояние 60 км за 3 часа, если в из распоряжении имеется двухместный мотоцикл? Скорость мотоцикла 50 км/ч, скорость пешехода 5 км/ч.</a:t>
            </a:r>
          </a:p>
        </p:txBody>
      </p:sp>
      <p:pic>
        <p:nvPicPr>
          <p:cNvPr id="6" name="Picture 64" descr="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95600" y="3962400"/>
            <a:ext cx="27717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276600"/>
            <a:ext cx="1981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3810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10668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entury Schoolbook" pitchFamily="18" charset="0"/>
              </a:rPr>
              <a:t>1 час : Два человека (А и В) едут на мотоцикле и проезжают 50 км., а третий человек (С) идёт пешком и проходит 5 км.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514600"/>
            <a:ext cx="80772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entury Schoolbook" pitchFamily="18" charset="0"/>
              </a:rPr>
              <a:t>2 час: Человек (В) сходит с мотоцикла и идёт пешком. Он проходит 5 км. Человек (С) идёт пешком и проходит ещё 5 км. Человек (А) возвращается на 40 км и ждёт человека (С) там.</a:t>
            </a:r>
          </a:p>
          <a:p>
            <a:r>
              <a:rPr lang="ru-RU"/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43434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entury Schoolbook" pitchFamily="18" charset="0"/>
              </a:rPr>
              <a:t>3 час: Два человека (А и С) на мотоцикле добираются до пункта назначения. Человек (В) проходит ещё 5 км и оказывается в пункте назначения.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294135">
            <a:off x="190389" y="2096501"/>
            <a:ext cx="8106163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 новых встреч с занимательными задачами</a:t>
            </a:r>
          </a:p>
        </p:txBody>
      </p:sp>
      <p:pic>
        <p:nvPicPr>
          <p:cNvPr id="6" name="Picture 4" descr="MYNET0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"/>
            <a:ext cx="189865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4572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№1: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914400"/>
            <a:ext cx="7162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Schoolbook" pitchFamily="18" charset="0"/>
              </a:rPr>
              <a:t>   </a:t>
            </a:r>
            <a:r>
              <a:rPr lang="ru-RU" sz="2800" b="1">
                <a:latin typeface="Century Schoolbook" pitchFamily="18" charset="0"/>
              </a:rPr>
              <a:t>Из девяти монет одна фальшивая: она легче остальных. Как за два взвешивания на чашечных весах без гирь определить, какая именно?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971800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   </a:t>
            </a:r>
          </a:p>
        </p:txBody>
      </p:sp>
      <p:pic>
        <p:nvPicPr>
          <p:cNvPr id="3077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667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8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667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10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743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10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743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BOY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467600" y="381000"/>
            <a:ext cx="13985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74"/>
          <p:cNvGrpSpPr>
            <a:grpSpLocks/>
          </p:cNvGrpSpPr>
          <p:nvPr/>
        </p:nvGrpSpPr>
        <p:grpSpPr bwMode="auto">
          <a:xfrm>
            <a:off x="1524000" y="2286000"/>
            <a:ext cx="5638800" cy="930275"/>
            <a:chOff x="793" y="3203"/>
            <a:chExt cx="4583" cy="586"/>
          </a:xfrm>
        </p:grpSpPr>
        <p:sp>
          <p:nvSpPr>
            <p:cNvPr id="4113" name="AutoShape 65"/>
            <p:cNvSpPr>
              <a:spLocks noChangeArrowheads="1"/>
            </p:cNvSpPr>
            <p:nvPr/>
          </p:nvSpPr>
          <p:spPr bwMode="auto">
            <a:xfrm>
              <a:off x="2653" y="3385"/>
              <a:ext cx="777" cy="404"/>
            </a:xfrm>
            <a:prstGeom prst="triangle">
              <a:avLst>
                <a:gd name="adj" fmla="val 48144"/>
              </a:avLst>
            </a:prstGeom>
            <a:gradFill rotWithShape="1">
              <a:gsLst>
                <a:gs pos="0">
                  <a:srgbClr val="66FFFF"/>
                </a:gs>
                <a:gs pos="50000">
                  <a:srgbClr val="00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4114" name="Group 67"/>
            <p:cNvGrpSpPr>
              <a:grpSpLocks/>
            </p:cNvGrpSpPr>
            <p:nvPr/>
          </p:nvGrpSpPr>
          <p:grpSpPr bwMode="auto">
            <a:xfrm>
              <a:off x="793" y="3203"/>
              <a:ext cx="2032" cy="301"/>
              <a:chOff x="240" y="2736"/>
              <a:chExt cx="2256" cy="768"/>
            </a:xfrm>
          </p:grpSpPr>
          <p:sp>
            <p:nvSpPr>
              <p:cNvPr id="4119" name="AutoShape 68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0" name="Oval 69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15" name="Group 70"/>
            <p:cNvGrpSpPr>
              <a:grpSpLocks/>
            </p:cNvGrpSpPr>
            <p:nvPr/>
          </p:nvGrpSpPr>
          <p:grpSpPr bwMode="auto">
            <a:xfrm>
              <a:off x="3344" y="3203"/>
              <a:ext cx="2032" cy="301"/>
              <a:chOff x="240" y="2736"/>
              <a:chExt cx="2256" cy="768"/>
            </a:xfrm>
          </p:grpSpPr>
          <p:sp>
            <p:nvSpPr>
              <p:cNvPr id="4117" name="AutoShape 71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8" name="Oval 72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6" name="AutoShape 73"/>
            <p:cNvSpPr>
              <a:spLocks noChangeArrowheads="1"/>
            </p:cNvSpPr>
            <p:nvPr/>
          </p:nvSpPr>
          <p:spPr bwMode="auto">
            <a:xfrm>
              <a:off x="2739" y="3297"/>
              <a:ext cx="605" cy="75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none" w="lg" len="lg"/>
              <a:tailEnd type="none" w="lg" len="lg"/>
            </a:ln>
            <a:scene3d>
              <a:camera prst="legacyObliqueTopRight">
                <a:rot lat="0" lon="20999983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4099" name="Прямоугольник 12"/>
          <p:cNvSpPr>
            <a:spLocks noChangeArrowheads="1"/>
          </p:cNvSpPr>
          <p:nvPr/>
        </p:nvSpPr>
        <p:spPr bwMode="auto">
          <a:xfrm>
            <a:off x="3657600" y="228600"/>
            <a:ext cx="174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4100" name="Прямоугольник 13"/>
          <p:cNvSpPr>
            <a:spLocks noChangeArrowheads="1"/>
          </p:cNvSpPr>
          <p:nvPr/>
        </p:nvSpPr>
        <p:spPr bwMode="auto">
          <a:xfrm>
            <a:off x="609600" y="487680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2. Одна из кучек легче, то в ней фальшивая монета.</a:t>
            </a:r>
          </a:p>
          <a:p>
            <a:pPr marL="342900" indent="-342900"/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 </a:t>
            </a:r>
          </a:p>
        </p:txBody>
      </p:sp>
      <p:pic>
        <p:nvPicPr>
          <p:cNvPr id="4101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24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600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524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Прямоугольник 21"/>
          <p:cNvSpPr>
            <a:spLocks noChangeArrowheads="1"/>
          </p:cNvSpPr>
          <p:nvPr/>
        </p:nvSpPr>
        <p:spPr bwMode="auto">
          <a:xfrm>
            <a:off x="533400" y="3276600"/>
            <a:ext cx="838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Разобьём монеты на 3 кучки по 3 монеты. Первое взвешивание: положим по 3 монеты на каждую чашку весов. </a:t>
            </a:r>
          </a:p>
          <a:p>
            <a:r>
              <a:rPr lang="ru-RU" b="1" u="sng">
                <a:solidFill>
                  <a:srgbClr val="002060"/>
                </a:solidFill>
                <a:latin typeface="Century Schoolbook" pitchFamily="18" charset="0"/>
              </a:rPr>
              <a:t>Возможны два случая:</a:t>
            </a:r>
          </a:p>
        </p:txBody>
      </p:sp>
      <p:sp>
        <p:nvSpPr>
          <p:cNvPr id="4111" name="Прямоугольник 22"/>
          <p:cNvSpPr>
            <a:spLocks noChangeArrowheads="1"/>
          </p:cNvSpPr>
          <p:nvPr/>
        </p:nvSpPr>
        <p:spPr bwMode="auto">
          <a:xfrm>
            <a:off x="609600" y="41148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Равновесие, тогда на весах только настоящие монеты, а фальшивая среди тех монет, которые не взвешивались.</a:t>
            </a:r>
          </a:p>
        </p:txBody>
      </p:sp>
      <p:sp>
        <p:nvSpPr>
          <p:cNvPr id="4112" name="Прямоугольник 23"/>
          <p:cNvSpPr>
            <a:spLocks noChangeArrowheads="1"/>
          </p:cNvSpPr>
          <p:nvPr/>
        </p:nvSpPr>
        <p:spPr bwMode="auto">
          <a:xfrm>
            <a:off x="533400" y="53340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Второе взвешивание: теперь требуется найти фальшивую среди трёх монет( по методу первого взвешивания).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38200" y="5334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№2: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3400" y="990600"/>
            <a:ext cx="84582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</a:t>
            </a:r>
            <a:r>
              <a:rPr lang="ru-RU" sz="3200" b="1">
                <a:latin typeface="Century Schoolbook" pitchFamily="18" charset="0"/>
              </a:rPr>
              <a:t>Известно, что монеты в 1,2,3 и 5 копеек весят, соответственно 1,2,3 и 5 граммов. Среди четырёх монет (по одной каждого достоинства) одна фальшивая – отличается весом от настоящей. Как с помощью взвешиваний на чашечных весах без гирь определить фальшивую монету?</a:t>
            </a:r>
            <a:endParaRPr lang="ru-RU" sz="32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8956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          </a:t>
            </a:r>
          </a:p>
        </p:txBody>
      </p:sp>
      <p:pic>
        <p:nvPicPr>
          <p:cNvPr id="5126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105400"/>
            <a:ext cx="11969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876800"/>
            <a:ext cx="211613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C:\Documents and Settings\user\Рабочий стол\1 коп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2578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334000"/>
            <a:ext cx="6175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7"/>
          <a:srcRect t="52798"/>
          <a:stretch>
            <a:fillRect/>
          </a:stretch>
        </p:blipFill>
        <p:spPr bwMode="auto">
          <a:xfrm>
            <a:off x="4953000" y="5257800"/>
            <a:ext cx="9144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3200400" y="3048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990600"/>
            <a:ext cx="8001000" cy="1662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Чтобы узнать какая монета фальшивая выполним     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    следующие взвешивания: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2400" b="1" dirty="0">
                <a:solidFill>
                  <a:srgbClr val="002060"/>
                </a:solidFill>
                <a:latin typeface="Century Schoolbook" pitchFamily="18" charset="0"/>
              </a:rPr>
              <a:t>1коп.+2коп. и  3коп.  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2400" b="1" dirty="0">
                <a:solidFill>
                  <a:srgbClr val="002060"/>
                </a:solidFill>
                <a:latin typeface="Century Schoolbook" pitchFamily="18" charset="0"/>
              </a:rPr>
              <a:t>2коп.+3коп. и  5коп.</a:t>
            </a:r>
          </a:p>
          <a:p>
            <a:pPr marL="342900" indent="-342900">
              <a:buFontTx/>
              <a:buAutoNum type="arabicPeriod"/>
              <a:defRPr/>
            </a:pP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85800" y="4038600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</a:t>
            </a: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Если при первом взвешивании будет равновесие, то бракованная монета – 5 коп, если при втором, то бракованная монета – 1 коп. Если же равновесия не будет, то обе монеты,1 коп. и 5 коп., - настоящие, а одна из монет, 2 коп или 3 коп, - бракованная. Кроме того, из второго взвешивания можно будет сделать вывод легче или тяжелее настоящей фальшивая монета. Если при первом взвешивании перевесит та же чашка весов, что и при втором, то фальшивая монета – 2 коп., иначе 3коп. 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4" name="Picture 33" descr="COBJ006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90763"/>
            <a:ext cx="388620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2286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№3: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762000"/>
            <a:ext cx="647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 </a:t>
            </a:r>
            <a:r>
              <a:rPr lang="ru-RU" sz="2400" b="1">
                <a:latin typeface="Century Schoolbook" pitchFamily="18" charset="0"/>
              </a:rPr>
              <a:t>Как отмерить 15 минут, имея под рукой 7-минутные и 11-минутные песочные часы.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52800" y="33528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14400" y="4191000"/>
          <a:ext cx="7772401" cy="207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081"/>
                <a:gridCol w="1857519"/>
                <a:gridCol w="1905000"/>
                <a:gridCol w="1447801"/>
              </a:tblGrid>
              <a:tr h="3468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1 шаг</a:t>
                      </a:r>
                      <a:endParaRPr lang="ru-RU" dirty="0">
                        <a:solidFill>
                          <a:srgbClr val="7030A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2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3 шаг</a:t>
                      </a:r>
                    </a:p>
                  </a:txBody>
                  <a:tcPr/>
                </a:tc>
              </a:tr>
              <a:tr h="8552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7-минутные часы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8552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11-минутные часы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95" name="Picture 14" descr="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04800"/>
            <a:ext cx="17335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28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9810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7" name="Picture 29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676400"/>
            <a:ext cx="9810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3048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№4: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28800" y="762000"/>
            <a:ext cx="7315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    </a:t>
            </a:r>
            <a:r>
              <a:rPr lang="ru-RU" sz="2800" b="1">
                <a:latin typeface="Century Schoolbook" pitchFamily="18" charset="0"/>
              </a:rPr>
              <a:t>В восьмилитровом бидоне находится молоко. Как при помощи пятилитрового бидона и трёхлитровой банки отмерить 4 литра молока?</a:t>
            </a:r>
            <a:endParaRPr lang="ru-RU" sz="2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3352800"/>
            <a:ext cx="685800" cy="911225"/>
            <a:chOff x="416" y="879"/>
            <a:chExt cx="1771" cy="3202"/>
          </a:xfrm>
        </p:grpSpPr>
        <p:grpSp>
          <p:nvGrpSpPr>
            <p:cNvPr id="8224" name="Group 5"/>
            <p:cNvGrpSpPr>
              <a:grpSpLocks/>
            </p:cNvGrpSpPr>
            <p:nvPr/>
          </p:nvGrpSpPr>
          <p:grpSpPr bwMode="auto">
            <a:xfrm>
              <a:off x="464" y="898"/>
              <a:ext cx="1639" cy="331"/>
              <a:chOff x="584" y="1008"/>
              <a:chExt cx="1329" cy="289"/>
            </a:xfrm>
          </p:grpSpPr>
          <p:sp>
            <p:nvSpPr>
              <p:cNvPr id="8243" name="Freeform 6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 h 217"/>
                  <a:gd name="T4" fmla="*/ 632 w 1313"/>
                  <a:gd name="T5" fmla="*/ 2 h 217"/>
                  <a:gd name="T6" fmla="*/ 1200 w 1313"/>
                  <a:gd name="T7" fmla="*/ 1 h 217"/>
                  <a:gd name="T8" fmla="*/ 1312 w 1313"/>
                  <a:gd name="T9" fmla="*/ 1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4" name="Freeform 7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>
                  <a:gd name="T0" fmla="*/ 0 w 1313"/>
                  <a:gd name="T1" fmla="*/ 0 h 217"/>
                  <a:gd name="T2" fmla="*/ 136 w 1313"/>
                  <a:gd name="T3" fmla="*/ 5 h 217"/>
                  <a:gd name="T4" fmla="*/ 713 w 1313"/>
                  <a:gd name="T5" fmla="*/ 11 h 217"/>
                  <a:gd name="T6" fmla="*/ 1355 w 1313"/>
                  <a:gd name="T7" fmla="*/ 6 h 217"/>
                  <a:gd name="T8" fmla="*/ 1481 w 1313"/>
                  <a:gd name="T9" fmla="*/ 1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73" y="1649"/>
              <a:ext cx="1619" cy="2220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8226" name="Group 9"/>
            <p:cNvGrpSpPr>
              <a:grpSpLocks/>
            </p:cNvGrpSpPr>
            <p:nvPr/>
          </p:nvGrpSpPr>
          <p:grpSpPr bwMode="auto">
            <a:xfrm>
              <a:off x="494" y="1630"/>
              <a:ext cx="1619" cy="2451"/>
              <a:chOff x="608" y="1648"/>
              <a:chExt cx="1313" cy="2145"/>
            </a:xfrm>
          </p:grpSpPr>
          <p:grpSp>
            <p:nvGrpSpPr>
              <p:cNvPr id="8239" name="Group 10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8241" name="Line 11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Line 12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40" name="Freeform 13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7" name="Group 14"/>
            <p:cNvGrpSpPr>
              <a:grpSpLocks/>
            </p:cNvGrpSpPr>
            <p:nvPr/>
          </p:nvGrpSpPr>
          <p:grpSpPr bwMode="auto">
            <a:xfrm>
              <a:off x="495" y="1145"/>
              <a:ext cx="1604" cy="512"/>
              <a:chOff x="608" y="1224"/>
              <a:chExt cx="1299" cy="448"/>
            </a:xfrm>
          </p:grpSpPr>
          <p:sp>
            <p:nvSpPr>
              <p:cNvPr id="8237" name="Freeform 15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8" name="Freeform 16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228" name="Picture 17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" y="1570"/>
              <a:ext cx="154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29" name="Group 18"/>
            <p:cNvGrpSpPr>
              <a:grpSpLocks/>
            </p:cNvGrpSpPr>
            <p:nvPr/>
          </p:nvGrpSpPr>
          <p:grpSpPr bwMode="auto">
            <a:xfrm>
              <a:off x="1031" y="879"/>
              <a:ext cx="489" cy="222"/>
              <a:chOff x="3156" y="2103"/>
              <a:chExt cx="436" cy="250"/>
            </a:xfrm>
          </p:grpSpPr>
          <p:sp>
            <p:nvSpPr>
              <p:cNvPr id="8235" name="Freeform 19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>
                  <a:gd name="T0" fmla="*/ 212 w 436"/>
                  <a:gd name="T1" fmla="*/ 225 h 244"/>
                  <a:gd name="T2" fmla="*/ 28 w 436"/>
                  <a:gd name="T3" fmla="*/ 225 h 244"/>
                  <a:gd name="T4" fmla="*/ 44 w 436"/>
                  <a:gd name="T5" fmla="*/ 113 h 244"/>
                  <a:gd name="T6" fmla="*/ 116 w 436"/>
                  <a:gd name="T7" fmla="*/ 31 h 244"/>
                  <a:gd name="T8" fmla="*/ 212 w 436"/>
                  <a:gd name="T9" fmla="*/ 1 h 244"/>
                  <a:gd name="T10" fmla="*/ 308 w 436"/>
                  <a:gd name="T11" fmla="*/ 36 h 244"/>
                  <a:gd name="T12" fmla="*/ 404 w 436"/>
                  <a:gd name="T13" fmla="*/ 121 h 244"/>
                  <a:gd name="T14" fmla="*/ 404 w 436"/>
                  <a:gd name="T15" fmla="*/ 217 h 244"/>
                  <a:gd name="T16" fmla="*/ 212 w 436"/>
                  <a:gd name="T17" fmla="*/ 225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6"/>
                  <a:gd name="T28" fmla="*/ 0 h 244"/>
                  <a:gd name="T29" fmla="*/ 436 w 436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6" name="Freeform 20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>
                  <a:gd name="T0" fmla="*/ 36 w 337"/>
                  <a:gd name="T1" fmla="*/ 131 h 148"/>
                  <a:gd name="T2" fmla="*/ 84 w 337"/>
                  <a:gd name="T3" fmla="*/ 43 h 148"/>
                  <a:gd name="T4" fmla="*/ 164 w 337"/>
                  <a:gd name="T5" fmla="*/ 3 h 148"/>
                  <a:gd name="T6" fmla="*/ 260 w 337"/>
                  <a:gd name="T7" fmla="*/ 27 h 148"/>
                  <a:gd name="T8" fmla="*/ 300 w 337"/>
                  <a:gd name="T9" fmla="*/ 131 h 148"/>
                  <a:gd name="T10" fmla="*/ 36 w 337"/>
                  <a:gd name="T11" fmla="*/ 131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7"/>
                  <a:gd name="T19" fmla="*/ 0 h 148"/>
                  <a:gd name="T20" fmla="*/ 337 w 337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30" name="Group 21"/>
            <p:cNvGrpSpPr>
              <a:grpSpLocks/>
            </p:cNvGrpSpPr>
            <p:nvPr/>
          </p:nvGrpSpPr>
          <p:grpSpPr bwMode="auto">
            <a:xfrm flipV="1">
              <a:off x="416" y="1281"/>
              <a:ext cx="1771" cy="964"/>
              <a:chOff x="464" y="613"/>
              <a:chExt cx="1739" cy="1116"/>
            </a:xfrm>
          </p:grpSpPr>
          <p:sp>
            <p:nvSpPr>
              <p:cNvPr id="8231" name="Freeform 22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>
                  <a:gd name="T0" fmla="*/ 256 w 1739"/>
                  <a:gd name="T1" fmla="*/ 819 h 960"/>
                  <a:gd name="T2" fmla="*/ 304 w 1739"/>
                  <a:gd name="T3" fmla="*/ 947 h 960"/>
                  <a:gd name="T4" fmla="*/ 80 w 1739"/>
                  <a:gd name="T5" fmla="*/ 739 h 960"/>
                  <a:gd name="T6" fmla="*/ 16 w 1739"/>
                  <a:gd name="T7" fmla="*/ 371 h 960"/>
                  <a:gd name="T8" fmla="*/ 176 w 1739"/>
                  <a:gd name="T9" fmla="*/ 147 h 960"/>
                  <a:gd name="T10" fmla="*/ 656 w 1739"/>
                  <a:gd name="T11" fmla="*/ 19 h 960"/>
                  <a:gd name="T12" fmla="*/ 1120 w 1739"/>
                  <a:gd name="T13" fmla="*/ 35 h 960"/>
                  <a:gd name="T14" fmla="*/ 1648 w 1739"/>
                  <a:gd name="T15" fmla="*/ 211 h 960"/>
                  <a:gd name="T16" fmla="*/ 1664 w 1739"/>
                  <a:gd name="T17" fmla="*/ 563 h 960"/>
                  <a:gd name="T18" fmla="*/ 1568 w 1739"/>
                  <a:gd name="T19" fmla="*/ 771 h 960"/>
                  <a:gd name="T20" fmla="*/ 1344 w 1739"/>
                  <a:gd name="T21" fmla="*/ 947 h 960"/>
                  <a:gd name="T22" fmla="*/ 1392 w 1739"/>
                  <a:gd name="T23" fmla="*/ 851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9"/>
                  <a:gd name="T37" fmla="*/ 0 h 960"/>
                  <a:gd name="T38" fmla="*/ 1739 w 1739"/>
                  <a:gd name="T39" fmla="*/ 960 h 9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2" name="Freeform 23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>
                  <a:gd name="T0" fmla="*/ 19 w 1352"/>
                  <a:gd name="T1" fmla="*/ 139 h 331"/>
                  <a:gd name="T2" fmla="*/ 147 w 1352"/>
                  <a:gd name="T3" fmla="*/ 75 h 331"/>
                  <a:gd name="T4" fmla="*/ 803 w 1352"/>
                  <a:gd name="T5" fmla="*/ 11 h 331"/>
                  <a:gd name="T6" fmla="*/ 1283 w 1352"/>
                  <a:gd name="T7" fmla="*/ 139 h 331"/>
                  <a:gd name="T8" fmla="*/ 1219 w 1352"/>
                  <a:gd name="T9" fmla="*/ 299 h 331"/>
                  <a:gd name="T10" fmla="*/ 899 w 1352"/>
                  <a:gd name="T11" fmla="*/ 235 h 331"/>
                  <a:gd name="T12" fmla="*/ 531 w 1352"/>
                  <a:gd name="T13" fmla="*/ 235 h 331"/>
                  <a:gd name="T14" fmla="*/ 83 w 1352"/>
                  <a:gd name="T15" fmla="*/ 315 h 331"/>
                  <a:gd name="T16" fmla="*/ 19 w 1352"/>
                  <a:gd name="T17" fmla="*/ 139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52"/>
                  <a:gd name="T28" fmla="*/ 0 h 331"/>
                  <a:gd name="T29" fmla="*/ 1352 w 1352"/>
                  <a:gd name="T30" fmla="*/ 331 h 3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24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4" name="Freeform 25"/>
              <p:cNvSpPr>
                <a:spLocks/>
              </p:cNvSpPr>
              <p:nvPr/>
            </p:nvSpPr>
            <p:spPr bwMode="auto">
              <a:xfrm rot="-4708713">
                <a:off x="680" y="1621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295400" y="3886200"/>
            <a:ext cx="1371600" cy="1758773"/>
            <a:chOff x="384" y="389"/>
            <a:chExt cx="1915" cy="3692"/>
          </a:xfrm>
          <a:solidFill>
            <a:srgbClr val="C58A4F"/>
          </a:solidFill>
        </p:grpSpPr>
        <p:grpSp>
          <p:nvGrpSpPr>
            <p:cNvPr id="13" name="Group 29"/>
            <p:cNvGrpSpPr>
              <a:grpSpLocks/>
            </p:cNvGrpSpPr>
            <p:nvPr/>
          </p:nvGrpSpPr>
          <p:grpSpPr bwMode="auto">
            <a:xfrm>
              <a:off x="464" y="898"/>
              <a:ext cx="1639" cy="331"/>
              <a:chOff x="584" y="1008"/>
              <a:chExt cx="1329" cy="289"/>
            </a:xfrm>
            <a:grpFill/>
          </p:grpSpPr>
          <p:sp>
            <p:nvSpPr>
              <p:cNvPr id="51" name="Freeform 30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p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" name="Freeform 31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p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74" y="1647"/>
              <a:ext cx="1618" cy="2221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pFill/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4" name="Group 33"/>
            <p:cNvGrpSpPr>
              <a:grpSpLocks/>
            </p:cNvGrpSpPr>
            <p:nvPr/>
          </p:nvGrpSpPr>
          <p:grpSpPr bwMode="auto">
            <a:xfrm>
              <a:off x="494" y="1630"/>
              <a:ext cx="1619" cy="2451"/>
              <a:chOff x="608" y="1648"/>
              <a:chExt cx="1313" cy="2145"/>
            </a:xfrm>
            <a:grpFill/>
          </p:grpSpPr>
          <p:grpSp>
            <p:nvGrpSpPr>
              <p:cNvPr id="15" name="Group 34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  <a:grpFill/>
            </p:grpSpPr>
            <p:sp>
              <p:nvSpPr>
                <p:cNvPr id="49" name="Line 35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0" name="Line 36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48" name="Freeform 37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p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6" name="Group 38"/>
            <p:cNvGrpSpPr>
              <a:grpSpLocks/>
            </p:cNvGrpSpPr>
            <p:nvPr/>
          </p:nvGrpSpPr>
          <p:grpSpPr bwMode="auto">
            <a:xfrm>
              <a:off x="495" y="1145"/>
              <a:ext cx="1604" cy="512"/>
              <a:chOff x="608" y="1224"/>
              <a:chExt cx="1299" cy="448"/>
            </a:xfrm>
            <a:grpFill/>
          </p:grpSpPr>
          <p:sp>
            <p:nvSpPr>
              <p:cNvPr id="45" name="Freeform 39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6" name="Freeform 40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pic>
          <p:nvPicPr>
            <p:cNvPr id="36" name="Picture 41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" y="1586"/>
              <a:ext cx="1540" cy="243"/>
            </a:xfrm>
            <a:prstGeom prst="rect">
              <a:avLst/>
            </a:prstGeom>
            <a:grpFill/>
          </p:spPr>
        </p:pic>
        <p:grpSp>
          <p:nvGrpSpPr>
            <p:cNvPr id="17" name="Group 42"/>
            <p:cNvGrpSpPr>
              <a:grpSpLocks/>
            </p:cNvGrpSpPr>
            <p:nvPr/>
          </p:nvGrpSpPr>
          <p:grpSpPr bwMode="auto">
            <a:xfrm>
              <a:off x="1031" y="879"/>
              <a:ext cx="489" cy="222"/>
              <a:chOff x="3156" y="2103"/>
              <a:chExt cx="436" cy="250"/>
            </a:xfrm>
            <a:grpFill/>
          </p:grpSpPr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384" y="389"/>
              <a:ext cx="1915" cy="1116"/>
              <a:chOff x="464" y="613"/>
              <a:chExt cx="1739" cy="1116"/>
            </a:xfrm>
            <a:grpFill/>
          </p:grpSpPr>
          <p:sp>
            <p:nvSpPr>
              <p:cNvPr id="39" name="Freeform 46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Freeform 47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Freeform 48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Freeform 49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7245" name="TextBox 52"/>
          <p:cNvSpPr txBox="1">
            <a:spLocks noChangeArrowheads="1"/>
          </p:cNvSpPr>
          <p:nvPr/>
        </p:nvSpPr>
        <p:spPr bwMode="auto">
          <a:xfrm>
            <a:off x="4267200" y="3810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7246" name="TextBox 74"/>
          <p:cNvSpPr txBox="1">
            <a:spLocks noChangeArrowheads="1"/>
          </p:cNvSpPr>
          <p:nvPr/>
        </p:nvSpPr>
        <p:spPr bwMode="auto">
          <a:xfrm>
            <a:off x="1752600" y="4876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 </a:t>
            </a:r>
          </a:p>
        </p:txBody>
      </p: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6019800" y="2590800"/>
            <a:ext cx="1219200" cy="1447800"/>
            <a:chOff x="384" y="389"/>
            <a:chExt cx="1915" cy="3692"/>
          </a:xfrm>
        </p:grpSpPr>
        <p:grpSp>
          <p:nvGrpSpPr>
            <p:cNvPr id="8203" name="Group 29"/>
            <p:cNvGrpSpPr>
              <a:grpSpLocks/>
            </p:cNvGrpSpPr>
            <p:nvPr/>
          </p:nvGrpSpPr>
          <p:grpSpPr bwMode="auto">
            <a:xfrm>
              <a:off x="464" y="898"/>
              <a:ext cx="1639" cy="331"/>
              <a:chOff x="584" y="1008"/>
              <a:chExt cx="1329" cy="289"/>
            </a:xfrm>
          </p:grpSpPr>
          <p:sp>
            <p:nvSpPr>
              <p:cNvPr id="96" name="Freeform 30"/>
              <p:cNvSpPr>
                <a:spLocks/>
              </p:cNvSpPr>
              <p:nvPr/>
            </p:nvSpPr>
            <p:spPr bwMode="auto">
              <a:xfrm>
                <a:off x="592" y="1161"/>
                <a:ext cx="1312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7" name="Freeform 31"/>
              <p:cNvSpPr>
                <a:spLocks/>
              </p:cNvSpPr>
              <p:nvPr/>
            </p:nvSpPr>
            <p:spPr bwMode="auto">
              <a:xfrm flipV="1">
                <a:off x="584" y="1009"/>
                <a:ext cx="1328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78" name="Freeform 32"/>
            <p:cNvSpPr>
              <a:spLocks/>
            </p:cNvSpPr>
            <p:nvPr/>
          </p:nvSpPr>
          <p:spPr bwMode="auto">
            <a:xfrm>
              <a:off x="474" y="1648"/>
              <a:ext cx="1618" cy="2218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8205" name="Group 33"/>
            <p:cNvGrpSpPr>
              <a:grpSpLocks/>
            </p:cNvGrpSpPr>
            <p:nvPr/>
          </p:nvGrpSpPr>
          <p:grpSpPr bwMode="auto">
            <a:xfrm>
              <a:off x="494" y="1630"/>
              <a:ext cx="1619" cy="2451"/>
              <a:chOff x="608" y="1648"/>
              <a:chExt cx="1313" cy="2145"/>
            </a:xfrm>
          </p:grpSpPr>
          <p:grpSp>
            <p:nvGrpSpPr>
              <p:cNvPr id="8218" name="Group 34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8220" name="Line 35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1" name="Line 36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9" name="Freeform 37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6" name="Group 38"/>
            <p:cNvGrpSpPr>
              <a:grpSpLocks/>
            </p:cNvGrpSpPr>
            <p:nvPr/>
          </p:nvGrpSpPr>
          <p:grpSpPr bwMode="auto">
            <a:xfrm>
              <a:off x="495" y="1145"/>
              <a:ext cx="1604" cy="512"/>
              <a:chOff x="608" y="1224"/>
              <a:chExt cx="1299" cy="448"/>
            </a:xfrm>
          </p:grpSpPr>
          <p:sp>
            <p:nvSpPr>
              <p:cNvPr id="8216" name="Freeform 39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Freeform 40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207" name="Picture 41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" y="1586"/>
              <a:ext cx="154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8" name="Group 42"/>
            <p:cNvGrpSpPr>
              <a:grpSpLocks/>
            </p:cNvGrpSpPr>
            <p:nvPr/>
          </p:nvGrpSpPr>
          <p:grpSpPr bwMode="auto">
            <a:xfrm>
              <a:off x="1031" y="879"/>
              <a:ext cx="489" cy="222"/>
              <a:chOff x="3156" y="2103"/>
              <a:chExt cx="436" cy="250"/>
            </a:xfrm>
          </p:grpSpPr>
          <p:sp>
            <p:nvSpPr>
              <p:cNvPr id="8214" name="Freeform 43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>
                  <a:gd name="T0" fmla="*/ 212 w 436"/>
                  <a:gd name="T1" fmla="*/ 225 h 244"/>
                  <a:gd name="T2" fmla="*/ 28 w 436"/>
                  <a:gd name="T3" fmla="*/ 225 h 244"/>
                  <a:gd name="T4" fmla="*/ 44 w 436"/>
                  <a:gd name="T5" fmla="*/ 113 h 244"/>
                  <a:gd name="T6" fmla="*/ 116 w 436"/>
                  <a:gd name="T7" fmla="*/ 31 h 244"/>
                  <a:gd name="T8" fmla="*/ 212 w 436"/>
                  <a:gd name="T9" fmla="*/ 1 h 244"/>
                  <a:gd name="T10" fmla="*/ 308 w 436"/>
                  <a:gd name="T11" fmla="*/ 36 h 244"/>
                  <a:gd name="T12" fmla="*/ 404 w 436"/>
                  <a:gd name="T13" fmla="*/ 121 h 244"/>
                  <a:gd name="T14" fmla="*/ 404 w 436"/>
                  <a:gd name="T15" fmla="*/ 217 h 244"/>
                  <a:gd name="T16" fmla="*/ 212 w 436"/>
                  <a:gd name="T17" fmla="*/ 225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6"/>
                  <a:gd name="T28" fmla="*/ 0 h 244"/>
                  <a:gd name="T29" fmla="*/ 436 w 436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Freeform 44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>
                  <a:gd name="T0" fmla="*/ 36 w 337"/>
                  <a:gd name="T1" fmla="*/ 131 h 148"/>
                  <a:gd name="T2" fmla="*/ 84 w 337"/>
                  <a:gd name="T3" fmla="*/ 43 h 148"/>
                  <a:gd name="T4" fmla="*/ 164 w 337"/>
                  <a:gd name="T5" fmla="*/ 3 h 148"/>
                  <a:gd name="T6" fmla="*/ 260 w 337"/>
                  <a:gd name="T7" fmla="*/ 27 h 148"/>
                  <a:gd name="T8" fmla="*/ 300 w 337"/>
                  <a:gd name="T9" fmla="*/ 131 h 148"/>
                  <a:gd name="T10" fmla="*/ 36 w 337"/>
                  <a:gd name="T11" fmla="*/ 131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7"/>
                  <a:gd name="T19" fmla="*/ 0 h 148"/>
                  <a:gd name="T20" fmla="*/ 337 w 337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9" name="Group 45"/>
            <p:cNvGrpSpPr>
              <a:grpSpLocks/>
            </p:cNvGrpSpPr>
            <p:nvPr/>
          </p:nvGrpSpPr>
          <p:grpSpPr bwMode="auto">
            <a:xfrm>
              <a:off x="384" y="389"/>
              <a:ext cx="1915" cy="1116"/>
              <a:chOff x="464" y="613"/>
              <a:chExt cx="1739" cy="1116"/>
            </a:xfrm>
          </p:grpSpPr>
          <p:sp>
            <p:nvSpPr>
              <p:cNvPr id="8210" name="Freeform 46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>
                  <a:gd name="T0" fmla="*/ 256 w 1739"/>
                  <a:gd name="T1" fmla="*/ 819 h 960"/>
                  <a:gd name="T2" fmla="*/ 304 w 1739"/>
                  <a:gd name="T3" fmla="*/ 947 h 960"/>
                  <a:gd name="T4" fmla="*/ 80 w 1739"/>
                  <a:gd name="T5" fmla="*/ 739 h 960"/>
                  <a:gd name="T6" fmla="*/ 16 w 1739"/>
                  <a:gd name="T7" fmla="*/ 371 h 960"/>
                  <a:gd name="T8" fmla="*/ 176 w 1739"/>
                  <a:gd name="T9" fmla="*/ 147 h 960"/>
                  <a:gd name="T10" fmla="*/ 656 w 1739"/>
                  <a:gd name="T11" fmla="*/ 19 h 960"/>
                  <a:gd name="T12" fmla="*/ 1120 w 1739"/>
                  <a:gd name="T13" fmla="*/ 35 h 960"/>
                  <a:gd name="T14" fmla="*/ 1648 w 1739"/>
                  <a:gd name="T15" fmla="*/ 211 h 960"/>
                  <a:gd name="T16" fmla="*/ 1664 w 1739"/>
                  <a:gd name="T17" fmla="*/ 563 h 960"/>
                  <a:gd name="T18" fmla="*/ 1568 w 1739"/>
                  <a:gd name="T19" fmla="*/ 771 h 960"/>
                  <a:gd name="T20" fmla="*/ 1344 w 1739"/>
                  <a:gd name="T21" fmla="*/ 947 h 960"/>
                  <a:gd name="T22" fmla="*/ 1392 w 1739"/>
                  <a:gd name="T23" fmla="*/ 851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9"/>
                  <a:gd name="T37" fmla="*/ 0 h 960"/>
                  <a:gd name="T38" fmla="*/ 1739 w 1739"/>
                  <a:gd name="T39" fmla="*/ 960 h 9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Freeform 47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>
                  <a:gd name="T0" fmla="*/ 19 w 1352"/>
                  <a:gd name="T1" fmla="*/ 139 h 331"/>
                  <a:gd name="T2" fmla="*/ 147 w 1352"/>
                  <a:gd name="T3" fmla="*/ 75 h 331"/>
                  <a:gd name="T4" fmla="*/ 803 w 1352"/>
                  <a:gd name="T5" fmla="*/ 11 h 331"/>
                  <a:gd name="T6" fmla="*/ 1283 w 1352"/>
                  <a:gd name="T7" fmla="*/ 139 h 331"/>
                  <a:gd name="T8" fmla="*/ 1219 w 1352"/>
                  <a:gd name="T9" fmla="*/ 299 h 331"/>
                  <a:gd name="T10" fmla="*/ 899 w 1352"/>
                  <a:gd name="T11" fmla="*/ 235 h 331"/>
                  <a:gd name="T12" fmla="*/ 531 w 1352"/>
                  <a:gd name="T13" fmla="*/ 235 h 331"/>
                  <a:gd name="T14" fmla="*/ 83 w 1352"/>
                  <a:gd name="T15" fmla="*/ 315 h 331"/>
                  <a:gd name="T16" fmla="*/ 19 w 1352"/>
                  <a:gd name="T17" fmla="*/ 139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52"/>
                  <a:gd name="T28" fmla="*/ 0 h 331"/>
                  <a:gd name="T29" fmla="*/ 1352 w 1352"/>
                  <a:gd name="T30" fmla="*/ 331 h 3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Freeform 48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Freeform 49"/>
              <p:cNvSpPr>
                <a:spLocks/>
              </p:cNvSpPr>
              <p:nvPr/>
            </p:nvSpPr>
            <p:spPr bwMode="auto">
              <a:xfrm rot="-4708713">
                <a:off x="680" y="1621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48" name="TextBox 97"/>
          <p:cNvSpPr txBox="1">
            <a:spLocks noChangeArrowheads="1"/>
          </p:cNvSpPr>
          <p:nvPr/>
        </p:nvSpPr>
        <p:spPr bwMode="auto">
          <a:xfrm>
            <a:off x="6477000" y="3429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pic>
        <p:nvPicPr>
          <p:cNvPr id="76" name="Picture 13" descr="CRCTR01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609600"/>
            <a:ext cx="1677988" cy="2593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245" grpId="0"/>
      <p:bldP spid="7246" grpId="0"/>
      <p:bldP spid="7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3276600" y="3048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3400" y="1752600"/>
          <a:ext cx="8229599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4560"/>
                <a:gridCol w="705394"/>
                <a:gridCol w="705394"/>
                <a:gridCol w="627017"/>
                <a:gridCol w="627017"/>
                <a:gridCol w="705394"/>
                <a:gridCol w="705394"/>
                <a:gridCol w="862149"/>
                <a:gridCol w="109728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Бидон 8л.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8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6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6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1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1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4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Бидон 5л.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5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5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4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4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Банка 3л.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38200" y="3810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№5: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838200"/>
            <a:ext cx="822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 </a:t>
            </a:r>
            <a:r>
              <a:rPr lang="ru-RU" sz="2800" b="1">
                <a:latin typeface="Century Schoolbook" pitchFamily="18" charset="0"/>
              </a:rPr>
              <a:t>Имеется 12 литров кваса. Каким образом отмерить ровно 6 литров кваса, если имеется два сосуда ёмкостью 5 и 8 литров?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114800" y="3200400"/>
            <a:ext cx="1752600" cy="990600"/>
            <a:chOff x="1386" y="1921"/>
            <a:chExt cx="1773" cy="1056"/>
          </a:xfrm>
        </p:grpSpPr>
        <p:grpSp>
          <p:nvGrpSpPr>
            <p:cNvPr id="10285" name="Group 35"/>
            <p:cNvGrpSpPr>
              <a:grpSpLocks/>
            </p:cNvGrpSpPr>
            <p:nvPr/>
          </p:nvGrpSpPr>
          <p:grpSpPr bwMode="auto">
            <a:xfrm>
              <a:off x="1386" y="1921"/>
              <a:ext cx="1773" cy="1056"/>
              <a:chOff x="1392" y="1920"/>
              <a:chExt cx="1536" cy="912"/>
            </a:xfrm>
          </p:grpSpPr>
          <p:sp>
            <p:nvSpPr>
              <p:cNvPr id="10287" name="Oval 36"/>
              <p:cNvSpPr>
                <a:spLocks noChangeArrowheads="1"/>
              </p:cNvSpPr>
              <p:nvPr/>
            </p:nvSpPr>
            <p:spPr bwMode="auto">
              <a:xfrm>
                <a:off x="1392" y="2040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88" name="Group 37"/>
              <p:cNvGrpSpPr>
                <a:grpSpLocks/>
              </p:cNvGrpSpPr>
              <p:nvPr/>
            </p:nvGrpSpPr>
            <p:grpSpPr bwMode="auto">
              <a:xfrm>
                <a:off x="1552" y="2592"/>
                <a:ext cx="221" cy="240"/>
                <a:chOff x="1000" y="3040"/>
                <a:chExt cx="432" cy="432"/>
              </a:xfrm>
            </p:grpSpPr>
            <p:sp>
              <p:nvSpPr>
                <p:cNvPr id="27" name="Oval 38"/>
                <p:cNvSpPr>
                  <a:spLocks noChangeArrowheads="1"/>
                </p:cNvSpPr>
                <p:nvPr/>
              </p:nvSpPr>
              <p:spPr bwMode="auto">
                <a:xfrm>
                  <a:off x="1000" y="3041"/>
                  <a:ext cx="432" cy="431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8" name="AutoShape 39"/>
                <p:cNvSpPr>
                  <a:spLocks noChangeArrowheads="1"/>
                </p:cNvSpPr>
                <p:nvPr/>
              </p:nvSpPr>
              <p:spPr bwMode="auto">
                <a:xfrm>
                  <a:off x="1000" y="3056"/>
                  <a:ext cx="432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0289" name="Group 40"/>
              <p:cNvGrpSpPr>
                <a:grpSpLocks/>
              </p:cNvGrpSpPr>
              <p:nvPr/>
            </p:nvGrpSpPr>
            <p:grpSpPr bwMode="auto">
              <a:xfrm>
                <a:off x="2498" y="2583"/>
                <a:ext cx="221" cy="240"/>
                <a:chOff x="1000" y="3040"/>
                <a:chExt cx="432" cy="432"/>
              </a:xfrm>
            </p:grpSpPr>
            <p:sp>
              <p:nvSpPr>
                <p:cNvPr id="25" name="Oval 41"/>
                <p:cNvSpPr>
                  <a:spLocks noChangeArrowheads="1"/>
                </p:cNvSpPr>
                <p:nvPr/>
              </p:nvSpPr>
              <p:spPr bwMode="auto">
                <a:xfrm>
                  <a:off x="1000" y="3041"/>
                  <a:ext cx="432" cy="431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6" name="AutoShape 42"/>
                <p:cNvSpPr>
                  <a:spLocks noChangeArrowheads="1"/>
                </p:cNvSpPr>
                <p:nvPr/>
              </p:nvSpPr>
              <p:spPr bwMode="auto">
                <a:xfrm>
                  <a:off x="1000" y="3057"/>
                  <a:ext cx="432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290" name="Freeform 43"/>
              <p:cNvSpPr>
                <a:spLocks/>
              </p:cNvSpPr>
              <p:nvPr/>
            </p:nvSpPr>
            <p:spPr bwMode="auto">
              <a:xfrm>
                <a:off x="1397" y="2015"/>
                <a:ext cx="1458" cy="583"/>
              </a:xfrm>
              <a:custGeom>
                <a:avLst/>
                <a:gdLst>
                  <a:gd name="T0" fmla="*/ 1 w 2848"/>
                  <a:gd name="T1" fmla="*/ 1 h 1048"/>
                  <a:gd name="T2" fmla="*/ 4 w 2848"/>
                  <a:gd name="T3" fmla="*/ 0 h 1048"/>
                  <a:gd name="T4" fmla="*/ 4 w 2848"/>
                  <a:gd name="T5" fmla="*/ 1 h 1048"/>
                  <a:gd name="T6" fmla="*/ 4 w 2848"/>
                  <a:gd name="T7" fmla="*/ 1 h 1048"/>
                  <a:gd name="T8" fmla="*/ 4 w 2848"/>
                  <a:gd name="T9" fmla="*/ 1 h 1048"/>
                  <a:gd name="T10" fmla="*/ 4 w 2848"/>
                  <a:gd name="T11" fmla="*/ 2 h 1048"/>
                  <a:gd name="T12" fmla="*/ 4 w 2848"/>
                  <a:gd name="T13" fmla="*/ 2 h 1048"/>
                  <a:gd name="T14" fmla="*/ 4 w 2848"/>
                  <a:gd name="T15" fmla="*/ 3 h 1048"/>
                  <a:gd name="T16" fmla="*/ 4 w 2848"/>
                  <a:gd name="T17" fmla="*/ 3 h 1048"/>
                  <a:gd name="T18" fmla="*/ 1 w 2848"/>
                  <a:gd name="T19" fmla="*/ 3 h 1048"/>
                  <a:gd name="T20" fmla="*/ 1 w 2848"/>
                  <a:gd name="T21" fmla="*/ 2 h 1048"/>
                  <a:gd name="T22" fmla="*/ 1 w 2848"/>
                  <a:gd name="T23" fmla="*/ 2 h 1048"/>
                  <a:gd name="T24" fmla="*/ 0 w 2848"/>
                  <a:gd name="T25" fmla="*/ 2 h 1048"/>
                  <a:gd name="T26" fmla="*/ 0 w 2848"/>
                  <a:gd name="T27" fmla="*/ 1 h 1048"/>
                  <a:gd name="T28" fmla="*/ 1 w 2848"/>
                  <a:gd name="T29" fmla="*/ 1 h 1048"/>
                  <a:gd name="T30" fmla="*/ 1 w 2848"/>
                  <a:gd name="T31" fmla="*/ 1 h 1048"/>
                  <a:gd name="T32" fmla="*/ 1 w 2848"/>
                  <a:gd name="T33" fmla="*/ 1 h 10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8"/>
                  <a:gd name="T52" fmla="*/ 0 h 1048"/>
                  <a:gd name="T53" fmla="*/ 2848 w 2848"/>
                  <a:gd name="T54" fmla="*/ 1048 h 10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8" h="1048">
                    <a:moveTo>
                      <a:pt x="136" y="32"/>
                    </a:moveTo>
                    <a:lnTo>
                      <a:pt x="2720" y="0"/>
                    </a:lnTo>
                    <a:lnTo>
                      <a:pt x="2781" y="139"/>
                    </a:lnTo>
                    <a:lnTo>
                      <a:pt x="2832" y="312"/>
                    </a:lnTo>
                    <a:lnTo>
                      <a:pt x="2847" y="499"/>
                    </a:lnTo>
                    <a:lnTo>
                      <a:pt x="2848" y="632"/>
                    </a:lnTo>
                    <a:lnTo>
                      <a:pt x="2816" y="824"/>
                    </a:lnTo>
                    <a:lnTo>
                      <a:pt x="2768" y="936"/>
                    </a:lnTo>
                    <a:lnTo>
                      <a:pt x="2800" y="1008"/>
                    </a:lnTo>
                    <a:lnTo>
                      <a:pt x="176" y="1048"/>
                    </a:lnTo>
                    <a:lnTo>
                      <a:pt x="80" y="920"/>
                    </a:lnTo>
                    <a:lnTo>
                      <a:pt x="16" y="760"/>
                    </a:lnTo>
                    <a:lnTo>
                      <a:pt x="0" y="624"/>
                    </a:lnTo>
                    <a:lnTo>
                      <a:pt x="0" y="504"/>
                    </a:lnTo>
                    <a:lnTo>
                      <a:pt x="8" y="320"/>
                    </a:lnTo>
                    <a:lnTo>
                      <a:pt x="40" y="176"/>
                    </a:lnTo>
                    <a:lnTo>
                      <a:pt x="104" y="32"/>
                    </a:lnTo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50000">
                    <a:srgbClr val="777777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10291" name="Group 44"/>
              <p:cNvGrpSpPr>
                <a:grpSpLocks/>
              </p:cNvGrpSpPr>
              <p:nvPr/>
            </p:nvGrpSpPr>
            <p:grpSpPr bwMode="auto">
              <a:xfrm>
                <a:off x="2475" y="1925"/>
                <a:ext cx="235" cy="152"/>
                <a:chOff x="2299" y="1640"/>
                <a:chExt cx="427" cy="336"/>
              </a:xfrm>
            </p:grpSpPr>
            <p:sp>
              <p:nvSpPr>
                <p:cNvPr id="10297" name="Oval 45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98" name="Freeform 46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9" name="Oval 47"/>
                <p:cNvSpPr>
                  <a:spLocks noChangeArrowheads="1"/>
                </p:cNvSpPr>
                <p:nvPr/>
              </p:nvSpPr>
              <p:spPr bwMode="auto">
                <a:xfrm>
                  <a:off x="2299" y="1640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92" name="Oval 48"/>
              <p:cNvSpPr>
                <a:spLocks noChangeArrowheads="1"/>
              </p:cNvSpPr>
              <p:nvPr/>
            </p:nvSpPr>
            <p:spPr bwMode="auto">
              <a:xfrm>
                <a:off x="2772" y="2018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93" name="Group 49"/>
              <p:cNvGrpSpPr>
                <a:grpSpLocks/>
              </p:cNvGrpSpPr>
              <p:nvPr/>
            </p:nvGrpSpPr>
            <p:grpSpPr bwMode="auto">
              <a:xfrm>
                <a:off x="1642" y="1920"/>
                <a:ext cx="247" cy="166"/>
                <a:chOff x="2299" y="1609"/>
                <a:chExt cx="449" cy="367"/>
              </a:xfrm>
            </p:grpSpPr>
            <p:sp>
              <p:nvSpPr>
                <p:cNvPr id="10294" name="Oval 50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95" name="Freeform 51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6" name="Oval 52"/>
                <p:cNvSpPr>
                  <a:spLocks noChangeArrowheads="1"/>
                </p:cNvSpPr>
                <p:nvPr/>
              </p:nvSpPr>
              <p:spPr bwMode="auto">
                <a:xfrm>
                  <a:off x="2321" y="1609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86" name="Text Box 53"/>
            <p:cNvSpPr txBox="1">
              <a:spLocks noChangeArrowheads="1"/>
            </p:cNvSpPr>
            <p:nvPr/>
          </p:nvSpPr>
          <p:spPr bwMode="auto">
            <a:xfrm>
              <a:off x="1585" y="2210"/>
              <a:ext cx="1266" cy="28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>
                  <a:solidFill>
                    <a:srgbClr val="000000"/>
                  </a:solidFill>
                  <a:latin typeface="Century Schoolbook" pitchFamily="18" charset="0"/>
                  <a:cs typeface="Arial" pitchFamily="34" charset="0"/>
                </a:rPr>
                <a:t>5литров</a:t>
              </a:r>
              <a:endParaRPr lang="ru-RU" sz="1600">
                <a:latin typeface="Century Schoolbook" pitchFamily="18" charset="0"/>
                <a:cs typeface="Arial" pitchFamily="34" charset="0"/>
              </a:endParaRP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758825" y="3048000"/>
            <a:ext cx="2667000" cy="1447800"/>
            <a:chOff x="1384" y="1921"/>
            <a:chExt cx="1773" cy="1056"/>
          </a:xfrm>
        </p:grpSpPr>
        <p:grpSp>
          <p:nvGrpSpPr>
            <p:cNvPr id="10266" name="Group 35"/>
            <p:cNvGrpSpPr>
              <a:grpSpLocks/>
            </p:cNvGrpSpPr>
            <p:nvPr/>
          </p:nvGrpSpPr>
          <p:grpSpPr bwMode="auto">
            <a:xfrm>
              <a:off x="1384" y="1921"/>
              <a:ext cx="1773" cy="1056"/>
              <a:chOff x="1392" y="1920"/>
              <a:chExt cx="1536" cy="912"/>
            </a:xfrm>
          </p:grpSpPr>
          <p:sp>
            <p:nvSpPr>
              <p:cNvPr id="10268" name="Oval 36"/>
              <p:cNvSpPr>
                <a:spLocks noChangeArrowheads="1"/>
              </p:cNvSpPr>
              <p:nvPr/>
            </p:nvSpPr>
            <p:spPr bwMode="auto">
              <a:xfrm>
                <a:off x="1392" y="2040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69" name="Group 37"/>
              <p:cNvGrpSpPr>
                <a:grpSpLocks/>
              </p:cNvGrpSpPr>
              <p:nvPr/>
            </p:nvGrpSpPr>
            <p:grpSpPr bwMode="auto">
              <a:xfrm>
                <a:off x="1552" y="2592"/>
                <a:ext cx="221" cy="240"/>
                <a:chOff x="1000" y="3040"/>
                <a:chExt cx="432" cy="432"/>
              </a:xfrm>
            </p:grpSpPr>
            <p:sp>
              <p:nvSpPr>
                <p:cNvPr id="47" name="Oval 38"/>
                <p:cNvSpPr>
                  <a:spLocks noChangeArrowheads="1"/>
                </p:cNvSpPr>
                <p:nvPr/>
              </p:nvSpPr>
              <p:spPr bwMode="auto">
                <a:xfrm>
                  <a:off x="1000" y="3040"/>
                  <a:ext cx="434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8" name="AutoShape 39"/>
                <p:cNvSpPr>
                  <a:spLocks noChangeArrowheads="1"/>
                </p:cNvSpPr>
                <p:nvPr/>
              </p:nvSpPr>
              <p:spPr bwMode="auto">
                <a:xfrm>
                  <a:off x="1000" y="3056"/>
                  <a:ext cx="434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0270" name="Group 40"/>
              <p:cNvGrpSpPr>
                <a:grpSpLocks/>
              </p:cNvGrpSpPr>
              <p:nvPr/>
            </p:nvGrpSpPr>
            <p:grpSpPr bwMode="auto">
              <a:xfrm>
                <a:off x="2498" y="2583"/>
                <a:ext cx="221" cy="240"/>
                <a:chOff x="1000" y="3040"/>
                <a:chExt cx="432" cy="432"/>
              </a:xfrm>
            </p:grpSpPr>
            <p:sp>
              <p:nvSpPr>
                <p:cNvPr id="45" name="Oval 41"/>
                <p:cNvSpPr>
                  <a:spLocks noChangeArrowheads="1"/>
                </p:cNvSpPr>
                <p:nvPr/>
              </p:nvSpPr>
              <p:spPr bwMode="auto">
                <a:xfrm>
                  <a:off x="1002" y="3040"/>
                  <a:ext cx="424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AutoShape 42"/>
                <p:cNvSpPr>
                  <a:spLocks noChangeArrowheads="1"/>
                </p:cNvSpPr>
                <p:nvPr/>
              </p:nvSpPr>
              <p:spPr bwMode="auto">
                <a:xfrm>
                  <a:off x="1002" y="3056"/>
                  <a:ext cx="424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271" name="Freeform 43"/>
              <p:cNvSpPr>
                <a:spLocks/>
              </p:cNvSpPr>
              <p:nvPr/>
            </p:nvSpPr>
            <p:spPr bwMode="auto">
              <a:xfrm>
                <a:off x="1397" y="2015"/>
                <a:ext cx="1458" cy="583"/>
              </a:xfrm>
              <a:custGeom>
                <a:avLst/>
                <a:gdLst>
                  <a:gd name="T0" fmla="*/ 1 w 2848"/>
                  <a:gd name="T1" fmla="*/ 1 h 1048"/>
                  <a:gd name="T2" fmla="*/ 4 w 2848"/>
                  <a:gd name="T3" fmla="*/ 0 h 1048"/>
                  <a:gd name="T4" fmla="*/ 4 w 2848"/>
                  <a:gd name="T5" fmla="*/ 1 h 1048"/>
                  <a:gd name="T6" fmla="*/ 4 w 2848"/>
                  <a:gd name="T7" fmla="*/ 1 h 1048"/>
                  <a:gd name="T8" fmla="*/ 4 w 2848"/>
                  <a:gd name="T9" fmla="*/ 1 h 1048"/>
                  <a:gd name="T10" fmla="*/ 4 w 2848"/>
                  <a:gd name="T11" fmla="*/ 2 h 1048"/>
                  <a:gd name="T12" fmla="*/ 4 w 2848"/>
                  <a:gd name="T13" fmla="*/ 2 h 1048"/>
                  <a:gd name="T14" fmla="*/ 4 w 2848"/>
                  <a:gd name="T15" fmla="*/ 3 h 1048"/>
                  <a:gd name="T16" fmla="*/ 4 w 2848"/>
                  <a:gd name="T17" fmla="*/ 3 h 1048"/>
                  <a:gd name="T18" fmla="*/ 1 w 2848"/>
                  <a:gd name="T19" fmla="*/ 3 h 1048"/>
                  <a:gd name="T20" fmla="*/ 1 w 2848"/>
                  <a:gd name="T21" fmla="*/ 2 h 1048"/>
                  <a:gd name="T22" fmla="*/ 1 w 2848"/>
                  <a:gd name="T23" fmla="*/ 2 h 1048"/>
                  <a:gd name="T24" fmla="*/ 0 w 2848"/>
                  <a:gd name="T25" fmla="*/ 2 h 1048"/>
                  <a:gd name="T26" fmla="*/ 0 w 2848"/>
                  <a:gd name="T27" fmla="*/ 1 h 1048"/>
                  <a:gd name="T28" fmla="*/ 1 w 2848"/>
                  <a:gd name="T29" fmla="*/ 1 h 1048"/>
                  <a:gd name="T30" fmla="*/ 1 w 2848"/>
                  <a:gd name="T31" fmla="*/ 1 h 1048"/>
                  <a:gd name="T32" fmla="*/ 1 w 2848"/>
                  <a:gd name="T33" fmla="*/ 1 h 10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8"/>
                  <a:gd name="T52" fmla="*/ 0 h 1048"/>
                  <a:gd name="T53" fmla="*/ 2848 w 2848"/>
                  <a:gd name="T54" fmla="*/ 1048 h 10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8" h="1048">
                    <a:moveTo>
                      <a:pt x="136" y="32"/>
                    </a:moveTo>
                    <a:lnTo>
                      <a:pt x="2720" y="0"/>
                    </a:lnTo>
                    <a:lnTo>
                      <a:pt x="2781" y="139"/>
                    </a:lnTo>
                    <a:lnTo>
                      <a:pt x="2832" y="312"/>
                    </a:lnTo>
                    <a:lnTo>
                      <a:pt x="2847" y="499"/>
                    </a:lnTo>
                    <a:lnTo>
                      <a:pt x="2848" y="632"/>
                    </a:lnTo>
                    <a:lnTo>
                      <a:pt x="2816" y="824"/>
                    </a:lnTo>
                    <a:lnTo>
                      <a:pt x="2768" y="936"/>
                    </a:lnTo>
                    <a:lnTo>
                      <a:pt x="2800" y="1008"/>
                    </a:lnTo>
                    <a:lnTo>
                      <a:pt x="176" y="1048"/>
                    </a:lnTo>
                    <a:lnTo>
                      <a:pt x="80" y="920"/>
                    </a:lnTo>
                    <a:lnTo>
                      <a:pt x="16" y="760"/>
                    </a:lnTo>
                    <a:lnTo>
                      <a:pt x="0" y="624"/>
                    </a:lnTo>
                    <a:lnTo>
                      <a:pt x="0" y="504"/>
                    </a:lnTo>
                    <a:lnTo>
                      <a:pt x="8" y="320"/>
                    </a:lnTo>
                    <a:lnTo>
                      <a:pt x="40" y="176"/>
                    </a:lnTo>
                    <a:lnTo>
                      <a:pt x="104" y="32"/>
                    </a:lnTo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50000">
                    <a:srgbClr val="777777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10272" name="Group 44"/>
              <p:cNvGrpSpPr>
                <a:grpSpLocks/>
              </p:cNvGrpSpPr>
              <p:nvPr/>
            </p:nvGrpSpPr>
            <p:grpSpPr bwMode="auto">
              <a:xfrm>
                <a:off x="2475" y="1925"/>
                <a:ext cx="235" cy="152"/>
                <a:chOff x="2299" y="1640"/>
                <a:chExt cx="427" cy="336"/>
              </a:xfrm>
            </p:grpSpPr>
            <p:sp>
              <p:nvSpPr>
                <p:cNvPr id="10278" name="Oval 45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79" name="Freeform 46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0" name="Oval 47"/>
                <p:cNvSpPr>
                  <a:spLocks noChangeArrowheads="1"/>
                </p:cNvSpPr>
                <p:nvPr/>
              </p:nvSpPr>
              <p:spPr bwMode="auto">
                <a:xfrm>
                  <a:off x="2299" y="1640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73" name="Oval 48"/>
              <p:cNvSpPr>
                <a:spLocks noChangeArrowheads="1"/>
              </p:cNvSpPr>
              <p:nvPr/>
            </p:nvSpPr>
            <p:spPr bwMode="auto">
              <a:xfrm>
                <a:off x="2772" y="2018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74" name="Group 49"/>
              <p:cNvGrpSpPr>
                <a:grpSpLocks/>
              </p:cNvGrpSpPr>
              <p:nvPr/>
            </p:nvGrpSpPr>
            <p:grpSpPr bwMode="auto">
              <a:xfrm>
                <a:off x="1642" y="1920"/>
                <a:ext cx="247" cy="166"/>
                <a:chOff x="2299" y="1609"/>
                <a:chExt cx="449" cy="367"/>
              </a:xfrm>
            </p:grpSpPr>
            <p:sp>
              <p:nvSpPr>
                <p:cNvPr id="10275" name="Oval 50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76" name="Freeform 51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7" name="Oval 52"/>
                <p:cNvSpPr>
                  <a:spLocks noChangeArrowheads="1"/>
                </p:cNvSpPr>
                <p:nvPr/>
              </p:nvSpPr>
              <p:spPr bwMode="auto">
                <a:xfrm>
                  <a:off x="2321" y="1609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67" name="Text Box 53"/>
            <p:cNvSpPr txBox="1">
              <a:spLocks noChangeArrowheads="1"/>
            </p:cNvSpPr>
            <p:nvPr/>
          </p:nvSpPr>
          <p:spPr bwMode="auto">
            <a:xfrm>
              <a:off x="1589" y="2143"/>
              <a:ext cx="1343" cy="4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4000" b="1">
                  <a:solidFill>
                    <a:srgbClr val="000000"/>
                  </a:solidFill>
                  <a:cs typeface="Arial" pitchFamily="34" charset="0"/>
                </a:rPr>
                <a:t>квас</a:t>
              </a:r>
              <a:endParaRPr lang="ru-RU" sz="4000">
                <a:cs typeface="Arial" pitchFamily="34" charset="0"/>
              </a:endParaRPr>
            </a:p>
          </p:txBody>
        </p:sp>
      </p:grp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6324600" y="3048000"/>
            <a:ext cx="2286000" cy="1219200"/>
            <a:chOff x="1386" y="1921"/>
            <a:chExt cx="1773" cy="1056"/>
          </a:xfrm>
        </p:grpSpPr>
        <p:grpSp>
          <p:nvGrpSpPr>
            <p:cNvPr id="10247" name="Group 35"/>
            <p:cNvGrpSpPr>
              <a:grpSpLocks/>
            </p:cNvGrpSpPr>
            <p:nvPr/>
          </p:nvGrpSpPr>
          <p:grpSpPr bwMode="auto">
            <a:xfrm>
              <a:off x="1384" y="1921"/>
              <a:ext cx="1773" cy="1056"/>
              <a:chOff x="1392" y="1920"/>
              <a:chExt cx="1536" cy="912"/>
            </a:xfrm>
          </p:grpSpPr>
          <p:sp>
            <p:nvSpPr>
              <p:cNvPr id="10249" name="Oval 36"/>
              <p:cNvSpPr>
                <a:spLocks noChangeArrowheads="1"/>
              </p:cNvSpPr>
              <p:nvPr/>
            </p:nvSpPr>
            <p:spPr bwMode="auto">
              <a:xfrm>
                <a:off x="1392" y="2040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50" name="Group 37"/>
              <p:cNvGrpSpPr>
                <a:grpSpLocks/>
              </p:cNvGrpSpPr>
              <p:nvPr/>
            </p:nvGrpSpPr>
            <p:grpSpPr bwMode="auto">
              <a:xfrm>
                <a:off x="1552" y="2592"/>
                <a:ext cx="221" cy="240"/>
                <a:chOff x="1000" y="3040"/>
                <a:chExt cx="432" cy="432"/>
              </a:xfrm>
            </p:grpSpPr>
            <p:sp>
              <p:nvSpPr>
                <p:cNvPr id="67" name="Oval 38"/>
                <p:cNvSpPr>
                  <a:spLocks noChangeArrowheads="1"/>
                </p:cNvSpPr>
                <p:nvPr/>
              </p:nvSpPr>
              <p:spPr bwMode="auto">
                <a:xfrm>
                  <a:off x="999" y="3040"/>
                  <a:ext cx="432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68" name="AutoShape 39"/>
                <p:cNvSpPr>
                  <a:spLocks noChangeArrowheads="1"/>
                </p:cNvSpPr>
                <p:nvPr/>
              </p:nvSpPr>
              <p:spPr bwMode="auto">
                <a:xfrm>
                  <a:off x="999" y="3055"/>
                  <a:ext cx="432" cy="417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0251" name="Group 40"/>
              <p:cNvGrpSpPr>
                <a:grpSpLocks/>
              </p:cNvGrpSpPr>
              <p:nvPr/>
            </p:nvGrpSpPr>
            <p:grpSpPr bwMode="auto">
              <a:xfrm>
                <a:off x="2498" y="2583"/>
                <a:ext cx="221" cy="240"/>
                <a:chOff x="1000" y="3040"/>
                <a:chExt cx="432" cy="432"/>
              </a:xfrm>
            </p:grpSpPr>
            <p:sp>
              <p:nvSpPr>
                <p:cNvPr id="65" name="Oval 41"/>
                <p:cNvSpPr>
                  <a:spLocks noChangeArrowheads="1"/>
                </p:cNvSpPr>
                <p:nvPr/>
              </p:nvSpPr>
              <p:spPr bwMode="auto">
                <a:xfrm>
                  <a:off x="999" y="3039"/>
                  <a:ext cx="432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66" name="AutoShape 42"/>
                <p:cNvSpPr>
                  <a:spLocks noChangeArrowheads="1"/>
                </p:cNvSpPr>
                <p:nvPr/>
              </p:nvSpPr>
              <p:spPr bwMode="auto">
                <a:xfrm>
                  <a:off x="999" y="3054"/>
                  <a:ext cx="432" cy="417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252" name="Freeform 43"/>
              <p:cNvSpPr>
                <a:spLocks/>
              </p:cNvSpPr>
              <p:nvPr/>
            </p:nvSpPr>
            <p:spPr bwMode="auto">
              <a:xfrm>
                <a:off x="1397" y="2015"/>
                <a:ext cx="1458" cy="583"/>
              </a:xfrm>
              <a:custGeom>
                <a:avLst/>
                <a:gdLst>
                  <a:gd name="T0" fmla="*/ 1 w 2848"/>
                  <a:gd name="T1" fmla="*/ 1 h 1048"/>
                  <a:gd name="T2" fmla="*/ 4 w 2848"/>
                  <a:gd name="T3" fmla="*/ 0 h 1048"/>
                  <a:gd name="T4" fmla="*/ 4 w 2848"/>
                  <a:gd name="T5" fmla="*/ 1 h 1048"/>
                  <a:gd name="T6" fmla="*/ 4 w 2848"/>
                  <a:gd name="T7" fmla="*/ 1 h 1048"/>
                  <a:gd name="T8" fmla="*/ 4 w 2848"/>
                  <a:gd name="T9" fmla="*/ 1 h 1048"/>
                  <a:gd name="T10" fmla="*/ 4 w 2848"/>
                  <a:gd name="T11" fmla="*/ 2 h 1048"/>
                  <a:gd name="T12" fmla="*/ 4 w 2848"/>
                  <a:gd name="T13" fmla="*/ 2 h 1048"/>
                  <a:gd name="T14" fmla="*/ 4 w 2848"/>
                  <a:gd name="T15" fmla="*/ 3 h 1048"/>
                  <a:gd name="T16" fmla="*/ 4 w 2848"/>
                  <a:gd name="T17" fmla="*/ 3 h 1048"/>
                  <a:gd name="T18" fmla="*/ 1 w 2848"/>
                  <a:gd name="T19" fmla="*/ 3 h 1048"/>
                  <a:gd name="T20" fmla="*/ 1 w 2848"/>
                  <a:gd name="T21" fmla="*/ 2 h 1048"/>
                  <a:gd name="T22" fmla="*/ 1 w 2848"/>
                  <a:gd name="T23" fmla="*/ 2 h 1048"/>
                  <a:gd name="T24" fmla="*/ 0 w 2848"/>
                  <a:gd name="T25" fmla="*/ 2 h 1048"/>
                  <a:gd name="T26" fmla="*/ 0 w 2848"/>
                  <a:gd name="T27" fmla="*/ 1 h 1048"/>
                  <a:gd name="T28" fmla="*/ 1 w 2848"/>
                  <a:gd name="T29" fmla="*/ 1 h 1048"/>
                  <a:gd name="T30" fmla="*/ 1 w 2848"/>
                  <a:gd name="T31" fmla="*/ 1 h 1048"/>
                  <a:gd name="T32" fmla="*/ 1 w 2848"/>
                  <a:gd name="T33" fmla="*/ 1 h 10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8"/>
                  <a:gd name="T52" fmla="*/ 0 h 1048"/>
                  <a:gd name="T53" fmla="*/ 2848 w 2848"/>
                  <a:gd name="T54" fmla="*/ 1048 h 10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8" h="1048">
                    <a:moveTo>
                      <a:pt x="136" y="32"/>
                    </a:moveTo>
                    <a:lnTo>
                      <a:pt x="2720" y="0"/>
                    </a:lnTo>
                    <a:lnTo>
                      <a:pt x="2781" y="139"/>
                    </a:lnTo>
                    <a:lnTo>
                      <a:pt x="2832" y="312"/>
                    </a:lnTo>
                    <a:lnTo>
                      <a:pt x="2847" y="499"/>
                    </a:lnTo>
                    <a:lnTo>
                      <a:pt x="2848" y="632"/>
                    </a:lnTo>
                    <a:lnTo>
                      <a:pt x="2816" y="824"/>
                    </a:lnTo>
                    <a:lnTo>
                      <a:pt x="2768" y="936"/>
                    </a:lnTo>
                    <a:lnTo>
                      <a:pt x="2800" y="1008"/>
                    </a:lnTo>
                    <a:lnTo>
                      <a:pt x="176" y="1048"/>
                    </a:lnTo>
                    <a:lnTo>
                      <a:pt x="80" y="920"/>
                    </a:lnTo>
                    <a:lnTo>
                      <a:pt x="16" y="760"/>
                    </a:lnTo>
                    <a:lnTo>
                      <a:pt x="0" y="624"/>
                    </a:lnTo>
                    <a:lnTo>
                      <a:pt x="0" y="504"/>
                    </a:lnTo>
                    <a:lnTo>
                      <a:pt x="8" y="320"/>
                    </a:lnTo>
                    <a:lnTo>
                      <a:pt x="40" y="176"/>
                    </a:lnTo>
                    <a:lnTo>
                      <a:pt x="104" y="32"/>
                    </a:lnTo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50000">
                    <a:srgbClr val="777777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10253" name="Group 44"/>
              <p:cNvGrpSpPr>
                <a:grpSpLocks/>
              </p:cNvGrpSpPr>
              <p:nvPr/>
            </p:nvGrpSpPr>
            <p:grpSpPr bwMode="auto">
              <a:xfrm>
                <a:off x="2475" y="1925"/>
                <a:ext cx="235" cy="152"/>
                <a:chOff x="2299" y="1640"/>
                <a:chExt cx="427" cy="336"/>
              </a:xfrm>
            </p:grpSpPr>
            <p:sp>
              <p:nvSpPr>
                <p:cNvPr id="10259" name="Oval 45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60" name="Freeform 46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1" name="Oval 47"/>
                <p:cNvSpPr>
                  <a:spLocks noChangeArrowheads="1"/>
                </p:cNvSpPr>
                <p:nvPr/>
              </p:nvSpPr>
              <p:spPr bwMode="auto">
                <a:xfrm>
                  <a:off x="2299" y="1640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54" name="Oval 48"/>
              <p:cNvSpPr>
                <a:spLocks noChangeArrowheads="1"/>
              </p:cNvSpPr>
              <p:nvPr/>
            </p:nvSpPr>
            <p:spPr bwMode="auto">
              <a:xfrm>
                <a:off x="2772" y="2018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55" name="Group 49"/>
              <p:cNvGrpSpPr>
                <a:grpSpLocks/>
              </p:cNvGrpSpPr>
              <p:nvPr/>
            </p:nvGrpSpPr>
            <p:grpSpPr bwMode="auto">
              <a:xfrm>
                <a:off x="1642" y="1920"/>
                <a:ext cx="247" cy="166"/>
                <a:chOff x="2299" y="1609"/>
                <a:chExt cx="449" cy="367"/>
              </a:xfrm>
            </p:grpSpPr>
            <p:sp>
              <p:nvSpPr>
                <p:cNvPr id="10256" name="Oval 50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57" name="Freeform 51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8" name="Oval 52"/>
                <p:cNvSpPr>
                  <a:spLocks noChangeArrowheads="1"/>
                </p:cNvSpPr>
                <p:nvPr/>
              </p:nvSpPr>
              <p:spPr bwMode="auto">
                <a:xfrm>
                  <a:off x="2321" y="1609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48" name="Text Box 53"/>
            <p:cNvSpPr txBox="1">
              <a:spLocks noChangeArrowheads="1"/>
            </p:cNvSpPr>
            <p:nvPr/>
          </p:nvSpPr>
          <p:spPr bwMode="auto">
            <a:xfrm>
              <a:off x="1585" y="2210"/>
              <a:ext cx="1343" cy="4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>
                  <a:solidFill>
                    <a:srgbClr val="000000"/>
                  </a:solidFill>
                  <a:latin typeface="Century Schoolbook" pitchFamily="18" charset="0"/>
                  <a:cs typeface="Arial" pitchFamily="34" charset="0"/>
                </a:rPr>
                <a:t>8 литров</a:t>
              </a:r>
              <a:endParaRPr lang="ru-RU" sz="2000">
                <a:latin typeface="Century Schoolbook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618</Words>
  <Application>Microsoft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Schoolbook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32</cp:revision>
  <cp:lastPrinted>1601-01-01T00:00:00Z</cp:lastPrinted>
  <dcterms:created xsi:type="dcterms:W3CDTF">1601-01-01T00:00:00Z</dcterms:created>
  <dcterms:modified xsi:type="dcterms:W3CDTF">2010-02-22T16:21:06Z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