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60" r:id="rId5"/>
    <p:sldId id="266" r:id="rId6"/>
    <p:sldId id="261" r:id="rId7"/>
    <p:sldId id="265" r:id="rId8"/>
    <p:sldId id="264" r:id="rId9"/>
    <p:sldId id="263" r:id="rId10"/>
    <p:sldId id="262" r:id="rId11"/>
    <p:sldId id="259" r:id="rId12"/>
    <p:sldId id="268" r:id="rId13"/>
    <p:sldId id="272" r:id="rId14"/>
    <p:sldId id="274" r:id="rId15"/>
    <p:sldId id="273" r:id="rId16"/>
    <p:sldId id="267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C3E0D4-641B-4DF0-BCA9-4DCF9D78D5C7}" type="datetimeFigureOut">
              <a:rPr lang="ru-RU" smtClean="0"/>
              <a:pPr/>
              <a:t>14.07.2010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614BB9-D033-4DDB-B220-52FD0652AE8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14BB9-D033-4DDB-B220-52FD0652AE8A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14BB9-D033-4DDB-B220-52FD0652AE8A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B80FC-F43B-461D-A663-DF994462D793}" type="datetimeFigureOut">
              <a:rPr lang="ru-RU" smtClean="0"/>
              <a:pPr/>
              <a:t>14.07.2010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82723-7205-4CBA-9E70-F3F5413523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B80FC-F43B-461D-A663-DF994462D793}" type="datetimeFigureOut">
              <a:rPr lang="ru-RU" smtClean="0"/>
              <a:pPr/>
              <a:t>14.07.2010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82723-7205-4CBA-9E70-F3F5413523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B80FC-F43B-461D-A663-DF994462D793}" type="datetimeFigureOut">
              <a:rPr lang="ru-RU" smtClean="0"/>
              <a:pPr/>
              <a:t>14.07.2010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82723-7205-4CBA-9E70-F3F5413523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B80FC-F43B-461D-A663-DF994462D793}" type="datetimeFigureOut">
              <a:rPr lang="ru-RU" smtClean="0"/>
              <a:pPr/>
              <a:t>14.07.2010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82723-7205-4CBA-9E70-F3F5413523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B80FC-F43B-461D-A663-DF994462D793}" type="datetimeFigureOut">
              <a:rPr lang="ru-RU" smtClean="0"/>
              <a:pPr/>
              <a:t>14.07.2010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82723-7205-4CBA-9E70-F3F5413523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B80FC-F43B-461D-A663-DF994462D793}" type="datetimeFigureOut">
              <a:rPr lang="ru-RU" smtClean="0"/>
              <a:pPr/>
              <a:t>14.07.2010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82723-7205-4CBA-9E70-F3F5413523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B80FC-F43B-461D-A663-DF994462D793}" type="datetimeFigureOut">
              <a:rPr lang="ru-RU" smtClean="0"/>
              <a:pPr/>
              <a:t>14.07.2010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82723-7205-4CBA-9E70-F3F5413523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B80FC-F43B-461D-A663-DF994462D793}" type="datetimeFigureOut">
              <a:rPr lang="ru-RU" smtClean="0"/>
              <a:pPr/>
              <a:t>14.07.2010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82723-7205-4CBA-9E70-F3F5413523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B80FC-F43B-461D-A663-DF994462D793}" type="datetimeFigureOut">
              <a:rPr lang="ru-RU" smtClean="0"/>
              <a:pPr/>
              <a:t>14.07.2010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82723-7205-4CBA-9E70-F3F5413523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B80FC-F43B-461D-A663-DF994462D793}" type="datetimeFigureOut">
              <a:rPr lang="ru-RU" smtClean="0"/>
              <a:pPr/>
              <a:t>14.07.2010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82723-7205-4CBA-9E70-F3F5413523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B80FC-F43B-461D-A663-DF994462D793}" type="datetimeFigureOut">
              <a:rPr lang="ru-RU" smtClean="0"/>
              <a:pPr/>
              <a:t>14.07.2010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82723-7205-4CBA-9E70-F3F5413523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9B80FC-F43B-461D-A663-DF994462D793}" type="datetimeFigureOut">
              <a:rPr lang="ru-RU" smtClean="0"/>
              <a:pPr/>
              <a:t>14.07.2010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82723-7205-4CBA-9E70-F3F54135235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gif"/><Relationship Id="rId5" Type="http://schemas.openxmlformats.org/officeDocument/2006/relationships/slide" Target="slide5.xml"/><Relationship Id="rId4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gif"/><Relationship Id="rId4" Type="http://schemas.openxmlformats.org/officeDocument/2006/relationships/image" Target="../media/image18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Documents and Settings\user\Мои документы\для презентаций\для презентаций\фоны для школы\105-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" y="-1"/>
            <a:ext cx="9143999" cy="6858001"/>
          </a:xfrm>
          <a:prstGeom prst="rect">
            <a:avLst/>
          </a:prstGeom>
          <a:noFill/>
        </p:spPr>
      </p:pic>
      <p:pic>
        <p:nvPicPr>
          <p:cNvPr id="2052" name="Picture 4" descr="C:\Documents and Settings\user\Мои документы\для презентаций\школа\78ffd41e4588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142852"/>
            <a:ext cx="1643074" cy="2255967"/>
          </a:xfrm>
          <a:prstGeom prst="roundRect">
            <a:avLst/>
          </a:prstGeom>
          <a:noFill/>
          <a:ln w="57150">
            <a:solidFill>
              <a:srgbClr val="002060"/>
            </a:solidFill>
          </a:ln>
        </p:spPr>
      </p:pic>
      <p:pic>
        <p:nvPicPr>
          <p:cNvPr id="2053" name="Picture 5" descr="C:\Documents and Settings\user\Мои документы\для презентаций\школа\303fffb9b289t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929322" y="4714884"/>
            <a:ext cx="2714644" cy="1936446"/>
          </a:xfrm>
          <a:prstGeom prst="roundRect">
            <a:avLst/>
          </a:prstGeom>
          <a:noFill/>
          <a:ln w="57150">
            <a:solidFill>
              <a:srgbClr val="002060"/>
            </a:solidFill>
          </a:ln>
        </p:spPr>
      </p:pic>
      <p:sp>
        <p:nvSpPr>
          <p:cNvPr id="10" name="Прямоугольник 9"/>
          <p:cNvSpPr/>
          <p:nvPr/>
        </p:nvSpPr>
        <p:spPr>
          <a:xfrm rot="20438570">
            <a:off x="1457107" y="1741011"/>
            <a:ext cx="6391970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entury Schoolbook" pitchFamily="18" charset="0"/>
              </a:rPr>
              <a:t>Круги </a:t>
            </a:r>
          </a:p>
          <a:p>
            <a:pPr algn="ctr"/>
            <a:r>
              <a:rPr lang="ru-RU" sz="9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entury Schoolbook" pitchFamily="18" charset="0"/>
              </a:rPr>
              <a:t>Эйлера</a:t>
            </a:r>
            <a:endParaRPr lang="ru-RU" sz="96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Century Schoolbook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57488" y="142852"/>
            <a:ext cx="58579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i="1" dirty="0" smtClean="0">
                <a:solidFill>
                  <a:srgbClr val="002060"/>
                </a:solidFill>
                <a:latin typeface="Century Schoolbook" pitchFamily="18" charset="0"/>
              </a:rPr>
              <a:t>Муниципальное общеобразовательное учреждение </a:t>
            </a:r>
          </a:p>
          <a:p>
            <a:pPr algn="ctr"/>
            <a:r>
              <a:rPr lang="ru-RU" sz="1200" b="1" i="1" dirty="0" smtClean="0">
                <a:solidFill>
                  <a:srgbClr val="002060"/>
                </a:solidFill>
                <a:latin typeface="Century Schoolbook" pitchFamily="18" charset="0"/>
              </a:rPr>
              <a:t>«Средняя общеобразовательная школа №1 г.Суздаля»</a:t>
            </a:r>
            <a:endParaRPr lang="ru-RU" sz="1200" b="1" i="1" dirty="0">
              <a:solidFill>
                <a:srgbClr val="002060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user\Мои документы\для презентаций\для презентаций\фоны для школы\71-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14282" y="142852"/>
            <a:ext cx="24400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Century Schoolbook" pitchFamily="18" charset="0"/>
              </a:rPr>
              <a:t>Задача №6:</a:t>
            </a:r>
            <a:r>
              <a:rPr lang="ru-RU" sz="2800" b="1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14282" y="714356"/>
            <a:ext cx="878687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Century Schoolbook" pitchFamily="18" charset="0"/>
              </a:rPr>
              <a:t>На полу комнаты площадью 24 м² лежат три ковра. Площадь одного из них  -10 м², другого – 8 м², третьего – 6 м². Каждые два ковра перекрываются по площади 3 м², а площадь участка пола, покрытого всеми тремя коврами, составляет 1 м². Найдите площадь участка пола: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Century Schoolbook" pitchFamily="18" charset="0"/>
              </a:rPr>
              <a:t>а)покрытого первым и вторым коврами, но не покрытого третьим ковром;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Century Schoolbook" pitchFamily="18" charset="0"/>
              </a:rPr>
              <a:t>б)покрытого только первым ковром;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Century Schoolbook" pitchFamily="18" charset="0"/>
              </a:rPr>
              <a:t>в)не покрытого коврами.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5720" y="3571876"/>
            <a:ext cx="32147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Century Schoolbook" pitchFamily="18" charset="0"/>
              </a:rPr>
              <a:t>Решение: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571736" y="3714752"/>
            <a:ext cx="6143668" cy="2786082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714612" y="3929066"/>
            <a:ext cx="3286148" cy="1500198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5286380" y="3929066"/>
            <a:ext cx="3357586" cy="1571636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4143372" y="4572008"/>
            <a:ext cx="3143272" cy="1785950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786050" y="392906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Century Schoolbook" pitchFamily="18" charset="0"/>
              </a:rPr>
              <a:t>1</a:t>
            </a:r>
            <a:endParaRPr lang="ru-RU" b="1" dirty="0">
              <a:solidFill>
                <a:schemeClr val="accent3">
                  <a:lumMod val="50000"/>
                </a:schemeClr>
              </a:solidFill>
              <a:latin typeface="Century Schoolbook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143900" y="385762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Century Schoolbook" pitchFamily="18" charset="0"/>
              </a:rPr>
              <a:t>2</a:t>
            </a:r>
            <a:endParaRPr lang="ru-RU" b="1" dirty="0">
              <a:solidFill>
                <a:schemeClr val="accent3">
                  <a:lumMod val="50000"/>
                </a:schemeClr>
              </a:solidFill>
              <a:latin typeface="Century Schoolbook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000892" y="585789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Century Schoolbook" pitchFamily="18" charset="0"/>
              </a:rPr>
              <a:t>3</a:t>
            </a:r>
            <a:endParaRPr lang="ru-RU" b="1" dirty="0">
              <a:solidFill>
                <a:schemeClr val="accent3">
                  <a:lumMod val="50000"/>
                </a:schemeClr>
              </a:solidFill>
              <a:latin typeface="Century Schoolbook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86182" y="4214818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Century Schoolbook" pitchFamily="18" charset="0"/>
              </a:rPr>
              <a:t>10</a:t>
            </a:r>
            <a:endParaRPr lang="ru-RU" sz="2000" b="1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215206" y="4357694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Century Schoolbook" pitchFamily="18" charset="0"/>
              </a:rPr>
              <a:t>8</a:t>
            </a:r>
            <a:endParaRPr lang="ru-RU" sz="2000" b="1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57818" y="5500702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Century Schoolbook" pitchFamily="18" charset="0"/>
              </a:rPr>
              <a:t>6</a:t>
            </a:r>
            <a:endParaRPr lang="ru-RU" sz="2000" b="1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43438" y="4857760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Century Schoolbook" pitchFamily="18" charset="0"/>
              </a:rPr>
              <a:t>3</a:t>
            </a:r>
            <a:endParaRPr lang="ru-RU" sz="2000" b="1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429256" y="4214818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Century Schoolbook" pitchFamily="18" charset="0"/>
              </a:rPr>
              <a:t>3</a:t>
            </a:r>
            <a:endParaRPr lang="ru-RU" sz="2000" b="1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143636" y="4929198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Century Schoolbook" pitchFamily="18" charset="0"/>
              </a:rPr>
              <a:t>3</a:t>
            </a:r>
            <a:endParaRPr lang="ru-RU" sz="2000" b="1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29256" y="4643446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Century Schoolbook" pitchFamily="18" charset="0"/>
              </a:rPr>
              <a:t>1</a:t>
            </a:r>
            <a:endParaRPr lang="ru-RU" sz="2000" b="1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429124" y="4214818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Schoolbook" pitchFamily="18" charset="0"/>
              </a:rPr>
              <a:t>5</a:t>
            </a:r>
            <a:endParaRPr lang="ru-RU" sz="2000" b="1" dirty="0">
              <a:solidFill>
                <a:schemeClr val="tx1">
                  <a:lumMod val="75000"/>
                  <a:lumOff val="25000"/>
                </a:schemeClr>
              </a:solidFill>
              <a:latin typeface="Century Schoolbook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715140" y="4286256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Schoolbook" pitchFamily="18" charset="0"/>
              </a:rPr>
              <a:t>3</a:t>
            </a:r>
            <a:endParaRPr lang="ru-RU" sz="2000" b="1" dirty="0">
              <a:solidFill>
                <a:schemeClr val="tx1">
                  <a:lumMod val="75000"/>
                  <a:lumOff val="25000"/>
                </a:schemeClr>
              </a:solidFill>
              <a:latin typeface="Century Schoolbook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572132" y="4214818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Schoolbook" pitchFamily="18" charset="0"/>
              </a:rPr>
              <a:t>2</a:t>
            </a:r>
            <a:endParaRPr lang="ru-RU" sz="2000" b="1" dirty="0">
              <a:solidFill>
                <a:schemeClr val="tx1">
                  <a:lumMod val="75000"/>
                  <a:lumOff val="25000"/>
                </a:schemeClr>
              </a:solidFill>
              <a:latin typeface="Century Schoolbook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429388" y="4929198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Schoolbook" pitchFamily="18" charset="0"/>
              </a:rPr>
              <a:t>2</a:t>
            </a:r>
            <a:endParaRPr lang="ru-RU" sz="2000" b="1" dirty="0">
              <a:solidFill>
                <a:schemeClr val="tx1">
                  <a:lumMod val="75000"/>
                  <a:lumOff val="25000"/>
                </a:schemeClr>
              </a:solidFill>
              <a:latin typeface="Century Schoolbook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857752" y="4857760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Schoolbook" pitchFamily="18" charset="0"/>
              </a:rPr>
              <a:t>2</a:t>
            </a:r>
            <a:endParaRPr lang="ru-RU" sz="2000" b="1" dirty="0">
              <a:solidFill>
                <a:schemeClr val="tx1">
                  <a:lumMod val="75000"/>
                  <a:lumOff val="25000"/>
                </a:schemeClr>
              </a:solidFill>
              <a:latin typeface="Century Schoolbook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786446" y="5643578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Schoolbook" pitchFamily="18" charset="0"/>
              </a:rPr>
              <a:t>1</a:t>
            </a:r>
            <a:endParaRPr lang="ru-RU" sz="2000" b="1" dirty="0">
              <a:solidFill>
                <a:schemeClr val="tx1">
                  <a:lumMod val="75000"/>
                  <a:lumOff val="25000"/>
                </a:schemeClr>
              </a:solidFill>
              <a:latin typeface="Century Schoolbook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85720" y="5143512"/>
            <a:ext cx="214314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Century Schoolbook" pitchFamily="18" charset="0"/>
              </a:rPr>
              <a:t>Ответ:</a:t>
            </a:r>
          </a:p>
          <a:p>
            <a:r>
              <a:rPr lang="ru-RU" b="1" dirty="0" smtClean="0">
                <a:latin typeface="Century Schoolbook" pitchFamily="18" charset="0"/>
              </a:rPr>
              <a:t>а) 10м²;</a:t>
            </a:r>
          </a:p>
          <a:p>
            <a:r>
              <a:rPr lang="ru-RU" b="1" dirty="0" smtClean="0">
                <a:latin typeface="Century Schoolbook" pitchFamily="18" charset="0"/>
              </a:rPr>
              <a:t>б)5 м²;</a:t>
            </a:r>
          </a:p>
          <a:p>
            <a:r>
              <a:rPr lang="ru-RU" b="1" dirty="0" smtClean="0">
                <a:latin typeface="Century Schoolbook" pitchFamily="18" charset="0"/>
              </a:rPr>
              <a:t>в) 24-10-5-1=8 м²</a:t>
            </a:r>
          </a:p>
        </p:txBody>
      </p:sp>
      <p:pic>
        <p:nvPicPr>
          <p:cNvPr id="30" name="Picture 24" descr="5but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72462" y="1785926"/>
            <a:ext cx="792162" cy="1584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3000"/>
                            </p:stCondLst>
                            <p:childTnLst>
                              <p:par>
                                <p:cTn id="7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000"/>
                            </p:stCondLst>
                            <p:childTnLst>
                              <p:par>
                                <p:cTn id="1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1000"/>
                            </p:stCondLst>
                            <p:childTnLst>
                              <p:par>
                                <p:cTn id="15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1000"/>
                            </p:stCondLst>
                            <p:childTnLst>
                              <p:par>
                                <p:cTn id="1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1000"/>
                            </p:stCondLst>
                            <p:childTnLst>
                              <p:par>
                                <p:cTn id="17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1000"/>
                            </p:stCondLst>
                            <p:childTnLst>
                              <p:par>
                                <p:cTn id="18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1000"/>
                            </p:stCondLst>
                            <p:childTnLst>
                              <p:par>
                                <p:cTn id="19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 animBg="1"/>
      <p:bldP spid="8" grpId="0" animBg="1"/>
      <p:bldP spid="9" grpId="0" animBg="1"/>
      <p:bldP spid="10" grpId="0" animBg="1"/>
      <p:bldP spid="11" grpId="0"/>
      <p:bldP spid="12" grpId="0"/>
      <p:bldP spid="13" grpId="0"/>
      <p:bldP spid="14" grpId="0"/>
      <p:bldP spid="14" grpId="1"/>
      <p:bldP spid="15" grpId="0"/>
      <p:bldP spid="15" grpId="1"/>
      <p:bldP spid="16" grpId="0"/>
      <p:bldP spid="16" grpId="1"/>
      <p:bldP spid="17" grpId="0"/>
      <p:bldP spid="17" grpId="1"/>
      <p:bldP spid="18" grpId="0"/>
      <p:bldP spid="18" grpId="1"/>
      <p:bldP spid="19" grpId="0"/>
      <p:bldP spid="19" grpId="1"/>
      <p:bldP spid="20" grpId="0"/>
      <p:bldP spid="21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user\Мои документы\для презентаций\для презентаций\фоны для школы\71-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85720" y="571480"/>
            <a:ext cx="85011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Century Schoolbook" pitchFamily="18" charset="0"/>
              </a:rPr>
              <a:t>1.   Из 100 приехавших туристов 75 знали немецкий язык и 83 знали французский. 10 человек не знали ни немецкого, ни французского. Сколько туристов знали оба эти языка?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142852"/>
            <a:ext cx="22381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Century Schoolbook" pitchFamily="18" charset="0"/>
              </a:rPr>
              <a:t>Задача №7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85720" y="1571612"/>
            <a:ext cx="32147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Century Schoolbook" pitchFamily="18" charset="0"/>
              </a:rPr>
              <a:t>Решение:</a:t>
            </a:r>
          </a:p>
        </p:txBody>
      </p:sp>
      <p:sp>
        <p:nvSpPr>
          <p:cNvPr id="7" name="Овал 6"/>
          <p:cNvSpPr/>
          <p:nvPr/>
        </p:nvSpPr>
        <p:spPr>
          <a:xfrm>
            <a:off x="785786" y="2357430"/>
            <a:ext cx="2786082" cy="1500198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2714612" y="2357430"/>
            <a:ext cx="2786082" cy="1500198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285720" y="2071678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Century Schoolbook" pitchFamily="18" charset="0"/>
              </a:rPr>
              <a:t>немецкий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286380" y="2285992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Century Schoolbook" pitchFamily="18" charset="0"/>
              </a:rPr>
              <a:t>французский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71604" y="2786058"/>
            <a:ext cx="5373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Century Schoolbook" pitchFamily="18" charset="0"/>
              </a:rPr>
              <a:t>75</a:t>
            </a:r>
            <a:endParaRPr lang="ru-RU" sz="2400" b="1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14810" y="2786058"/>
            <a:ext cx="5373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Century Schoolbook" pitchFamily="18" charset="0"/>
              </a:rPr>
              <a:t>83</a:t>
            </a:r>
            <a:endParaRPr lang="ru-RU" sz="2400" b="1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928926" y="2857496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Century Schoolbook" pitchFamily="18" charset="0"/>
              </a:rPr>
              <a:t>х</a:t>
            </a:r>
            <a:endParaRPr lang="ru-RU" sz="2400" b="1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16" name="Левая фигурная скобка 15"/>
          <p:cNvSpPr/>
          <p:nvPr/>
        </p:nvSpPr>
        <p:spPr>
          <a:xfrm rot="16200000">
            <a:off x="2821769" y="1535893"/>
            <a:ext cx="642942" cy="5000660"/>
          </a:xfrm>
          <a:prstGeom prst="leftBrace">
            <a:avLst>
              <a:gd name="adj1" fmla="val 8333"/>
              <a:gd name="adj2" fmla="val 50669"/>
            </a:avLst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143108" y="4429132"/>
            <a:ext cx="2000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Century Schoolbook" pitchFamily="18" charset="0"/>
              </a:rPr>
              <a:t>100-10=90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286248" y="4357694"/>
            <a:ext cx="43577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Century Schoolbook" pitchFamily="18" charset="0"/>
              </a:rPr>
              <a:t>Получим уравнение: 75+83-х=90</a:t>
            </a:r>
          </a:p>
          <a:p>
            <a:r>
              <a:rPr lang="ru-RU" b="1" dirty="0" smtClean="0">
                <a:latin typeface="Century Schoolbook" pitchFamily="18" charset="0"/>
              </a:rPr>
              <a:t>                                        158-х=90</a:t>
            </a:r>
          </a:p>
          <a:p>
            <a:r>
              <a:rPr lang="ru-RU" b="1" dirty="0" smtClean="0">
                <a:latin typeface="Century Schoolbook" pitchFamily="18" charset="0"/>
              </a:rPr>
              <a:t>                                         х=68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857620" y="5643578"/>
            <a:ext cx="478634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Century Schoolbook" pitchFamily="18" charset="0"/>
              </a:rPr>
              <a:t>Ответ:</a:t>
            </a:r>
            <a:r>
              <a:rPr lang="ru-RU" dirty="0" smtClean="0"/>
              <a:t> </a:t>
            </a:r>
          </a:p>
          <a:p>
            <a:pPr algn="ctr"/>
            <a:r>
              <a:rPr lang="ru-RU" b="1" dirty="0" smtClean="0">
                <a:latin typeface="Century Schoolbook" pitchFamily="18" charset="0"/>
              </a:rPr>
              <a:t>68 человек знали оба языка</a:t>
            </a:r>
          </a:p>
        </p:txBody>
      </p:sp>
      <p:pic>
        <p:nvPicPr>
          <p:cNvPr id="3074" name="Picture 2" descr="C:\Documents and Settings\user\Мои документы\для презентаций\школа\64528babc29ft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072330" y="1643050"/>
            <a:ext cx="1714500" cy="1238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500"/>
                            </p:stCondLst>
                            <p:childTnLst>
                              <p:par>
                                <p:cTn id="6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 animBg="1"/>
      <p:bldP spid="9" grpId="0" animBg="1"/>
      <p:bldP spid="10" grpId="0"/>
      <p:bldP spid="11" grpId="0"/>
      <p:bldP spid="12" grpId="0"/>
      <p:bldP spid="14" grpId="0"/>
      <p:bldP spid="15" grpId="0"/>
      <p:bldP spid="16" grpId="0" animBg="1"/>
      <p:bldP spid="17" grpId="0"/>
      <p:bldP spid="18" grpId="0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user\Мои документы\для презентаций\для презентаций\фоны для школы\71-4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9186996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00034" y="285728"/>
            <a:ext cx="82153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Century Schoolbook" pitchFamily="18" charset="0"/>
              </a:rPr>
              <a:t>Задача для самостоятельного решения: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14282" y="928670"/>
            <a:ext cx="857256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  <a:latin typeface="Century Schoolbook" pitchFamily="18" charset="0"/>
              </a:rPr>
              <a:t>1.</a:t>
            </a:r>
            <a:r>
              <a:rPr lang="ru-RU" sz="3200" b="1" dirty="0" smtClean="0">
                <a:solidFill>
                  <a:srgbClr val="002060"/>
                </a:solidFill>
                <a:latin typeface="Century Schoolbook" pitchFamily="18" charset="0"/>
              </a:rPr>
              <a:t> Из 40 опрошенных человек 32 любят молоко, 21 – лимонад, а 15 – и молоко, и лимонад. Сколько человек не любят ни молоко, ни лимонад?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86050" y="5786454"/>
            <a:ext cx="59293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Century Schoolbook" pitchFamily="18" charset="0"/>
              </a:rPr>
              <a:t>Ответ:</a:t>
            </a:r>
            <a:r>
              <a:rPr lang="ru-RU" sz="3600" dirty="0" smtClean="0"/>
              <a:t> </a:t>
            </a:r>
            <a:r>
              <a:rPr lang="ru-RU" sz="3600" b="1" dirty="0" smtClean="0">
                <a:latin typeface="Century Schoolbook" pitchFamily="18" charset="0"/>
              </a:rPr>
              <a:t>2 человека</a:t>
            </a:r>
          </a:p>
        </p:txBody>
      </p:sp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86710" y="3214686"/>
            <a:ext cx="722312" cy="224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110" descr="Рисунок4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7158" y="4433229"/>
            <a:ext cx="2214578" cy="20771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user\Мои документы\для презентаций\для презентаций\фоны для школы\71-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86996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57158" y="857232"/>
            <a:ext cx="857256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  <a:latin typeface="Century Schoolbook" pitchFamily="18" charset="0"/>
              </a:rPr>
              <a:t>2.</a:t>
            </a:r>
            <a:r>
              <a:rPr lang="ru-RU" sz="2800" dirty="0" smtClean="0"/>
              <a:t> </a:t>
            </a:r>
            <a:r>
              <a:rPr lang="ru-RU" sz="2800" b="1" dirty="0" smtClean="0">
                <a:solidFill>
                  <a:srgbClr val="002060"/>
                </a:solidFill>
                <a:latin typeface="Century Schoolbook" pitchFamily="18" charset="0"/>
              </a:rPr>
              <a:t>В воскресенье 19 учеников нашего класса побывали в планетарии, 10 – в цирке и 6 – в музее. Планетарий и цирк посетили 5 учеников; планетарий и музей – трое, в цирке и музее был один человек. Сколько учеников в нашем классе, если никто не успел посетить все три места, а трое вообще никуда не ходили?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86282" y="5929330"/>
            <a:ext cx="43577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Century Schoolbook" pitchFamily="18" charset="0"/>
              </a:rPr>
              <a:t>Ответ:</a:t>
            </a:r>
            <a:r>
              <a:rPr lang="ru-RU" sz="2800" dirty="0" smtClean="0"/>
              <a:t> </a:t>
            </a:r>
            <a:r>
              <a:rPr lang="ru-RU" sz="2800" b="1" dirty="0" smtClean="0">
                <a:latin typeface="Century Schoolbook" pitchFamily="18" charset="0"/>
              </a:rPr>
              <a:t>20 человек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357166"/>
            <a:ext cx="82153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Century Schoolbook" pitchFamily="18" charset="0"/>
              </a:rPr>
              <a:t>Задача для самостоятельного решения:</a:t>
            </a:r>
            <a:endParaRPr lang="ru-RU" sz="2800" dirty="0"/>
          </a:p>
        </p:txBody>
      </p:sp>
      <p:pic>
        <p:nvPicPr>
          <p:cNvPr id="7" name="Picture 7" descr="j042417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35366" y="4429132"/>
            <a:ext cx="1393757" cy="1901826"/>
          </a:xfrm>
          <a:prstGeom prst="rect">
            <a:avLst/>
          </a:prstGeom>
          <a:noFill/>
        </p:spPr>
      </p:pic>
      <p:pic>
        <p:nvPicPr>
          <p:cNvPr id="8" name="Picture 45" descr="j0424738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4428833"/>
            <a:ext cx="2143140" cy="19116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user\Мои документы\для презентаций\для презентаций\фоны для школы\71-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-1"/>
            <a:ext cx="9186995" cy="685799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571604" y="1000108"/>
            <a:ext cx="721523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  <a:latin typeface="Century Schoolbook" pitchFamily="18" charset="0"/>
              </a:rPr>
              <a:t>3.</a:t>
            </a:r>
            <a:r>
              <a:rPr lang="ru-RU" sz="2400" dirty="0" smtClean="0"/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Century Schoolbook" pitchFamily="18" charset="0"/>
              </a:rPr>
              <a:t>В детском лагере отдыхало 70 ребят. Из них 20 занимаются в драмкружке, 32 поют в хоре, 22 увлекаются спортом. В драмкружке 10 ребят из хора, в хоре 6 спортсменов, в драмкружке 8 спортсменов, а 3 спортсмена посещают и драмкружок, и хор. Сколько ребят не поют в хоре, не увлекаются спортом и не занимаются в драмкружке? Сколько ребят заняты спортом?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43042" y="6000768"/>
            <a:ext cx="70009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Century Schoolbook" pitchFamily="18" charset="0"/>
              </a:rPr>
              <a:t>Ответ:</a:t>
            </a:r>
            <a:r>
              <a:rPr lang="ru-RU" sz="2800" dirty="0" smtClean="0"/>
              <a:t> </a:t>
            </a:r>
            <a:r>
              <a:rPr lang="ru-RU" sz="2800" b="1" dirty="0" smtClean="0">
                <a:latin typeface="Century Schoolbook" pitchFamily="18" charset="0"/>
              </a:rPr>
              <a:t>10 ребят, 11 спортсменов.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357166"/>
            <a:ext cx="82153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Century Schoolbook" pitchFamily="18" charset="0"/>
              </a:rPr>
              <a:t>Задача для самостоятельного решения:</a:t>
            </a:r>
            <a:endParaRPr lang="ru-RU" sz="2800" dirty="0"/>
          </a:p>
        </p:txBody>
      </p:sp>
      <p:pic>
        <p:nvPicPr>
          <p:cNvPr id="1027" name="Picture 3" descr="C:\Documents and Settings\user\Мои документы\для презентаций\Анимация\Смайлики\m2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000108"/>
            <a:ext cx="1285884" cy="1285884"/>
          </a:xfrm>
          <a:prstGeom prst="rect">
            <a:avLst/>
          </a:prstGeom>
          <a:noFill/>
        </p:spPr>
      </p:pic>
      <p:pic>
        <p:nvPicPr>
          <p:cNvPr id="1030" name="Picture 6" descr="C:\Documents and Settings\user\Мои документы\для презентаций\Анимация\Смайлики\s11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2285992"/>
            <a:ext cx="1214446" cy="1214446"/>
          </a:xfrm>
          <a:prstGeom prst="rect">
            <a:avLst/>
          </a:prstGeom>
          <a:noFill/>
        </p:spPr>
      </p:pic>
      <p:pic>
        <p:nvPicPr>
          <p:cNvPr id="1032" name="Picture 8" descr="C:\Documents and Settings\user\Мои документы\для презентаций\Анимация\Смайлики\s39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595" y="3571876"/>
            <a:ext cx="1112297" cy="12144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user\Мои документы\для презентаций\для презентаций\фоны для школы\71-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42996" y="0"/>
            <a:ext cx="9186996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00034" y="142852"/>
            <a:ext cx="82153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Century Schoolbook" pitchFamily="18" charset="0"/>
              </a:rPr>
              <a:t>Задача для самостоятельного решения: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28596" y="785794"/>
            <a:ext cx="678661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  <a:latin typeface="Century Schoolbook" pitchFamily="18" charset="0"/>
              </a:rPr>
              <a:t>4.</a:t>
            </a:r>
            <a:r>
              <a:rPr lang="ru-RU" sz="2800" b="1" dirty="0" smtClean="0">
                <a:solidFill>
                  <a:srgbClr val="002060"/>
                </a:solidFill>
                <a:latin typeface="Century Schoolbook" pitchFamily="18" charset="0"/>
              </a:rPr>
              <a:t>Из сотрудников фирмы 16 побывали во Франции, 10 – в Италии, 6 – в Англии. В Англии и Италии – пятеро, в Англии и Франции – 6, во всех трёх странах – 5 сотрудников. Сколько человек посетили и Италию, и Францию, если всего в фирме работает 19 человек, и каждый их них побывал хотя бы в одной из названных стран?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71868" y="5929330"/>
            <a:ext cx="46434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Century Schoolbook" pitchFamily="18" charset="0"/>
              </a:rPr>
              <a:t>Ответ:</a:t>
            </a:r>
            <a:r>
              <a:rPr lang="ru-RU" sz="2800" dirty="0" smtClean="0"/>
              <a:t> </a:t>
            </a:r>
            <a:r>
              <a:rPr lang="ru-RU" sz="2800" b="1" dirty="0" smtClean="0">
                <a:latin typeface="Century Schoolbook" pitchFamily="18" charset="0"/>
              </a:rPr>
              <a:t>7 сотрудников</a:t>
            </a:r>
          </a:p>
        </p:txBody>
      </p:sp>
      <p:pic>
        <p:nvPicPr>
          <p:cNvPr id="2051" name="Picture 3" descr="C:\Documents and Settings\user\Мои документы\для презентаций\Анимация\Рисунок2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00892" y="928670"/>
            <a:ext cx="1798707" cy="33575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Documents and Settings\user\Мои документы\для презентаций\для презентаций\фоны для школы\105-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-1"/>
            <a:ext cx="9143999" cy="6858001"/>
          </a:xfrm>
          <a:prstGeom prst="rect">
            <a:avLst/>
          </a:prstGeom>
          <a:noFill/>
        </p:spPr>
      </p:pic>
      <p:pic>
        <p:nvPicPr>
          <p:cNvPr id="4100" name="Picture 4" descr="C:\Documents and Settings\user\Мои документы\для презентаций\шарики\33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7158" y="0"/>
            <a:ext cx="1987555" cy="4550490"/>
          </a:xfrm>
          <a:prstGeom prst="rect">
            <a:avLst/>
          </a:prstGeom>
          <a:noFill/>
        </p:spPr>
      </p:pic>
      <p:pic>
        <p:nvPicPr>
          <p:cNvPr id="4101" name="Picture 5" descr="C:\Documents and Settings\user\Мои документы\для презентаций\шарики\33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214678" y="1500174"/>
            <a:ext cx="1949805" cy="4464062"/>
          </a:xfrm>
          <a:prstGeom prst="rect">
            <a:avLst/>
          </a:prstGeom>
          <a:noFill/>
        </p:spPr>
      </p:pic>
      <p:pic>
        <p:nvPicPr>
          <p:cNvPr id="9" name="Picture 5" descr="C:\Documents and Settings\user\Мои документы\для презентаций\шарики\33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000892" y="2571744"/>
            <a:ext cx="1949805" cy="400052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 rot="20626781">
            <a:off x="409297" y="1974916"/>
            <a:ext cx="8478273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entury Schoolbook" pitchFamily="18" charset="0"/>
              </a:rPr>
              <a:t>До новых встреч с занимательными задачами</a:t>
            </a:r>
            <a:endParaRPr lang="ru-RU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4282" y="142852"/>
            <a:ext cx="8786874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Century Schoolbook" pitchFamily="18" charset="0"/>
              </a:rPr>
              <a:t>   Задача №1:</a:t>
            </a:r>
            <a:r>
              <a:rPr lang="ru-RU" b="1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</a:p>
          <a:p>
            <a:r>
              <a:rPr lang="ru-RU" b="1" dirty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Century Schoolbook" pitchFamily="18" charset="0"/>
              </a:rPr>
              <a:t>   </a:t>
            </a:r>
            <a:r>
              <a:rPr lang="ru-RU" sz="2000" b="1" dirty="0" smtClean="0">
                <a:solidFill>
                  <a:srgbClr val="002060"/>
                </a:solidFill>
                <a:latin typeface="Century Schoolbook" pitchFamily="18" charset="0"/>
              </a:rPr>
              <a:t>Из 100 туристов, отправляющихся в заграничное путешествие, немецким языком владеют 30 человек, английским – 28, французским – 42. Английским и немецким одновременно владеют 8 человек, английским и французским -10 , немецким и французским – 5, всеми тремя языками – 3.    </a:t>
            </a:r>
          </a:p>
          <a:p>
            <a:r>
              <a:rPr lang="ru-RU" sz="2000" b="1" dirty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  <a:latin typeface="Century Schoolbook" pitchFamily="18" charset="0"/>
              </a:rPr>
              <a:t>        Сколько туристов не владеют ни одним языком?</a:t>
            </a:r>
            <a:endParaRPr lang="ru-RU" sz="2000" b="1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282" y="2500306"/>
            <a:ext cx="8715404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Century Schoolbook" pitchFamily="18" charset="0"/>
              </a:rPr>
              <a:t>Решение:</a:t>
            </a:r>
          </a:p>
          <a:p>
            <a:r>
              <a:rPr lang="ru-RU" b="1" dirty="0" smtClean="0">
                <a:latin typeface="Century Schoolbook" pitchFamily="18" charset="0"/>
              </a:rPr>
              <a:t>Выразим условие задачи графически. Обозначим кругом тех, кто знает английский, другим кругом – тех, кто знает французский, и третьим кругом – тех, кто знают немецкий.</a:t>
            </a:r>
            <a:endParaRPr lang="ru-RU" b="1" dirty="0">
              <a:latin typeface="Century Schoolbook" pitchFamily="18" charset="0"/>
            </a:endParaRPr>
          </a:p>
        </p:txBody>
      </p:sp>
      <p:sp>
        <p:nvSpPr>
          <p:cNvPr id="13" name="Овал 12"/>
          <p:cNvSpPr>
            <a:spLocks noChangeAspect="1"/>
          </p:cNvSpPr>
          <p:nvPr/>
        </p:nvSpPr>
        <p:spPr>
          <a:xfrm>
            <a:off x="2214546" y="4000504"/>
            <a:ext cx="1285884" cy="10001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3357554" y="4071942"/>
            <a:ext cx="1285884" cy="10001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>
            <a:spLocks noChangeAspect="1"/>
          </p:cNvSpPr>
          <p:nvPr/>
        </p:nvSpPr>
        <p:spPr>
          <a:xfrm>
            <a:off x="2786050" y="4643446"/>
            <a:ext cx="1285884" cy="10001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4572000" y="4000504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Century Schoolbook" pitchFamily="18" charset="0"/>
              </a:rPr>
              <a:t>французский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42910" y="4071942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Century Schoolbook" pitchFamily="18" charset="0"/>
              </a:rPr>
              <a:t>немецкий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643174" y="5715016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Century Schoolbook" pitchFamily="18" charset="0"/>
              </a:rPr>
              <a:t>английский</a:t>
            </a:r>
          </a:p>
        </p:txBody>
      </p:sp>
      <p:pic>
        <p:nvPicPr>
          <p:cNvPr id="2" name="Picture 2" descr="C:\Documents and Settings\user\Мои документы\для презентаций\Анимация\анимашки\t8510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500826" y="4840870"/>
            <a:ext cx="2428892" cy="15456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3" grpId="0" animBg="1"/>
      <p:bldP spid="15" grpId="0" animBg="1"/>
      <p:bldP spid="20" grpId="0" animBg="1"/>
      <p:bldP spid="21" grpId="0"/>
      <p:bldP spid="22" grpId="0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user\Мои документы\для презентаций\для презентаций\фоны для школы\71-4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57158" y="285728"/>
            <a:ext cx="79296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Century Schoolbook" pitchFamily="18" charset="0"/>
              </a:rPr>
              <a:t>Всеми тремя языками владеют три туриста, значит, в общей части кругов вписываем число 3.</a:t>
            </a:r>
          </a:p>
        </p:txBody>
      </p:sp>
      <p:sp>
        <p:nvSpPr>
          <p:cNvPr id="4" name="Овал 3"/>
          <p:cNvSpPr>
            <a:spLocks noChangeAspect="1"/>
          </p:cNvSpPr>
          <p:nvPr/>
        </p:nvSpPr>
        <p:spPr>
          <a:xfrm>
            <a:off x="1285852" y="1285860"/>
            <a:ext cx="1285884" cy="10001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>
            <a:spLocks noChangeAspect="1"/>
          </p:cNvSpPr>
          <p:nvPr/>
        </p:nvSpPr>
        <p:spPr>
          <a:xfrm>
            <a:off x="2214546" y="1285860"/>
            <a:ext cx="1285884" cy="10001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>
            <a:spLocks noChangeAspect="1"/>
          </p:cNvSpPr>
          <p:nvPr/>
        </p:nvSpPr>
        <p:spPr>
          <a:xfrm>
            <a:off x="1714480" y="1785926"/>
            <a:ext cx="1285884" cy="10001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214546" y="171448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Century Schoolbook" pitchFamily="18" charset="0"/>
              </a:rPr>
              <a:t>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357686" y="1214422"/>
            <a:ext cx="50006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Century Schoolbook" pitchFamily="18" charset="0"/>
              </a:rPr>
              <a:t>Английским и французским языками владеют 10 человек, а 3 из них владеют ещё и немецким. Значит, английским и французским владеют 10-3=7 человек.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5720" y="1071546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Century Schoolbook" pitchFamily="18" charset="0"/>
              </a:rPr>
              <a:t>немецкий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71802" y="928670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Century Schoolbook" pitchFamily="18" charset="0"/>
              </a:rPr>
              <a:t>французский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71604" y="2857496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Century Schoolbook" pitchFamily="18" charset="0"/>
              </a:rPr>
              <a:t>английский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357554" y="3143248"/>
            <a:ext cx="55007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Century Schoolbook" pitchFamily="18" charset="0"/>
              </a:rPr>
              <a:t>В общую часть английского и французского кругов  вписываем цифру 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Century Schoolbook" pitchFamily="18" charset="0"/>
              </a:rPr>
              <a:t>7</a:t>
            </a:r>
            <a:r>
              <a:rPr lang="ru-RU" sz="2000" b="1" dirty="0">
                <a:latin typeface="Century Schoolbook" pitchFamily="18" charset="0"/>
              </a:rPr>
              <a:t>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571736" y="192880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Century Schoolbook" pitchFamily="18" charset="0"/>
              </a:rPr>
              <a:t>7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85720" y="4357694"/>
            <a:ext cx="85725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Century Schoolbook" pitchFamily="18" charset="0"/>
              </a:rPr>
              <a:t>Английским и немецким языками владеют 8 человек, а 3 из них владеют ещё и французским. Значит, английским и немецким владеют 8-3=5 человек.</a:t>
            </a:r>
            <a:endParaRPr lang="ru-RU" sz="2000" b="1" dirty="0">
              <a:latin typeface="Century Schoolbook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00166" y="5643578"/>
            <a:ext cx="75009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Century Schoolbook" pitchFamily="18" charset="0"/>
              </a:rPr>
              <a:t>В общую часть английского и немецкого кругов вписываем число </a:t>
            </a:r>
            <a:r>
              <a:rPr lang="ru-RU" sz="2000" b="1" dirty="0" smtClean="0">
                <a:solidFill>
                  <a:srgbClr val="7030A0"/>
                </a:solidFill>
                <a:latin typeface="Century Schoolbook" pitchFamily="18" charset="0"/>
              </a:rPr>
              <a:t>5.</a:t>
            </a:r>
            <a:r>
              <a:rPr lang="ru-RU" sz="2000" b="1" dirty="0" smtClean="0">
                <a:latin typeface="Century Schoolbook" pitchFamily="18" charset="0"/>
              </a:rPr>
              <a:t> </a:t>
            </a:r>
            <a:endParaRPr lang="ru-RU" sz="20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857356" y="1928802"/>
            <a:ext cx="317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Century Schoolbook" pitchFamily="18" charset="0"/>
              </a:rPr>
              <a:t>5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 animBg="1"/>
      <p:bldP spid="7" grpId="0"/>
      <p:bldP spid="8" grpId="0"/>
      <p:bldP spid="9" grpId="0"/>
      <p:bldP spid="10" grpId="0"/>
      <p:bldP spid="11" grpId="0"/>
      <p:bldP spid="12" grpId="0"/>
      <p:bldP spid="14" grpId="0"/>
      <p:bldP spid="15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user\Мои документы\для презентаций\для презентаций\фоны для школы\71-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85720" y="714356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Century Schoolbook" pitchFamily="18" charset="0"/>
              </a:rPr>
              <a:t>немецкий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14612" y="571480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Century Schoolbook" pitchFamily="18" charset="0"/>
              </a:rPr>
              <a:t>французский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57290" y="2786058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Century Schoolbook" pitchFamily="18" charset="0"/>
              </a:rPr>
              <a:t>английский</a:t>
            </a:r>
          </a:p>
        </p:txBody>
      </p:sp>
      <p:sp>
        <p:nvSpPr>
          <p:cNvPr id="6" name="Овал 5"/>
          <p:cNvSpPr>
            <a:spLocks noChangeAspect="1"/>
          </p:cNvSpPr>
          <p:nvPr/>
        </p:nvSpPr>
        <p:spPr>
          <a:xfrm>
            <a:off x="1142976" y="1071546"/>
            <a:ext cx="1285884" cy="10001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>
            <a:spLocks noChangeAspect="1"/>
          </p:cNvSpPr>
          <p:nvPr/>
        </p:nvSpPr>
        <p:spPr>
          <a:xfrm>
            <a:off x="1714480" y="1571612"/>
            <a:ext cx="1285884" cy="10001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>
            <a:spLocks noChangeAspect="1"/>
          </p:cNvSpPr>
          <p:nvPr/>
        </p:nvSpPr>
        <p:spPr>
          <a:xfrm>
            <a:off x="2143108" y="1142984"/>
            <a:ext cx="1285884" cy="10001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071670" y="150017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Century Schoolbook" pitchFamily="18" charset="0"/>
              </a:rPr>
              <a:t>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428860" y="164305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Century Schoolbook" pitchFamily="18" charset="0"/>
              </a:rPr>
              <a:t>7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785918" y="1714488"/>
            <a:ext cx="317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Century Schoolbook" pitchFamily="18" charset="0"/>
              </a:rPr>
              <a:t>5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285720" y="3143248"/>
            <a:ext cx="864399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Century Schoolbook" pitchFamily="18" charset="0"/>
              </a:rPr>
              <a:t>Известно, что немецким языком владеют 30 человек, но 5+3+2=10 из них владеют и другими языками, значит, только немецкий знают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Century Schoolbook" pitchFamily="18" charset="0"/>
              </a:rPr>
              <a:t>20</a:t>
            </a:r>
            <a:r>
              <a:rPr lang="ru-RU" b="1" dirty="0">
                <a:latin typeface="Century Schoolbook" pitchFamily="18" charset="0"/>
              </a:rPr>
              <a:t> человек. </a:t>
            </a:r>
          </a:p>
          <a:p>
            <a:r>
              <a:rPr lang="ru-RU" b="1" dirty="0">
                <a:latin typeface="Century Schoolbook" pitchFamily="18" charset="0"/>
              </a:rPr>
              <a:t>Английский язык знают 28 человек, но 5+3+7=15 человек владеют и другими языками, значит, только английский знают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Century Schoolbook" pitchFamily="18" charset="0"/>
              </a:rPr>
              <a:t>13</a:t>
            </a:r>
            <a:r>
              <a:rPr lang="ru-RU" b="1" dirty="0">
                <a:latin typeface="Century Schoolbook" pitchFamily="18" charset="0"/>
              </a:rPr>
              <a:t> человек.</a:t>
            </a:r>
          </a:p>
          <a:p>
            <a:r>
              <a:rPr lang="ru-RU" b="1" dirty="0">
                <a:latin typeface="Century Schoolbook" pitchFamily="18" charset="0"/>
              </a:rPr>
              <a:t>Французский язык знают 42 человека, но 2+3+7=12 человек владеют и другими языками, значит, только французский знают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Century Schoolbook" pitchFamily="18" charset="0"/>
              </a:rPr>
              <a:t>30</a:t>
            </a:r>
            <a:r>
              <a:rPr lang="ru-RU" b="1" dirty="0">
                <a:latin typeface="Century Schoolbook" pitchFamily="18" charset="0"/>
              </a:rPr>
              <a:t> человек.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857752" y="214290"/>
            <a:ext cx="400052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Century Schoolbook" pitchFamily="18" charset="0"/>
              </a:rPr>
              <a:t>Немецким и французским языками владеют 5 человек, а 3 из них владеют ещё и английским. Значит, немецким и французским владеют 5-3=2 человека.</a:t>
            </a:r>
            <a:endParaRPr lang="ru-RU" b="1" dirty="0">
              <a:latin typeface="Century Schoolbook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857620" y="207167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latin typeface="Century Schoolbook" pitchFamily="18" charset="0"/>
              </a:rPr>
              <a:t>В общую часть немецкого и французского кругов  вписываем цифру </a:t>
            </a:r>
            <a:r>
              <a:rPr lang="ru-RU" b="1" dirty="0" smtClean="0">
                <a:solidFill>
                  <a:srgbClr val="0070C0"/>
                </a:solidFill>
                <a:latin typeface="Century Schoolbook" pitchFamily="18" charset="0"/>
              </a:rPr>
              <a:t>2.</a:t>
            </a:r>
            <a:endParaRPr lang="ru-RU" b="1" dirty="0">
              <a:solidFill>
                <a:srgbClr val="0070C0"/>
              </a:solidFill>
              <a:latin typeface="Century Schoolbook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143108" y="1285860"/>
            <a:ext cx="317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Century Schoolbook" pitchFamily="18" charset="0"/>
              </a:rPr>
              <a:t>2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1285852" y="1214422"/>
            <a:ext cx="5164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Century Schoolbook" pitchFamily="18" charset="0"/>
              </a:rPr>
              <a:t>20 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2071670" y="2143116"/>
            <a:ext cx="5036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Century Schoolbook" pitchFamily="18" charset="0"/>
              </a:rPr>
              <a:t>13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2857488" y="1357298"/>
            <a:ext cx="4507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Century Schoolbook" pitchFamily="18" charset="0"/>
              </a:rPr>
              <a:t>30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357290" y="5286388"/>
            <a:ext cx="74295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Century Schoolbook" pitchFamily="18" charset="0"/>
              </a:rPr>
              <a:t>По условию задачи всего 100 туристов. 20+30+13 +5+2+3+7=80 туристов знают хотя бы один язык, следовательно, 20 человек не владеют ни одним языком.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214546" y="6143644"/>
            <a:ext cx="52864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Century Schoolbook" pitchFamily="18" charset="0"/>
              </a:rPr>
              <a:t>Ответ:</a:t>
            </a:r>
            <a:r>
              <a:rPr lang="ru-RU" dirty="0" smtClean="0"/>
              <a:t>    </a:t>
            </a:r>
            <a:r>
              <a:rPr lang="ru-RU" b="1" dirty="0" smtClean="0">
                <a:latin typeface="Century Schoolbook" pitchFamily="18" charset="0"/>
              </a:rPr>
              <a:t>20 </a:t>
            </a:r>
            <a:r>
              <a:rPr lang="ru-RU" b="1" dirty="0">
                <a:latin typeface="Century Schoolbook" pitchFamily="18" charset="0"/>
              </a:rPr>
              <a:t>человек.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2000"/>
                            </p:stCondLst>
                            <p:childTnLst>
                              <p:par>
                                <p:cTn id="13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4000"/>
                            </p:stCondLst>
                            <p:childTnLst>
                              <p:par>
                                <p:cTn id="15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 animBg="1"/>
      <p:bldP spid="7" grpId="0" animBg="1"/>
      <p:bldP spid="8" grpId="0" animBg="1"/>
      <p:bldP spid="9" grpId="0"/>
      <p:bldP spid="10" grpId="0"/>
      <p:bldP spid="11" grpId="0"/>
      <p:bldP spid="12" grpId="0"/>
      <p:bldP spid="14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user\Мои документы\для презентаций\для презентаций\фоны для школы\71-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71472" y="642918"/>
            <a:ext cx="821537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Century Schoolbook" pitchFamily="18" charset="0"/>
              </a:rPr>
              <a:t>     </a:t>
            </a:r>
            <a:r>
              <a:rPr lang="ru-RU" sz="2800" b="1" dirty="0" smtClean="0">
                <a:solidFill>
                  <a:srgbClr val="002060"/>
                </a:solidFill>
                <a:latin typeface="Century Schoolbook" pitchFamily="18" charset="0"/>
              </a:rPr>
              <a:t>Рисунки</a:t>
            </a:r>
            <a:r>
              <a:rPr lang="ru-RU" sz="2800" b="1" dirty="0">
                <a:solidFill>
                  <a:srgbClr val="002060"/>
                </a:solidFill>
                <a:latin typeface="Century Schoolbook" pitchFamily="18" charset="0"/>
              </a:rPr>
              <a:t>, подобные тем, что мы рисовали при решении этой задачи, называются «кругами Эйлера». Один из величайших математиков Петербургской академии Леонард Эйлер написал более 850 научных работ. В одной из них и появились эти круги. Эйлер писал тогда, что </a:t>
            </a:r>
            <a:r>
              <a:rPr lang="ru-RU" sz="2800" b="1" dirty="0" smtClean="0">
                <a:solidFill>
                  <a:srgbClr val="0070C0"/>
                </a:solidFill>
                <a:latin typeface="Century Schoolbook" pitchFamily="18" charset="0"/>
              </a:rPr>
              <a:t>«они </a:t>
            </a:r>
            <a:r>
              <a:rPr lang="ru-RU" sz="2800" b="1" dirty="0">
                <a:solidFill>
                  <a:srgbClr val="0070C0"/>
                </a:solidFill>
                <a:latin typeface="Century Schoolbook" pitchFamily="18" charset="0"/>
              </a:rPr>
              <a:t>очень подходят для того, чтобы облегчить наши размышления». </a:t>
            </a:r>
            <a:r>
              <a:rPr lang="ru-RU" sz="2800" b="1" dirty="0">
                <a:solidFill>
                  <a:srgbClr val="002060"/>
                </a:solidFill>
                <a:latin typeface="Century Schoolbook" pitchFamily="18" charset="0"/>
              </a:rPr>
              <a:t>Наряду с кругами в подобных задачах применяют прямоугольники и другие фигуры.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user\Мои документы\для презентаций\для презентаций\фоны для школы\71-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42908" y="0"/>
            <a:ext cx="9286908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14282" y="142852"/>
            <a:ext cx="24400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Century Schoolbook" pitchFamily="18" charset="0"/>
              </a:rPr>
              <a:t>Задача №2:</a:t>
            </a:r>
            <a:r>
              <a:rPr lang="ru-RU" sz="2800" b="1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14282" y="642918"/>
            <a:ext cx="87154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Century Schoolbook" pitchFamily="18" charset="0"/>
              </a:rPr>
              <a:t>В ясельной группе 11 деток любят манную кашу, 13 – гречневую и 7 малышей – перловую. Четверо любят и манную, и гречневую, 3 – манную и перловую, 6- гречневую и перловую, а двое с удовольствием «уплетают» все три вида каши. Сколько детей в этой группе, если в ней нет ни одного ребёнка, вовсе не любящего кашу?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5720" y="2643182"/>
            <a:ext cx="32147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Century Schoolbook" pitchFamily="18" charset="0"/>
              </a:rPr>
              <a:t>Решение:</a:t>
            </a:r>
          </a:p>
        </p:txBody>
      </p:sp>
      <p:sp>
        <p:nvSpPr>
          <p:cNvPr id="6" name="Овал 5"/>
          <p:cNvSpPr/>
          <p:nvPr/>
        </p:nvSpPr>
        <p:spPr>
          <a:xfrm>
            <a:off x="1142976" y="3500438"/>
            <a:ext cx="4000528" cy="1500198"/>
          </a:xfrm>
          <a:prstGeom prst="ellipse">
            <a:avLst/>
          </a:prstGeom>
          <a:noFill/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214546" y="4429132"/>
            <a:ext cx="4000528" cy="1500198"/>
          </a:xfrm>
          <a:prstGeom prst="ellipse">
            <a:avLst/>
          </a:prstGeom>
          <a:noFill/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3500430" y="3571876"/>
            <a:ext cx="4000528" cy="1500198"/>
          </a:xfrm>
          <a:prstGeom prst="ellipse">
            <a:avLst/>
          </a:prstGeom>
          <a:noFill/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500034" y="3357562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Century Schoolbook" pitchFamily="18" charset="0"/>
              </a:rPr>
              <a:t>манная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929454" y="3429000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Century Schoolbook" pitchFamily="18" charset="0"/>
              </a:rPr>
              <a:t>перловая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571868" y="6000768"/>
            <a:ext cx="1428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Century Schoolbook" pitchFamily="18" charset="0"/>
              </a:rPr>
              <a:t>гречневая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143108" y="3857628"/>
            <a:ext cx="642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Century Schoolbook" pitchFamily="18" charset="0"/>
              </a:rPr>
              <a:t>11</a:t>
            </a:r>
            <a:endParaRPr lang="ru-RU" sz="2000" b="1" dirty="0">
              <a:solidFill>
                <a:schemeClr val="accent3">
                  <a:lumMod val="50000"/>
                </a:schemeClr>
              </a:solidFill>
              <a:latin typeface="Century Schoolbook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72198" y="4000504"/>
            <a:ext cx="642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Century Schoolbook" pitchFamily="18" charset="0"/>
              </a:rPr>
              <a:t>7</a:t>
            </a:r>
            <a:endParaRPr lang="ru-RU" sz="2000" b="1" dirty="0">
              <a:solidFill>
                <a:schemeClr val="accent3">
                  <a:lumMod val="50000"/>
                </a:schemeClr>
              </a:solidFill>
              <a:latin typeface="Century Schoolbook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29058" y="5357826"/>
            <a:ext cx="642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Century Schoolbook" pitchFamily="18" charset="0"/>
              </a:rPr>
              <a:t>13</a:t>
            </a:r>
            <a:endParaRPr lang="ru-RU" sz="2000" b="1" dirty="0">
              <a:solidFill>
                <a:schemeClr val="accent3">
                  <a:lumMod val="50000"/>
                </a:schemeClr>
              </a:solidFill>
              <a:latin typeface="Century Schoolbook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928926" y="4572008"/>
            <a:ext cx="642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Century Schoolbook" pitchFamily="18" charset="0"/>
              </a:rPr>
              <a:t>4</a:t>
            </a:r>
            <a:endParaRPr lang="ru-RU" sz="2000" b="1" dirty="0">
              <a:solidFill>
                <a:schemeClr val="accent3">
                  <a:lumMod val="50000"/>
                </a:schemeClr>
              </a:solidFill>
              <a:latin typeface="Century Schoolbook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43372" y="3929066"/>
            <a:ext cx="642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Century Schoolbook" pitchFamily="18" charset="0"/>
              </a:rPr>
              <a:t>3</a:t>
            </a:r>
            <a:endParaRPr lang="ru-RU" sz="2000" b="1" dirty="0">
              <a:solidFill>
                <a:schemeClr val="accent3">
                  <a:lumMod val="50000"/>
                </a:schemeClr>
              </a:solidFill>
              <a:latin typeface="Century Schoolbook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929190" y="4643446"/>
            <a:ext cx="642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Century Schoolbook" pitchFamily="18" charset="0"/>
              </a:rPr>
              <a:t>6</a:t>
            </a:r>
            <a:endParaRPr lang="ru-RU" sz="2000" b="1" dirty="0">
              <a:solidFill>
                <a:schemeClr val="accent3">
                  <a:lumMod val="50000"/>
                </a:schemeClr>
              </a:solidFill>
              <a:latin typeface="Century Schoolbook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000496" y="4429132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Century Schoolbook" pitchFamily="18" charset="0"/>
              </a:rPr>
              <a:t>2</a:t>
            </a:r>
            <a:endParaRPr lang="ru-RU" sz="2000" b="1" dirty="0">
              <a:solidFill>
                <a:schemeClr val="accent3">
                  <a:lumMod val="50000"/>
                </a:schemeClr>
              </a:solidFill>
              <a:latin typeface="Century Schoolbook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357686" y="3929066"/>
            <a:ext cx="642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Century Schoolbook" pitchFamily="18" charset="0"/>
              </a:rPr>
              <a:t>1</a:t>
            </a:r>
            <a:endParaRPr lang="ru-RU" sz="2000" b="1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43504" y="4643446"/>
            <a:ext cx="642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Century Schoolbook" pitchFamily="18" charset="0"/>
              </a:rPr>
              <a:t>4</a:t>
            </a:r>
            <a:endParaRPr lang="ru-RU" sz="2000" b="1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214678" y="4572008"/>
            <a:ext cx="642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Century Schoolbook" pitchFamily="18" charset="0"/>
              </a:rPr>
              <a:t>2</a:t>
            </a:r>
            <a:endParaRPr lang="ru-RU" sz="2000" b="1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643174" y="3857628"/>
            <a:ext cx="642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Century Schoolbook" pitchFamily="18" charset="0"/>
              </a:rPr>
              <a:t>6</a:t>
            </a:r>
            <a:endParaRPr lang="ru-RU" sz="2000" b="1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429256" y="3857628"/>
            <a:ext cx="642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Century Schoolbook" pitchFamily="18" charset="0"/>
              </a:rPr>
              <a:t>0</a:t>
            </a:r>
            <a:endParaRPr lang="ru-RU" sz="2000" b="1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572000" y="5357826"/>
            <a:ext cx="642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Century Schoolbook" pitchFamily="18" charset="0"/>
              </a:rPr>
              <a:t>5</a:t>
            </a:r>
            <a:endParaRPr lang="ru-RU" sz="2000" b="1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500694" y="5715016"/>
            <a:ext cx="342902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Century Schoolbook" pitchFamily="18" charset="0"/>
              </a:rPr>
              <a:t>Ответ:</a:t>
            </a:r>
          </a:p>
          <a:p>
            <a:r>
              <a:rPr lang="ru-RU" b="1" dirty="0" smtClean="0">
                <a:latin typeface="Century Schoolbook" pitchFamily="18" charset="0"/>
              </a:rPr>
              <a:t> 6+1+2+2+0+4+5=20 ребят</a:t>
            </a:r>
          </a:p>
        </p:txBody>
      </p:sp>
      <p:pic>
        <p:nvPicPr>
          <p:cNvPr id="1027" name="Picture 3" descr="C:\Documents and Settings\user\Мои документы\для презентаций\Анимация\Смайлики\m44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9586" y="214290"/>
            <a:ext cx="910835" cy="12144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000"/>
                            </p:stCondLst>
                            <p:childTnLst>
                              <p:par>
                                <p:cTn id="1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000"/>
                            </p:stCondLst>
                            <p:childTnLst>
                              <p:par>
                                <p:cTn id="1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1000"/>
                            </p:stCondLst>
                            <p:childTnLst>
                              <p:par>
                                <p:cTn id="14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1000"/>
                            </p:stCondLst>
                            <p:childTnLst>
                              <p:par>
                                <p:cTn id="15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1000"/>
                            </p:stCondLst>
                            <p:childTnLst>
                              <p:par>
                                <p:cTn id="16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1000"/>
                            </p:stCondLst>
                            <p:childTnLst>
                              <p:par>
                                <p:cTn id="17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 animBg="1"/>
      <p:bldP spid="8" grpId="0" animBg="1"/>
      <p:bldP spid="9" grpId="0" animBg="1"/>
      <p:bldP spid="10" grpId="0"/>
      <p:bldP spid="11" grpId="0"/>
      <p:bldP spid="12" grpId="0"/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  <p:bldP spid="17" grpId="0"/>
      <p:bldP spid="17" grpId="1"/>
      <p:bldP spid="18" grpId="0"/>
      <p:bldP spid="18" grpId="1"/>
      <p:bldP spid="19" grpId="0"/>
      <p:bldP spid="20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user\Мои документы\для презентаций\для презентаций\фоны для школы\71-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85720" y="785794"/>
            <a:ext cx="850112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  <a:latin typeface="Century Schoolbook" pitchFamily="18" charset="0"/>
              </a:rPr>
              <a:t>В одной семье было много детей. 7 из них любили капусту, 6 – морковь, 5 – горох, 4 – капусту и морковь, 3 – капусту и горох, 2 – морковь и горох, 1 – и капусту, и морковь, и горох. Сколько детей было в семье?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285728"/>
            <a:ext cx="24400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Century Schoolbook" pitchFamily="18" charset="0"/>
              </a:rPr>
              <a:t>Задача №3:</a:t>
            </a:r>
            <a:r>
              <a:rPr lang="ru-RU" sz="2800" b="1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00034" y="2214554"/>
            <a:ext cx="32147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Century Schoolbook" pitchFamily="18" charset="0"/>
              </a:rPr>
              <a:t>Решение:</a:t>
            </a:r>
          </a:p>
        </p:txBody>
      </p:sp>
      <p:sp>
        <p:nvSpPr>
          <p:cNvPr id="11" name="Блок-схема: узел 10"/>
          <p:cNvSpPr/>
          <p:nvPr/>
        </p:nvSpPr>
        <p:spPr>
          <a:xfrm>
            <a:off x="1500166" y="3000372"/>
            <a:ext cx="2928958" cy="1714512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узел 12"/>
          <p:cNvSpPr/>
          <p:nvPr/>
        </p:nvSpPr>
        <p:spPr>
          <a:xfrm>
            <a:off x="2214546" y="4000504"/>
            <a:ext cx="2928958" cy="1714512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узел 13"/>
          <p:cNvSpPr/>
          <p:nvPr/>
        </p:nvSpPr>
        <p:spPr>
          <a:xfrm>
            <a:off x="3143240" y="3071810"/>
            <a:ext cx="2928958" cy="1714512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642910" y="2857496"/>
            <a:ext cx="13573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Century Schoolbook" pitchFamily="18" charset="0"/>
              </a:rPr>
              <a:t>капуста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643570" y="3000372"/>
            <a:ext cx="21431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Century Schoolbook" pitchFamily="18" charset="0"/>
              </a:rPr>
              <a:t>морковь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857488" y="5715016"/>
            <a:ext cx="2000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Century Schoolbook" pitchFamily="18" charset="0"/>
              </a:rPr>
              <a:t>горох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143108" y="3500438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Century Schoolbook" pitchFamily="18" charset="0"/>
              </a:rPr>
              <a:t>7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143504" y="3571876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Century Schoolbook" pitchFamily="18" charset="0"/>
              </a:rPr>
              <a:t>6</a:t>
            </a:r>
            <a:endParaRPr lang="ru-RU" sz="2800" b="1" dirty="0">
              <a:solidFill>
                <a:srgbClr val="C00000"/>
              </a:solidFill>
              <a:latin typeface="Century Schoolbook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428992" y="4929198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Century Schoolbook" pitchFamily="18" charset="0"/>
              </a:rPr>
              <a:t>5</a:t>
            </a:r>
            <a:endParaRPr lang="ru-RU" sz="2800" b="1" dirty="0">
              <a:solidFill>
                <a:srgbClr val="C00000"/>
              </a:solidFill>
              <a:latin typeface="Century Schoolbook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71868" y="3429000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Century Schoolbook" pitchFamily="18" charset="0"/>
              </a:rPr>
              <a:t>4</a:t>
            </a:r>
            <a:endParaRPr lang="ru-RU" sz="2800" b="1" dirty="0">
              <a:solidFill>
                <a:srgbClr val="C00000"/>
              </a:solidFill>
              <a:latin typeface="Century Schoolbook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714612" y="4214818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Century Schoolbook" pitchFamily="18" charset="0"/>
              </a:rPr>
              <a:t>3</a:t>
            </a:r>
            <a:endParaRPr lang="ru-RU" sz="2800" b="1" dirty="0">
              <a:solidFill>
                <a:srgbClr val="C00000"/>
              </a:solidFill>
              <a:latin typeface="Century Schoolbook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214810" y="4214818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Century Schoolbook" pitchFamily="18" charset="0"/>
              </a:rPr>
              <a:t>2</a:t>
            </a:r>
            <a:endParaRPr lang="ru-RU" sz="2800" b="1" dirty="0">
              <a:solidFill>
                <a:srgbClr val="C00000"/>
              </a:solidFill>
              <a:latin typeface="Century Schoolbook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500430" y="4000504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Century Schoolbook" pitchFamily="18" charset="0"/>
              </a:rPr>
              <a:t>1</a:t>
            </a:r>
            <a:endParaRPr lang="ru-RU" sz="2800" b="1" dirty="0">
              <a:solidFill>
                <a:srgbClr val="C00000"/>
              </a:solidFill>
              <a:latin typeface="Century Schoolbook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857884" y="4643446"/>
            <a:ext cx="300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3857620" y="3500438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Century Schoolbook" pitchFamily="18" charset="0"/>
              </a:rPr>
              <a:t>3</a:t>
            </a:r>
            <a:endParaRPr lang="ru-RU" sz="2800" b="1" dirty="0">
              <a:solidFill>
                <a:schemeClr val="accent3">
                  <a:lumMod val="50000"/>
                </a:schemeClr>
              </a:solidFill>
              <a:latin typeface="Century Schoolbook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928926" y="4214818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Century Schoolbook" pitchFamily="18" charset="0"/>
              </a:rPr>
              <a:t>2</a:t>
            </a:r>
            <a:endParaRPr lang="ru-RU" sz="2800" b="1" dirty="0">
              <a:solidFill>
                <a:schemeClr val="accent3">
                  <a:lumMod val="50000"/>
                </a:schemeClr>
              </a:solidFill>
              <a:latin typeface="Century Schoolbook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429124" y="4286256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Century Schoolbook" pitchFamily="18" charset="0"/>
              </a:rPr>
              <a:t>1</a:t>
            </a:r>
            <a:endParaRPr lang="ru-RU" sz="2800" b="1" dirty="0">
              <a:solidFill>
                <a:schemeClr val="accent3">
                  <a:lumMod val="50000"/>
                </a:schemeClr>
              </a:solidFill>
              <a:latin typeface="Century Schoolbook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500298" y="3286124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Century Schoolbook" pitchFamily="18" charset="0"/>
              </a:rPr>
              <a:t>1</a:t>
            </a:r>
            <a:endParaRPr lang="ru-RU" sz="2800" b="1" dirty="0">
              <a:solidFill>
                <a:schemeClr val="accent3">
                  <a:lumMod val="50000"/>
                </a:schemeClr>
              </a:solidFill>
              <a:latin typeface="Century Schoolbook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143504" y="4000504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Century Schoolbook" pitchFamily="18" charset="0"/>
              </a:rPr>
              <a:t>1</a:t>
            </a:r>
            <a:endParaRPr lang="ru-RU" sz="2800" b="1" dirty="0">
              <a:solidFill>
                <a:schemeClr val="accent3">
                  <a:lumMod val="50000"/>
                </a:schemeClr>
              </a:solidFill>
              <a:latin typeface="Century Schoolbook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857620" y="4929198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Century Schoolbook" pitchFamily="18" charset="0"/>
              </a:rPr>
              <a:t>1</a:t>
            </a:r>
            <a:endParaRPr lang="ru-RU" sz="2800" b="1" dirty="0">
              <a:solidFill>
                <a:schemeClr val="accent3">
                  <a:lumMod val="50000"/>
                </a:schemeClr>
              </a:solidFill>
              <a:latin typeface="Century Schoolbook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786446" y="5143512"/>
            <a:ext cx="3071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Century Schoolbook" pitchFamily="18" charset="0"/>
              </a:rPr>
              <a:t>Ответ:</a:t>
            </a:r>
            <a:r>
              <a:rPr lang="ru-RU" dirty="0" smtClean="0"/>
              <a:t>  </a:t>
            </a:r>
            <a:r>
              <a:rPr lang="ru-RU" sz="2000" b="1" dirty="0">
                <a:latin typeface="Century Schoolbook" pitchFamily="18" charset="0"/>
              </a:rPr>
              <a:t>10 человек.</a:t>
            </a:r>
          </a:p>
        </p:txBody>
      </p:sp>
      <p:pic>
        <p:nvPicPr>
          <p:cNvPr id="2050" name="Picture 2" descr="C:\Documents and Settings\user\Мои документы\для презентаций\Анимация\Смайлики\super_smilies024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16" y="1857364"/>
            <a:ext cx="2000264" cy="2000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2000"/>
                            </p:stCondLst>
                            <p:childTnLst>
                              <p:par>
                                <p:cTn id="21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>
                            <p:stCondLst>
                              <p:cond delay="2000"/>
                            </p:stCondLst>
                            <p:childTnLst>
                              <p:par>
                                <p:cTn id="23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7" fill="hold">
                            <p:stCondLst>
                              <p:cond delay="2000"/>
                            </p:stCondLst>
                            <p:childTnLst>
                              <p:par>
                                <p:cTn id="258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>
                            <p:stCondLst>
                              <p:cond delay="2000"/>
                            </p:stCondLst>
                            <p:childTnLst>
                              <p:par>
                                <p:cTn id="28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>
                      <p:stCondLst>
                        <p:cond delay="indefinite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9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1" fill="hold">
                            <p:stCondLst>
                              <p:cond delay="2000"/>
                            </p:stCondLst>
                            <p:childTnLst>
                              <p:par>
                                <p:cTn id="30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8" fill="hold">
                      <p:stCondLst>
                        <p:cond delay="indefinite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3" fill="hold">
                            <p:stCondLst>
                              <p:cond delay="2000"/>
                            </p:stCondLst>
                            <p:childTnLst>
                              <p:par>
                                <p:cTn id="32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0" fill="hold">
                      <p:stCondLst>
                        <p:cond delay="indefinite"/>
                      </p:stCondLst>
                      <p:childTnLst>
                        <p:par>
                          <p:cTn id="341" fill="hold">
                            <p:stCondLst>
                              <p:cond delay="0"/>
                            </p:stCondLst>
                            <p:childTnLst>
                              <p:par>
                                <p:cTn id="3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11" grpId="0" animBg="1"/>
      <p:bldP spid="13" grpId="0" animBg="1"/>
      <p:bldP spid="14" grpId="0" animBg="1"/>
      <p:bldP spid="15" grpId="0"/>
      <p:bldP spid="16" grpId="0"/>
      <p:bldP spid="17" grpId="0"/>
      <p:bldP spid="18" grpId="0"/>
      <p:bldP spid="18" grpId="1"/>
      <p:bldP spid="19" grpId="0" build="allAtOnce"/>
      <p:bldP spid="20" grpId="1"/>
      <p:bldP spid="29" grpId="0"/>
      <p:bldP spid="30" grpId="0"/>
      <p:bldP spid="31" grpId="0"/>
      <p:bldP spid="3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user\Мои документы\для презентаций\для презентаций\фоны для школы\71-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57158" y="285728"/>
            <a:ext cx="24400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Century Schoolbook" pitchFamily="18" charset="0"/>
              </a:rPr>
              <a:t>Задача №4:</a:t>
            </a:r>
            <a:r>
              <a:rPr lang="ru-RU" sz="2800" b="1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85720" y="714356"/>
            <a:ext cx="864399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Century Schoolbook" pitchFamily="18" charset="0"/>
              </a:rPr>
              <a:t>В группе 29 студентов. Среди них 14 любителей  классической музыки, 15-джаза, 14 – народной музыки. Классическую музыку и джаз слушают 6 студентов, народную музыку и джаз – 7, классику и народную – 9. Пятеро студентов слушают всякую музыку, а остальные не любят никакой музыки. Сколько их?</a:t>
            </a:r>
            <a:endParaRPr lang="ru-RU" sz="2000" b="1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596" y="2643182"/>
            <a:ext cx="32147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Century Schoolbook" pitchFamily="18" charset="0"/>
              </a:rPr>
              <a:t>Решение:</a:t>
            </a:r>
          </a:p>
        </p:txBody>
      </p:sp>
      <p:sp>
        <p:nvSpPr>
          <p:cNvPr id="6" name="Овал 5"/>
          <p:cNvSpPr/>
          <p:nvPr/>
        </p:nvSpPr>
        <p:spPr>
          <a:xfrm>
            <a:off x="1928794" y="3286124"/>
            <a:ext cx="2000264" cy="107157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3143240" y="3286124"/>
            <a:ext cx="2071702" cy="107157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428860" y="3857628"/>
            <a:ext cx="2071702" cy="107157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5072066" y="2857496"/>
            <a:ext cx="25003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Century Schoolbook" pitchFamily="18" charset="0"/>
              </a:rPr>
              <a:t>классическая музыка</a:t>
            </a:r>
            <a:endParaRPr lang="ru-RU" sz="2000" b="1" dirty="0">
              <a:latin typeface="Century Schoolbook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71538" y="3286124"/>
            <a:ext cx="10715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Century Schoolbook" pitchFamily="18" charset="0"/>
              </a:rPr>
              <a:t>джаз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43174" y="5072074"/>
            <a:ext cx="22145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Century Schoolbook" pitchFamily="18" charset="0"/>
              </a:rPr>
              <a:t>народная музыка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214810" y="350043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Century Schoolbook" pitchFamily="18" charset="0"/>
              </a:rPr>
              <a:t>14</a:t>
            </a:r>
            <a:endParaRPr lang="ru-RU" b="1" dirty="0">
              <a:solidFill>
                <a:schemeClr val="accent3">
                  <a:lumMod val="50000"/>
                </a:schemeClr>
              </a:solidFill>
              <a:latin typeface="Century Schoolbook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357422" y="350043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Century Schoolbook" pitchFamily="18" charset="0"/>
              </a:rPr>
              <a:t>15</a:t>
            </a:r>
            <a:endParaRPr lang="ru-RU" b="1" dirty="0">
              <a:solidFill>
                <a:schemeClr val="accent3">
                  <a:lumMod val="50000"/>
                </a:schemeClr>
              </a:solidFill>
              <a:latin typeface="Century Schoolbook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14678" y="442913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Century Schoolbook" pitchFamily="18" charset="0"/>
              </a:rPr>
              <a:t>14</a:t>
            </a:r>
            <a:endParaRPr lang="ru-RU" b="1" dirty="0">
              <a:solidFill>
                <a:schemeClr val="accent3">
                  <a:lumMod val="50000"/>
                </a:schemeClr>
              </a:solidFill>
              <a:latin typeface="Century Schoolbook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86116" y="350043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Century Schoolbook" pitchFamily="18" charset="0"/>
              </a:rPr>
              <a:t> 6</a:t>
            </a:r>
            <a:endParaRPr lang="ru-RU" b="1" dirty="0">
              <a:solidFill>
                <a:schemeClr val="accent3">
                  <a:lumMod val="50000"/>
                </a:schemeClr>
              </a:solidFill>
              <a:latin typeface="Century Schoolbook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714612" y="400050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Century Schoolbook" pitchFamily="18" charset="0"/>
              </a:rPr>
              <a:t> 7</a:t>
            </a:r>
            <a:endParaRPr lang="ru-RU" b="1" dirty="0">
              <a:solidFill>
                <a:schemeClr val="accent3">
                  <a:lumMod val="50000"/>
                </a:schemeClr>
              </a:solidFill>
              <a:latin typeface="Century Schoolbook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786182" y="400050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Century Schoolbook" pitchFamily="18" charset="0"/>
              </a:rPr>
              <a:t> 9</a:t>
            </a:r>
            <a:endParaRPr lang="ru-RU" b="1" dirty="0">
              <a:solidFill>
                <a:schemeClr val="accent3">
                  <a:lumMod val="50000"/>
                </a:schemeClr>
              </a:solidFill>
              <a:latin typeface="Century Schoolbook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86116" y="385762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Century Schoolbook" pitchFamily="18" charset="0"/>
              </a:rPr>
              <a:t> 5</a:t>
            </a:r>
            <a:endParaRPr lang="ru-RU" b="1" dirty="0">
              <a:solidFill>
                <a:schemeClr val="accent3">
                  <a:lumMod val="50000"/>
                </a:schemeClr>
              </a:solidFill>
              <a:latin typeface="Century Schoolbook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00430" y="350043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Century Schoolbook" pitchFamily="18" charset="0"/>
              </a:rPr>
              <a:t>1</a:t>
            </a:r>
            <a:endParaRPr lang="ru-RU" b="1" dirty="0">
              <a:solidFill>
                <a:srgbClr val="7030A0"/>
              </a:solidFill>
              <a:latin typeface="Century Schoolbook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00496" y="400050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Century Schoolbook" pitchFamily="18" charset="0"/>
              </a:rPr>
              <a:t>4</a:t>
            </a:r>
            <a:endParaRPr lang="ru-RU" b="1" dirty="0">
              <a:solidFill>
                <a:srgbClr val="7030A0"/>
              </a:solidFill>
              <a:latin typeface="Century Schoolbook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928926" y="400050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Century Schoolbook" pitchFamily="18" charset="0"/>
              </a:rPr>
              <a:t>2</a:t>
            </a:r>
            <a:endParaRPr lang="ru-RU" b="1" dirty="0">
              <a:solidFill>
                <a:srgbClr val="7030A0"/>
              </a:solidFill>
              <a:latin typeface="Century Schoolbook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714612" y="3429000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Century Schoolbook" pitchFamily="18" charset="0"/>
              </a:rPr>
              <a:t>7</a:t>
            </a:r>
            <a:endParaRPr lang="ru-RU" b="1" dirty="0">
              <a:solidFill>
                <a:srgbClr val="7030A0"/>
              </a:solidFill>
              <a:latin typeface="Century Schoolbook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367210" y="365283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Century Schoolbook" pitchFamily="18" charset="0"/>
              </a:rPr>
              <a:t>4</a:t>
            </a:r>
            <a:endParaRPr lang="ru-RU" b="1" dirty="0">
              <a:solidFill>
                <a:srgbClr val="7030A0"/>
              </a:solidFill>
              <a:latin typeface="Century Schoolbook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571868" y="442913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Century Schoolbook" pitchFamily="18" charset="0"/>
              </a:rPr>
              <a:t>3</a:t>
            </a:r>
            <a:endParaRPr lang="ru-RU" b="1" dirty="0">
              <a:solidFill>
                <a:srgbClr val="7030A0"/>
              </a:solidFill>
              <a:latin typeface="Century Schoolbook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786314" y="5357826"/>
            <a:ext cx="435768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Century Schoolbook" pitchFamily="18" charset="0"/>
              </a:rPr>
              <a:t>Ответ:</a:t>
            </a:r>
            <a:r>
              <a:rPr lang="ru-RU" dirty="0" smtClean="0"/>
              <a:t> </a:t>
            </a:r>
          </a:p>
          <a:p>
            <a:r>
              <a:rPr lang="ru-RU" sz="2000" b="1" dirty="0" smtClean="0">
                <a:latin typeface="Century Schoolbook" pitchFamily="18" charset="0"/>
              </a:rPr>
              <a:t>29-7-2-1-5-3-4-4=3(человека)</a:t>
            </a:r>
          </a:p>
          <a:p>
            <a:r>
              <a:rPr lang="ru-RU" sz="2000" b="1" dirty="0" smtClean="0">
                <a:latin typeface="Century Schoolbook" pitchFamily="18" charset="0"/>
              </a:rPr>
              <a:t> – не любят никакую музыку.</a:t>
            </a:r>
          </a:p>
        </p:txBody>
      </p:sp>
      <p:pic>
        <p:nvPicPr>
          <p:cNvPr id="2052" name="Picture 4" descr="C:\Documents and Settings\user\Мои документы\для презентаций\Анимация\анимашки\10.gif"/>
          <p:cNvPicPr>
            <a:picLocks noChangeAspect="1" noChangeArrowheads="1" noCrop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715272" y="0"/>
            <a:ext cx="1428728" cy="14329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1000"/>
                            </p:stCondLst>
                            <p:childTnLst>
                              <p:par>
                                <p:cTn id="20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1000"/>
                            </p:stCondLst>
                            <p:childTnLst>
                              <p:par>
                                <p:cTn id="23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>
                            <p:stCondLst>
                              <p:cond delay="1000"/>
                            </p:stCondLst>
                            <p:childTnLst>
                              <p:par>
                                <p:cTn id="25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>
                            <p:stCondLst>
                              <p:cond delay="1000"/>
                            </p:stCondLst>
                            <p:childTnLst>
                              <p:par>
                                <p:cTn id="27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>
                            <p:stCondLst>
                              <p:cond delay="1000"/>
                            </p:stCondLst>
                            <p:childTnLst>
                              <p:par>
                                <p:cTn id="29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>
                      <p:stCondLst>
                        <p:cond delay="indefinite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8" fill="hold">
                            <p:stCondLst>
                              <p:cond delay="1000"/>
                            </p:stCondLst>
                            <p:childTnLst>
                              <p:par>
                                <p:cTn id="31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5" fill="hold">
                      <p:stCondLst>
                        <p:cond delay="indefinite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 animBg="1"/>
      <p:bldP spid="7" grpId="0" animBg="1"/>
      <p:bldP spid="8" grpId="0" animBg="1"/>
      <p:bldP spid="9" grpId="0"/>
      <p:bldP spid="10" grpId="0"/>
      <p:bldP spid="11" grpId="0"/>
      <p:bldP spid="12" grpId="0"/>
      <p:bldP spid="12" grpId="1"/>
      <p:bldP spid="14" grpId="0"/>
      <p:bldP spid="14" grpId="1"/>
      <p:bldP spid="15" grpId="0"/>
      <p:bldP spid="15" grpId="1"/>
      <p:bldP spid="16" grpId="0"/>
      <p:bldP spid="16" grpId="1"/>
      <p:bldP spid="17" grpId="0"/>
      <p:bldP spid="17" grpId="1"/>
      <p:bldP spid="18" grpId="0"/>
      <p:bldP spid="18" grpId="1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user\Мои документы\для презентаций\для презентаций\фоны для школы\71-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57158" y="285728"/>
            <a:ext cx="24400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Century Schoolbook" pitchFamily="18" charset="0"/>
              </a:rPr>
              <a:t>Задача №5:</a:t>
            </a:r>
            <a:r>
              <a:rPr lang="ru-RU" sz="2800" b="1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85720" y="785794"/>
            <a:ext cx="864399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Century Schoolbook" pitchFamily="18" charset="0"/>
              </a:rPr>
              <a:t>   Учащиеся 5 и 6 классов отправились на экскурсию. Мальчиков было 16, учащихся 6 класса – 24, пятиклассниц столько, сколько мальчиков из 6 класса. Сколько всего детей побывали на экскурсии?</a:t>
            </a:r>
          </a:p>
        </p:txBody>
      </p:sp>
      <p:sp>
        <p:nvSpPr>
          <p:cNvPr id="5" name="Овал 4"/>
          <p:cNvSpPr/>
          <p:nvPr/>
        </p:nvSpPr>
        <p:spPr>
          <a:xfrm>
            <a:off x="3643306" y="2071678"/>
            <a:ext cx="2857520" cy="1714512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929190" y="3071810"/>
            <a:ext cx="2928958" cy="1714512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1785918" y="3000372"/>
            <a:ext cx="2928958" cy="1785950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3214678" y="4000504"/>
            <a:ext cx="2857520" cy="1857388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4071934" y="2500306"/>
            <a:ext cx="1785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Century Schoolbook" pitchFamily="18" charset="0"/>
              </a:rPr>
              <a:t>мальчики</a:t>
            </a:r>
          </a:p>
          <a:p>
            <a:pPr algn="ctr"/>
            <a:r>
              <a:rPr lang="ru-RU" b="1" dirty="0" smtClean="0">
                <a:latin typeface="Century Schoolbook" pitchFamily="18" charset="0"/>
              </a:rPr>
              <a:t>5 класс</a:t>
            </a:r>
            <a:endParaRPr lang="ru-RU" b="1" dirty="0">
              <a:latin typeface="Century Schoolbook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57620" y="4714884"/>
            <a:ext cx="1785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Century Schoolbook" pitchFamily="18" charset="0"/>
              </a:rPr>
              <a:t>девочки</a:t>
            </a:r>
          </a:p>
          <a:p>
            <a:pPr algn="ctr"/>
            <a:r>
              <a:rPr lang="ru-RU" b="1" dirty="0" smtClean="0">
                <a:latin typeface="Century Schoolbook" pitchFamily="18" charset="0"/>
              </a:rPr>
              <a:t>6 класс</a:t>
            </a:r>
            <a:endParaRPr lang="ru-RU" b="1" dirty="0">
              <a:latin typeface="Century Schoolbook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00232" y="3571876"/>
            <a:ext cx="1785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Century Schoolbook" pitchFamily="18" charset="0"/>
              </a:rPr>
              <a:t>мальчики</a:t>
            </a:r>
          </a:p>
          <a:p>
            <a:pPr algn="ctr"/>
            <a:r>
              <a:rPr lang="ru-RU" b="1" dirty="0" smtClean="0">
                <a:latin typeface="Century Schoolbook" pitchFamily="18" charset="0"/>
              </a:rPr>
              <a:t>6 класс</a:t>
            </a:r>
            <a:endParaRPr lang="ru-RU" b="1" dirty="0">
              <a:latin typeface="Century Schoolbook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15008" y="3571876"/>
            <a:ext cx="1785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Century Schoolbook" pitchFamily="18" charset="0"/>
              </a:rPr>
              <a:t>девочки</a:t>
            </a:r>
          </a:p>
          <a:p>
            <a:pPr algn="ctr"/>
            <a:r>
              <a:rPr lang="ru-RU" b="1" dirty="0" smtClean="0">
                <a:latin typeface="Century Schoolbook" pitchFamily="18" charset="0"/>
              </a:rPr>
              <a:t>5 класс</a:t>
            </a:r>
            <a:endParaRPr lang="ru-RU" b="1" dirty="0">
              <a:latin typeface="Century Schoolbook" pitchFamily="18" charset="0"/>
            </a:endParaRPr>
          </a:p>
        </p:txBody>
      </p:sp>
      <p:sp>
        <p:nvSpPr>
          <p:cNvPr id="13" name="Левая фигурная скобка 12"/>
          <p:cNvSpPr/>
          <p:nvPr/>
        </p:nvSpPr>
        <p:spPr>
          <a:xfrm rot="3530985">
            <a:off x="2639812" y="566503"/>
            <a:ext cx="568612" cy="4124055"/>
          </a:xfrm>
          <a:prstGeom prst="leftBrace">
            <a:avLst>
              <a:gd name="adj1" fmla="val 8333"/>
              <a:gd name="adj2" fmla="val 47278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428728" y="2571744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Century Schoolbook" pitchFamily="18" charset="0"/>
              </a:rPr>
              <a:t>16</a:t>
            </a:r>
            <a:endParaRPr lang="ru-RU" sz="2400" b="1" dirty="0">
              <a:solidFill>
                <a:srgbClr val="C00000"/>
              </a:solidFill>
              <a:latin typeface="Century Schoolbook" pitchFamily="18" charset="0"/>
            </a:endParaRPr>
          </a:p>
        </p:txBody>
      </p:sp>
      <p:sp>
        <p:nvSpPr>
          <p:cNvPr id="15" name="Левая фигурная скобка 14"/>
          <p:cNvSpPr/>
          <p:nvPr/>
        </p:nvSpPr>
        <p:spPr>
          <a:xfrm rot="18404500">
            <a:off x="2659539" y="3216850"/>
            <a:ext cx="769321" cy="4170802"/>
          </a:xfrm>
          <a:prstGeom prst="leftBrace">
            <a:avLst>
              <a:gd name="adj1" fmla="val 8333"/>
              <a:gd name="adj2" fmla="val 47894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2071670" y="5357826"/>
            <a:ext cx="928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Century Schoolbook" pitchFamily="18" charset="0"/>
              </a:rPr>
              <a:t>24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643570" y="5786454"/>
            <a:ext cx="32147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Century Schoolbook" pitchFamily="18" charset="0"/>
              </a:rPr>
              <a:t>Ответ:</a:t>
            </a:r>
            <a:r>
              <a:rPr lang="ru-RU" dirty="0" smtClean="0"/>
              <a:t> </a:t>
            </a:r>
            <a:r>
              <a:rPr lang="ru-RU" b="1" dirty="0" smtClean="0">
                <a:latin typeface="Century Schoolbook" pitchFamily="18" charset="0"/>
              </a:rPr>
              <a:t>40 человек.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28596" y="2071678"/>
            <a:ext cx="32147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Century Schoolbook" pitchFamily="18" charset="0"/>
              </a:rPr>
              <a:t>Решение: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  <p:bldP spid="6" grpId="0" animBg="1"/>
      <p:bldP spid="7" grpId="0" animBg="1"/>
      <p:bldP spid="8" grpId="0" animBg="1"/>
      <p:bldP spid="9" grpId="0"/>
      <p:bldP spid="10" grpId="0"/>
      <p:bldP spid="11" grpId="0"/>
      <p:bldP spid="12" grpId="0"/>
      <p:bldP spid="13" grpId="0" animBg="1"/>
      <p:bldP spid="14" grpId="0"/>
      <p:bldP spid="15" grpId="0" animBg="1"/>
      <p:bldP spid="16" grpId="0"/>
      <p:bldP spid="17" grpId="0"/>
      <p:bldP spid="18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1224</Words>
  <Application>Microsoft Office PowerPoint</Application>
  <PresentationFormat>Экран (4:3)</PresentationFormat>
  <Paragraphs>173</Paragraphs>
  <Slides>16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32</cp:revision>
  <dcterms:created xsi:type="dcterms:W3CDTF">2010-07-11T10:01:20Z</dcterms:created>
  <dcterms:modified xsi:type="dcterms:W3CDTF">2010-07-14T12:20:16Z</dcterms:modified>
</cp:coreProperties>
</file>