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74" r:id="rId6"/>
    <p:sldId id="264" r:id="rId7"/>
    <p:sldId id="284" r:id="rId8"/>
    <p:sldId id="263" r:id="rId9"/>
    <p:sldId id="282" r:id="rId10"/>
    <p:sldId id="283" r:id="rId11"/>
    <p:sldId id="272" r:id="rId12"/>
    <p:sldId id="278" r:id="rId13"/>
    <p:sldId id="269" r:id="rId14"/>
    <p:sldId id="268" r:id="rId15"/>
    <p:sldId id="267" r:id="rId16"/>
    <p:sldId id="285" r:id="rId17"/>
    <p:sldId id="273" r:id="rId18"/>
    <p:sldId id="266" r:id="rId19"/>
    <p:sldId id="270" r:id="rId20"/>
    <p:sldId id="271" r:id="rId21"/>
    <p:sldId id="277" r:id="rId22"/>
    <p:sldId id="280" r:id="rId23"/>
    <p:sldId id="279" r:id="rId24"/>
    <p:sldId id="27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1 место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Лист1!$B$4:$D$4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16</c:v>
                </c:pt>
                <c:pt idx="1">
                  <c:v>27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2 место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Лист1!$B$4:$D$4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14</c:v>
                </c:pt>
                <c:pt idx="1">
                  <c:v>23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Лист1!$A$7</c:f>
              <c:strCache>
                <c:ptCount val="1"/>
                <c:pt idx="0">
                  <c:v>3 место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Лист1!$B$4:$D$4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10112"/>
        <c:axId val="24044672"/>
        <c:axId val="0"/>
      </c:bar3DChart>
      <c:catAx>
        <c:axId val="24010112"/>
        <c:scaling>
          <c:orientation val="minMax"/>
        </c:scaling>
        <c:delete val="0"/>
        <c:axPos val="b"/>
        <c:majorTickMark val="out"/>
        <c:minorTickMark val="none"/>
        <c:tickLblPos val="nextTo"/>
        <c:crossAx val="24044672"/>
        <c:crosses val="autoZero"/>
        <c:auto val="1"/>
        <c:lblAlgn val="ctr"/>
        <c:lblOffset val="100"/>
        <c:noMultiLvlLbl val="0"/>
      </c:catAx>
      <c:valAx>
        <c:axId val="24044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10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E622-635E-4006-894A-07A43534AC5F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0EA9-2CDC-4BDD-A585-B0FFC03A6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550B-EDB1-4CE7-A053-243D42C51A9D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BAA0-E76B-4970-BB4B-9D72EB89C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3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7442-B80D-42C8-9EE6-D4124BCBE326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6985-2936-4A93-B85C-4A1C5784B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B13D-BDC4-4E4C-9628-0331A22912F1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0E9-A063-429F-8C82-FE063D7F9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F9F8-9731-45B8-A294-2316BB8800C1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A838-85CF-4938-9E37-AA205DC18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9F9B-565D-4E90-9524-A548186DD416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5CB2-EE8D-4EBC-99DE-1875C32A9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4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E750-2947-44E8-871E-8C73724C9AC2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1144-E4CF-41EF-ACE1-BDFEE733F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0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0EF0-F3C4-4748-B8EA-327A9F006A95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2557-62D6-48FF-B9C4-8C1CDDF4D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EB718-89C8-4EF0-873A-D01C2E842F6B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1883-B3A4-4D01-9F84-438988FA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8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EC2B8-081C-468B-AFBF-961127F51DEC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393B-5047-4E91-99BE-24DE7793B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7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9688-DA3C-40DE-969F-C40F6DE0858E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414C-B87C-4E28-9185-954E55EE4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0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9E9DEA-B6F2-4587-9093-3295F2175EEC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ADA712-5F20-49CB-884F-708DFC877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6072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Воспитательная работа как составляющая образовательного процесса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МБОУ Лицей №1 им. Г.С. Титова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1079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63" y="285750"/>
          <a:ext cx="8291512" cy="612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9598305" imgH="7096129" progId="Word.Document.8">
                  <p:embed/>
                </p:oleObj>
              </mc:Choice>
              <mc:Fallback>
                <p:oleObj name="Document" r:id="rId4" imgW="9598305" imgH="709612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85750"/>
                        <a:ext cx="8291512" cy="6129338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 w="76200">
                        <a:solidFill>
                          <a:srgbClr val="052E65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ownRibbonSharp"/>
          <p:cNvSpPr>
            <a:spLocks noEditPoints="1" noChangeArrowheads="1"/>
          </p:cNvSpPr>
          <p:nvPr/>
        </p:nvSpPr>
        <p:spPr bwMode="auto">
          <a:xfrm>
            <a:off x="285750" y="357188"/>
            <a:ext cx="8572500" cy="1000125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Патриотическая работа</a:t>
            </a:r>
            <a:endParaRPr lang="ru-RU" sz="280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2291" name="Picture 3" descr="Изображение 00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19304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_DSC89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571875"/>
            <a:ext cx="2400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SL7008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786063"/>
            <a:ext cx="21621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IMG_0164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429125"/>
            <a:ext cx="24590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лицеистов в городских патриотических проектах</a:t>
            </a:r>
          </a:p>
        </p:txBody>
      </p:sp>
      <p:pic>
        <p:nvPicPr>
          <p:cNvPr id="13315" name="Picture 2" descr="CIMG2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929063"/>
            <a:ext cx="28813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IMG_89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31781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IMG_89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85938"/>
            <a:ext cx="313213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IMG_00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071813"/>
            <a:ext cx="27876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E:\Documents\Ольга Владимировна\ДОКУМЕНТЫ\планы\анализ воспит2012\фото в анализ восп\IMG_17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500563"/>
            <a:ext cx="30289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Администратор\Рабочий стол\сжатые\песня лицей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335756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450474" y="327"/>
            <a:ext cx="4292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Совета лицеистов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102" descr="DSC_0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357563"/>
            <a:ext cx="20716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71563"/>
            <a:ext cx="36464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10" descr="экодесант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071938"/>
            <a:ext cx="264318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I:\фото с ноября2011\фото ноябрь 2012\IMG_0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8232775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Documents\Ольга Владимировна\фото для презентации 2009\песня лицей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4429125"/>
            <a:ext cx="31511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F:\Users\2\Рабочий стол\для презентации\SL702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714500"/>
            <a:ext cx="29051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F:\Users\2\Рабочий стол\для презентации\SL7023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857375"/>
            <a:ext cx="28813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F:\Users\2\Рабочий стол\для презентации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273367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14255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1928813" y="285750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проводят в школе значительную часть дня, и сохранение, укрепление их физического, психического здоровья - дело не только семьи, но и педагогов.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– залог здоровья</a:t>
            </a:r>
          </a:p>
        </p:txBody>
      </p:sp>
      <p:pic>
        <p:nvPicPr>
          <p:cNvPr id="17411" name="Picture 2" descr="E:\Documents\Ольга Владимировна\фото с ноября2011\Витязь 2012\CIMG212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G:\Фото с Casio\Зарница 2010\зарница\SL7008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785938"/>
            <a:ext cx="24288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D:\Untitled Export\_DSC9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357688"/>
            <a:ext cx="298608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Наши приз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43063"/>
            <a:ext cx="21431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Спортивные достижения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</p:txBody>
      </p:sp>
      <p:pic>
        <p:nvPicPr>
          <p:cNvPr id="19459" name="Picture 2" descr="I:\фото с ноября2011\фото ноябрь 2012\IMG_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85938"/>
            <a:ext cx="33210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C:\Documents and Settings\Администратор\Рабочий стол\внеурочка Люб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643063"/>
            <a:ext cx="309086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I:\фото с ноября2011\фото ноябрь 2012\IMG_03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429125"/>
            <a:ext cx="310673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F:\Users\2\Рабочий стол\для презентации\IMG_7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929063"/>
            <a:ext cx="35337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F:\Users\2\Рабочий стол\для презентации\Фольклорная студия Жаворон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715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IMG_0117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71500"/>
            <a:ext cx="31845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61547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«Искусство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воспитания имеет особенность, что почти всем оно кажется делом знакомым и понятным, а иным – даже легким, и тем понятнее и легче кажется оно, чем менее человек с ним знаком, теоретически или практически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К.Д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Ушинский.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just">
              <a:tabLst>
                <a:tab pos="180975" algn="l"/>
              </a:tabLst>
            </a:pPr>
            <a:r>
              <a:rPr lang="ru-RU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В целях профилактики детского дорожно-транспортного травматизма в лицее</a:t>
            </a:r>
          </a:p>
          <a:p>
            <a:pPr indent="450850" algn="just">
              <a:tabLst>
                <a:tab pos="180975" algn="l"/>
              </a:tabLst>
            </a:pPr>
            <a:r>
              <a:rPr lang="ru-RU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организованы агитбригады ГИБДД, проведен школьный конкурс «Зеленый огонек».</a:t>
            </a:r>
            <a:endParaRPr lang="ru-RU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1507" name="Picture 2" descr="F:\Users\2\Рабочий стол\для презентации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36623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SL70165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285875"/>
            <a:ext cx="4000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000500"/>
            <a:ext cx="40005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57625"/>
            <a:ext cx="2714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571625"/>
            <a:ext cx="28067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 « Посвящение в лицеисты»</a:t>
            </a:r>
          </a:p>
        </p:txBody>
      </p:sp>
      <p:pic>
        <p:nvPicPr>
          <p:cNvPr id="22533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26622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7625"/>
            <a:ext cx="26828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Новогодние сказки</a:t>
            </a:r>
          </a:p>
        </p:txBody>
      </p:sp>
      <p:pic>
        <p:nvPicPr>
          <p:cNvPr id="23555" name="Picture 2" descr="E:\Documents\Ольга Владимировна\фото с ноября2011\новый год 2012 Бременские музыканты\100EOS5D\_MG_996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351948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E:\Documents\Ольга Владимировна\фото с ноября2011\Смотр худ.сам.5Б\IMG_394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00188"/>
            <a:ext cx="366236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G:\фото с касио самсунг\новогодняя сказка 10 кл 2011\SL7017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36623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G:\фото с касио самсунг\Сказка о царе\DSCN00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071938"/>
            <a:ext cx="324802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Выпускной вечер</a:t>
            </a:r>
          </a:p>
        </p:txBody>
      </p:sp>
      <p:pic>
        <p:nvPicPr>
          <p:cNvPr id="24579" name="Picture 3" descr="E:\Documents\Ольга Владимировна\фото с ноября2011\выпуск 2012 от родителей\_DSC2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428750"/>
            <a:ext cx="34290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E:\Documents\Ольга Владимировна\фото с ноября2011\выпуск 2012 от родителей\_DSC2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214813"/>
            <a:ext cx="350043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E:\Documents\Ольга Владимировна\фото с ноября2011\выпуск 2012 от родителей\_DSC9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00188"/>
            <a:ext cx="3435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0" y="214313"/>
            <a:ext cx="9715500" cy="664368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«Возьми  из нового то, к чему ты готов, а из старого то, что эффективно, найди единомышленников, научись слушать и слышать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не пытайся объять необъятное»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428750" y="646579"/>
            <a:ext cx="71437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0488" algn="ctr"/>
            <a:r>
              <a:rPr lang="ru-RU" sz="2800" b="1" u="sng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Моя Цель работы в лицее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–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</a:p>
          <a:p>
            <a:pPr indent="90488"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единого воспитательного пространства,</a:t>
            </a:r>
          </a:p>
          <a:p>
            <a:pPr indent="90488"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главной ценностью которого</a:t>
            </a:r>
          </a:p>
          <a:p>
            <a:pPr indent="90488"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является личность каждого ребенка, </a:t>
            </a:r>
          </a:p>
          <a:p>
            <a:pPr indent="90488"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ориентированного на умение </a:t>
            </a:r>
          </a:p>
          <a:p>
            <a:pPr indent="90488"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любых неблагоприятных условиях </a:t>
            </a:r>
          </a:p>
          <a:p>
            <a:pPr indent="90488"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самых экстремальных ситуациях </a:t>
            </a:r>
          </a:p>
          <a:p>
            <a:pPr indent="90488"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сохранять уважение друг к другу, </a:t>
            </a:r>
          </a:p>
          <a:p>
            <a:pPr indent="90488"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взаимопонимание, </a:t>
            </a:r>
          </a:p>
          <a:p>
            <a:pPr indent="90488"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стремление к взаимодействию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123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110013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28625" y="654318"/>
            <a:ext cx="83581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0488" algn="just">
              <a:tabLst>
                <a:tab pos="6029325" algn="l"/>
              </a:tabLs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выпускника: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602932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    успешно освоивший образовательные программы;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602932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    способный к анализу и познанию мира;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602932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   знающий и соблюдающий нормы общественного поведения;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602932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   имеющий сознательную нравственную позицию;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602932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   ориентированный на социальную адаптацию </a:t>
            </a:r>
          </a:p>
          <a:p>
            <a:pPr indent="90488" algn="just" eaLnBrk="0" hangingPunct="0">
              <a:tabLst>
                <a:tab pos="602932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современным условиям жизни;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602932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   способный к самореализации;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602932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   усвоивший наиболее значимые </a:t>
            </a:r>
          </a:p>
          <a:p>
            <a:pPr indent="90488" algn="just" eaLnBrk="0" hangingPunct="0">
              <a:tabLst>
                <a:tab pos="602932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национальные культурные традиции;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602932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   умеющий проектировать и строить свою</a:t>
            </a:r>
          </a:p>
          <a:p>
            <a:pPr indent="90488" algn="just" eaLnBrk="0" hangingPunct="0">
              <a:tabLst>
                <a:tab pos="602932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жизнь на основе духовных ценностей.</a:t>
            </a:r>
          </a:p>
        </p:txBody>
      </p:sp>
      <p:pic>
        <p:nvPicPr>
          <p:cNvPr id="6147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929188"/>
            <a:ext cx="181451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1571625"/>
          <a:ext cx="8358188" cy="4627567"/>
        </p:xfrm>
        <a:graphic>
          <a:graphicData uri="http://schemas.openxmlformats.org/drawingml/2006/table">
            <a:tbl>
              <a:tblPr/>
              <a:tblGrid>
                <a:gridCol w="4024313"/>
                <a:gridCol w="1571625"/>
                <a:gridCol w="1414462"/>
                <a:gridCol w="1347788"/>
              </a:tblGrid>
              <a:tr h="42068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Полная семья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 семья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матери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Опекунство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0,5 %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Малообеспеченная семья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Неблагополучная семья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Многодетная семья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Отчим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24" name="Rectangle 1"/>
          <p:cNvSpPr>
            <a:spLocks noChangeArrowheads="1"/>
          </p:cNvSpPr>
          <p:nvPr/>
        </p:nvSpPr>
        <p:spPr bwMode="auto">
          <a:xfrm>
            <a:off x="0" y="6429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Характеристика социального статуса лицея</a:t>
            </a:r>
            <a:endParaRPr lang="ru-RU" sz="200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Социальный паспорт школы</a:t>
            </a:r>
            <a:endParaRPr 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236538" y="0"/>
            <a:ext cx="867568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42875" y="4632325"/>
            <a:ext cx="88931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2000">
                <a:solidFill>
                  <a:schemeClr val="bg2"/>
                </a:solidFill>
                <a:latin typeface="Times New Roman" pitchFamily="18" charset="0"/>
              </a:rPr>
              <a:t>Удовлетворяет ли Вас качество преподавания учебных предметов в школе? </a:t>
            </a:r>
          </a:p>
          <a:p>
            <a:pPr eaLnBrk="1" hangingPunct="1">
              <a:buFontTx/>
              <a:buAutoNum type="arabicPeriod"/>
            </a:pPr>
            <a:r>
              <a:rPr lang="ru-RU" sz="2000">
                <a:solidFill>
                  <a:schemeClr val="bg2"/>
                </a:solidFill>
                <a:latin typeface="Times New Roman" pitchFamily="18" charset="0"/>
              </a:rPr>
              <a:t>Чувствуете ли Вы, что Ваш ребенок любит школу? </a:t>
            </a:r>
          </a:p>
          <a:p>
            <a:pPr eaLnBrk="1" hangingPunct="1">
              <a:buFontTx/>
              <a:buAutoNum type="arabicPeriod"/>
            </a:pPr>
            <a:r>
              <a:rPr lang="ru-RU" sz="2000">
                <a:solidFill>
                  <a:schemeClr val="bg2"/>
                </a:solidFill>
                <a:latin typeface="Times New Roman" pitchFamily="18" charset="0"/>
              </a:rPr>
              <a:t>Удовлетворяют ли Вас учителя, работающие с вашим ребенком? </a:t>
            </a:r>
          </a:p>
          <a:p>
            <a:pPr eaLnBrk="1" hangingPunct="1">
              <a:buFontTx/>
              <a:buAutoNum type="arabicPeriod"/>
            </a:pPr>
            <a:r>
              <a:rPr lang="ru-RU" sz="2000">
                <a:solidFill>
                  <a:schemeClr val="bg2"/>
                </a:solidFill>
                <a:latin typeface="Times New Roman" pitchFamily="18" charset="0"/>
              </a:rPr>
              <a:t>Чувствуете ли Вы себя желанным гостем в школе? </a:t>
            </a:r>
          </a:p>
          <a:p>
            <a:pPr eaLnBrk="1" hangingPunct="1">
              <a:buFontTx/>
              <a:buAutoNum type="arabicPeriod"/>
            </a:pPr>
            <a:r>
              <a:rPr lang="ru-RU" sz="2000">
                <a:solidFill>
                  <a:schemeClr val="bg2"/>
                </a:solidFill>
                <a:latin typeface="Times New Roman" pitchFamily="18" charset="0"/>
              </a:rPr>
              <a:t>Удовлетворены ли Вы качеством информирования Вас об учебных успехах и поведении Вашего ребенка? </a:t>
            </a:r>
          </a:p>
          <a:p>
            <a:pPr eaLnBrk="1" hangingPunct="1">
              <a:buFontTx/>
              <a:buAutoNum type="arabicPeriod"/>
            </a:pPr>
            <a:r>
              <a:rPr lang="ru-RU" sz="2000">
                <a:solidFill>
                  <a:schemeClr val="bg2"/>
                </a:solidFill>
                <a:latin typeface="Times New Roman" pitchFamily="18" charset="0"/>
              </a:rPr>
              <a:t>Устраивает ли Вас то, как в школе следят за посещаемостью?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42938"/>
          <a:ext cx="8401050" cy="598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593"/>
                <a:gridCol w="1000128"/>
                <a:gridCol w="1000128"/>
                <a:gridCol w="928691"/>
                <a:gridCol w="928691"/>
                <a:gridCol w="928691"/>
                <a:gridCol w="1000128"/>
              </a:tblGrid>
              <a:tr h="9708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вопросы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 классы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 классы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 классы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8-9 классы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 классы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 классы</a:t>
                      </a:r>
                      <a:endParaRPr lang="ru-RU" sz="1800" dirty="0"/>
                    </a:p>
                  </a:txBody>
                  <a:tcPr marT="45714" marB="45714"/>
                </a:tc>
              </a:tr>
              <a:tr h="550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Я иду в школу с радостью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776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нашем классе хороший классный руководитель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1158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 нашим учителям можно обратиться за советом и помощью в трудной жизненной ситуации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1003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Я считаю, что в нашей школе созданы условия для развития моих способностей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2.9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1003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Я считаю, что школа по-настоящему готовит меня к самостоятельной жизни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518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 летних каникулах я скучаю по школе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928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Удовлетворенность лицеем  ( 4-х бальная система)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642938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Педсовет </a:t>
            </a:r>
            <a:r>
              <a:rPr lang="ru-RU" sz="2000" smtClean="0">
                <a:solidFill>
                  <a:schemeClr val="bg1"/>
                </a:solidFill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Родители и школа: пути воспитательного взаимодействия», </a:t>
            </a:r>
            <a:b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практическая конференция « Шаг в науку», выступление на педагогической ассамблее в Звенигороде</a:t>
            </a:r>
          </a:p>
        </p:txBody>
      </p:sp>
      <p:pic>
        <p:nvPicPr>
          <p:cNvPr id="10243" name="Picture 1" descr="SL7022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357313"/>
            <a:ext cx="3381375" cy="2536825"/>
          </a:xfrm>
          <a:noFill/>
        </p:spPr>
      </p:pic>
      <p:pic>
        <p:nvPicPr>
          <p:cNvPr id="10244" name="Picture 2" descr="E:\Documents\Ольга Владимировна\фото с ноября2011\Долгополова Ольга Влад\IMG_1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357313"/>
            <a:ext cx="35369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E:\Documents\Ольга Владимировна\фото с ноября2011\Долгополова Ольга Влад\IMG_15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143375"/>
            <a:ext cx="3400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F:\педагогическая ассамблея 07.12.2012\IMG_13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0500"/>
            <a:ext cx="33337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186737" cy="7143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 деятельности</a:t>
            </a:r>
          </a:p>
        </p:txBody>
      </p:sp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2171700" y="3475038"/>
            <a:ext cx="5494338" cy="5191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Работа с одарёнными детьми</a:t>
            </a:r>
          </a:p>
        </p:txBody>
      </p:sp>
      <p:sp>
        <p:nvSpPr>
          <p:cNvPr id="539653" name="Text Box 5"/>
          <p:cNvSpPr txBox="1">
            <a:spLocks noChangeArrowheads="1"/>
          </p:cNvSpPr>
          <p:nvPr/>
        </p:nvSpPr>
        <p:spPr bwMode="auto">
          <a:xfrm>
            <a:off x="428625" y="2786063"/>
            <a:ext cx="157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Олимпиады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921250" y="27813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39655" name="Text Box 7"/>
          <p:cNvSpPr txBox="1">
            <a:spLocks noChangeArrowheads="1"/>
          </p:cNvSpPr>
          <p:nvPr/>
        </p:nvSpPr>
        <p:spPr bwMode="auto">
          <a:xfrm>
            <a:off x="7072313" y="2428875"/>
            <a:ext cx="131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Конкурсы</a:t>
            </a:r>
          </a:p>
        </p:txBody>
      </p:sp>
      <p:sp>
        <p:nvSpPr>
          <p:cNvPr id="539656" name="Text Box 8"/>
          <p:cNvSpPr txBox="1">
            <a:spLocks noChangeArrowheads="1"/>
          </p:cNvSpPr>
          <p:nvPr/>
        </p:nvSpPr>
        <p:spPr bwMode="auto">
          <a:xfrm>
            <a:off x="571500" y="4143375"/>
            <a:ext cx="139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Семинары</a:t>
            </a:r>
          </a:p>
        </p:txBody>
      </p:sp>
      <p:sp>
        <p:nvSpPr>
          <p:cNvPr id="539657" name="Text Box 9"/>
          <p:cNvSpPr txBox="1">
            <a:spLocks noChangeArrowheads="1"/>
          </p:cNvSpPr>
          <p:nvPr/>
        </p:nvSpPr>
        <p:spPr bwMode="auto">
          <a:xfrm>
            <a:off x="3500438" y="4643438"/>
            <a:ext cx="177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Конференции</a:t>
            </a:r>
          </a:p>
        </p:txBody>
      </p:sp>
      <p:sp>
        <p:nvSpPr>
          <p:cNvPr id="539658" name="Text Box 10"/>
          <p:cNvSpPr txBox="1">
            <a:spLocks noChangeArrowheads="1"/>
          </p:cNvSpPr>
          <p:nvPr/>
        </p:nvSpPr>
        <p:spPr bwMode="auto">
          <a:xfrm>
            <a:off x="6515100" y="4286250"/>
            <a:ext cx="202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Связь с ВУЗами</a:t>
            </a:r>
          </a:p>
        </p:txBody>
      </p:sp>
      <p:sp>
        <p:nvSpPr>
          <p:cNvPr id="539659" name="Text Box 11"/>
          <p:cNvSpPr txBox="1">
            <a:spLocks noChangeArrowheads="1"/>
          </p:cNvSpPr>
          <p:nvPr/>
        </p:nvSpPr>
        <p:spPr bwMode="auto">
          <a:xfrm>
            <a:off x="4214813" y="2500313"/>
            <a:ext cx="101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Кружки</a:t>
            </a:r>
          </a:p>
        </p:txBody>
      </p:sp>
      <p:sp>
        <p:nvSpPr>
          <p:cNvPr id="11275" name="AutoShape 12"/>
          <p:cNvSpPr>
            <a:spLocks noChangeArrowheads="1"/>
          </p:cNvSpPr>
          <p:nvPr/>
        </p:nvSpPr>
        <p:spPr bwMode="auto">
          <a:xfrm rot="2382544">
            <a:off x="2468563" y="3022600"/>
            <a:ext cx="649287" cy="360363"/>
          </a:xfrm>
          <a:prstGeom prst="leftArrow">
            <a:avLst>
              <a:gd name="adj1" fmla="val 50000"/>
              <a:gd name="adj2" fmla="val 45044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13"/>
          <p:cNvSpPr>
            <a:spLocks noChangeArrowheads="1"/>
          </p:cNvSpPr>
          <p:nvPr/>
        </p:nvSpPr>
        <p:spPr bwMode="auto">
          <a:xfrm>
            <a:off x="4500563" y="2857500"/>
            <a:ext cx="341312" cy="576263"/>
          </a:xfrm>
          <a:prstGeom prst="upArrow">
            <a:avLst>
              <a:gd name="adj1" fmla="val 50000"/>
              <a:gd name="adj2" fmla="val 42209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utoShape 14"/>
          <p:cNvSpPr>
            <a:spLocks noChangeArrowheads="1"/>
          </p:cNvSpPr>
          <p:nvPr/>
        </p:nvSpPr>
        <p:spPr bwMode="auto">
          <a:xfrm rot="-2902509">
            <a:off x="6444457" y="2923381"/>
            <a:ext cx="617538" cy="288925"/>
          </a:xfrm>
          <a:prstGeom prst="rightArrow">
            <a:avLst>
              <a:gd name="adj1" fmla="val 50000"/>
              <a:gd name="adj2" fmla="val 53434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5"/>
          <p:cNvSpPr>
            <a:spLocks noChangeArrowheads="1"/>
          </p:cNvSpPr>
          <p:nvPr/>
        </p:nvSpPr>
        <p:spPr bwMode="auto">
          <a:xfrm>
            <a:off x="4429125" y="4000500"/>
            <a:ext cx="341313" cy="615950"/>
          </a:xfrm>
          <a:prstGeom prst="downArrow">
            <a:avLst>
              <a:gd name="adj1" fmla="val 50000"/>
              <a:gd name="adj2" fmla="val 45116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6"/>
          <p:cNvSpPr>
            <a:spLocks noChangeArrowheads="1"/>
          </p:cNvSpPr>
          <p:nvPr/>
        </p:nvSpPr>
        <p:spPr bwMode="auto">
          <a:xfrm rot="2180538">
            <a:off x="2557463" y="3906838"/>
            <a:ext cx="342900" cy="544512"/>
          </a:xfrm>
          <a:prstGeom prst="downArrow">
            <a:avLst>
              <a:gd name="adj1" fmla="val 50000"/>
              <a:gd name="adj2" fmla="val 39699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17"/>
          <p:cNvSpPr>
            <a:spLocks noChangeArrowheads="1"/>
          </p:cNvSpPr>
          <p:nvPr/>
        </p:nvSpPr>
        <p:spPr bwMode="auto">
          <a:xfrm rot="-1923463">
            <a:off x="6176963" y="4035425"/>
            <a:ext cx="269875" cy="471488"/>
          </a:xfrm>
          <a:prstGeom prst="downArrow">
            <a:avLst>
              <a:gd name="adj1" fmla="val 50000"/>
              <a:gd name="adj2" fmla="val 4367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9" name="Picture 12" descr="сканирование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572125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6" descr="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14875"/>
            <a:ext cx="1016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7" descr="M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86438"/>
            <a:ext cx="1055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500938" y="4786313"/>
            <a:ext cx="16430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</a:rPr>
              <a:t>ВИКУ</a:t>
            </a:r>
          </a:p>
          <a:p>
            <a:pPr>
              <a:defRPr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</a:rPr>
              <a:t>им.Можайского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4" name="Picture 5" descr="лаб 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71563"/>
            <a:ext cx="20240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2006-04-02 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210978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IMG10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071563"/>
            <a:ext cx="19129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CIMG10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4606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6" descr="F:\для презентации\IMGP0127.JPG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0438" y="5072063"/>
            <a:ext cx="2071687" cy="15541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2" grpId="0" animBg="1"/>
      <p:bldP spid="539653" grpId="0"/>
      <p:bldP spid="539655" grpId="0"/>
      <p:bldP spid="539656" grpId="0"/>
      <p:bldP spid="539657" grpId="0"/>
      <p:bldP spid="539658" grpId="0"/>
      <p:bldP spid="539659" grpId="0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486</Words>
  <Application>Microsoft Office PowerPoint</Application>
  <PresentationFormat>Экран (4:3)</PresentationFormat>
  <Paragraphs>146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Book Antiqua</vt:lpstr>
      <vt:lpstr>Bookman Old Style</vt:lpstr>
      <vt:lpstr>Times New Roman</vt:lpstr>
      <vt:lpstr>Monotype Corsiva</vt:lpstr>
      <vt:lpstr>Тема Office</vt:lpstr>
      <vt:lpstr>Document</vt:lpstr>
      <vt:lpstr>Воспитательная работа как составляющая образовательного процесса  в МБОУ Лицей №1 им. Г.С. Титова</vt:lpstr>
      <vt:lpstr>«Искусство воспитания имеет особенность, что почти всем оно кажется делом знакомым и понятным, а иным – даже легким, и тем понятнее и легче кажется оно, чем менее человек с ним знаком, теоретически или практически.»                                                                                                         К.Д. Ушинский. </vt:lpstr>
      <vt:lpstr>Презентация PowerPoint</vt:lpstr>
      <vt:lpstr>Презентация PowerPoint</vt:lpstr>
      <vt:lpstr>Презентация PowerPoint</vt:lpstr>
      <vt:lpstr>Презентация PowerPoint</vt:lpstr>
      <vt:lpstr>Удовлетворенность лицеем  ( 4-х бальная система)</vt:lpstr>
      <vt:lpstr>Педсовет  « Родители и школа: пути воспитательного взаимодействия»,  практическая конференция « Шаг в науку», выступление на педагогической ассамблее в Звенигороде</vt:lpstr>
      <vt:lpstr>Направление деятельности</vt:lpstr>
      <vt:lpstr>Презентация PowerPoint</vt:lpstr>
      <vt:lpstr>Презентация PowerPoint</vt:lpstr>
      <vt:lpstr>Участие лицеистов в городских патриотических проектах</vt:lpstr>
      <vt:lpstr>Презентация PowerPoint</vt:lpstr>
      <vt:lpstr>Презентация PowerPoint</vt:lpstr>
      <vt:lpstr>Презентация PowerPoint</vt:lpstr>
      <vt:lpstr>Спорт – залог здоровья</vt:lpstr>
      <vt:lpstr>Спортивные достижения</vt:lpstr>
      <vt:lpstr>Внеурочная деятельность</vt:lpstr>
      <vt:lpstr>Презентация PowerPoint</vt:lpstr>
      <vt:lpstr>Презентация PowerPoint</vt:lpstr>
      <vt:lpstr>Праздник « Посвящение в лицеисты»</vt:lpstr>
      <vt:lpstr>Новогодние сказки</vt:lpstr>
      <vt:lpstr>Выпускной вечер</vt:lpstr>
      <vt:lpstr>Презентация PowerPoint</vt:lpstr>
    </vt:vector>
  </TitlesOfParts>
  <Company>licey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работа как составляющая образовательного процесса  в МБОУ Лицей №1 им. Г.С. Титова</dc:title>
  <dc:creator>user</dc:creator>
  <cp:lastModifiedBy>ХОЗЯЙКА</cp:lastModifiedBy>
  <cp:revision>30</cp:revision>
  <dcterms:created xsi:type="dcterms:W3CDTF">2012-04-10T11:33:26Z</dcterms:created>
  <dcterms:modified xsi:type="dcterms:W3CDTF">2013-08-01T16:52:36Z</dcterms:modified>
</cp:coreProperties>
</file>