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0" r:id="rId2"/>
    <p:sldId id="256" r:id="rId3"/>
    <p:sldId id="257" r:id="rId4"/>
    <p:sldId id="273" r:id="rId5"/>
    <p:sldId id="274" r:id="rId6"/>
    <p:sldId id="275" r:id="rId7"/>
    <p:sldId id="258" r:id="rId8"/>
    <p:sldId id="259" r:id="rId9"/>
    <p:sldId id="271" r:id="rId10"/>
    <p:sldId id="276" r:id="rId11"/>
    <p:sldId id="277" r:id="rId12"/>
    <p:sldId id="278" r:id="rId13"/>
    <p:sldId id="279" r:id="rId14"/>
    <p:sldId id="266" r:id="rId15"/>
    <p:sldId id="267" r:id="rId16"/>
    <p:sldId id="268" r:id="rId17"/>
    <p:sldId id="269" r:id="rId18"/>
    <p:sldId id="270" r:id="rId19"/>
    <p:sldId id="272" r:id="rId20"/>
    <p:sldId id="280" r:id="rId21"/>
    <p:sldId id="281" r:id="rId22"/>
    <p:sldId id="282" r:id="rId23"/>
    <p:sldId id="260" r:id="rId24"/>
    <p:sldId id="261" r:id="rId25"/>
    <p:sldId id="262" r:id="rId26"/>
    <p:sldId id="263" r:id="rId27"/>
    <p:sldId id="264" r:id="rId28"/>
    <p:sldId id="265"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36" autoAdjust="0"/>
  </p:normalViewPr>
  <p:slideViewPr>
    <p:cSldViewPr>
      <p:cViewPr varScale="1">
        <p:scale>
          <a:sx n="70" d="100"/>
          <a:sy n="70" d="100"/>
        </p:scale>
        <p:origin x="-67"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0F14B-FF2F-4BEB-A3A1-10268536847A}" type="datetimeFigureOut">
              <a:rPr lang="ru-RU" smtClean="0"/>
              <a:pPr/>
              <a:t>05.08.2013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55852-40D5-4847-BBEB-65D6119E0F1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7155852-40D5-4847-BBEB-65D6119E0F18}"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903018-282C-4E5F-AF28-85720E658C63}" type="datetimeFigureOut">
              <a:rPr lang="ru-RU" smtClean="0"/>
              <a:pPr/>
              <a:t>05.08.2013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381C4D-042F-48B0-9250-69FCD742A5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03018-282C-4E5F-AF28-85720E658C63}" type="datetimeFigureOut">
              <a:rPr lang="ru-RU" smtClean="0"/>
              <a:pPr/>
              <a:t>05.08.2013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81C4D-042F-48B0-9250-69FCD742A53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E:\&#1096;&#1082;&#1086;&#1083;&#1072;\&#1084;&#1077;&#1088;&#1086;&#1087;&#1088;&#1080;&#1103;&#1090;&#1080;&#1103;\&#1043;&#1077;&#1088;&#1086;&#1080;%20&#1079;&#1077;&#1084;&#1083;&#1080;%20&#1088;&#1091;&#1089;&#1089;&#1082;&#1086;&#1081;\&#1054;&#1083;&#1077;&#1075;%20&#1043;&#1072;&#1079;&#1084;&#1072;&#1085;&#1086;&#1074;%20-%20&#1054;&#1092;&#1080;&#1094;&#1077;&#1088;&#1099;%20%20(audiopoisk.com).mp3"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E:\&#1096;&#1082;&#1086;&#1083;&#1072;\&#1084;&#1077;&#1088;&#1086;&#1087;&#1088;&#1080;&#1103;&#1090;&#1080;&#1103;\&#1043;&#1077;&#1088;&#1086;&#1080;%20&#1079;&#1077;&#1084;&#1083;&#1080;%20&#1088;&#1091;&#1089;&#1089;&#1082;&#1086;&#1081;\&#1048;&#1079;%20&#1082;&#1080;&#1085;&#1086;&#1092;&#1080;&#1083;&#1100;&#1084;&#1072;%20&#1054;&#1092;&#1080;&#1094;&#1077;&#1088;&#1099;%20-%20&#1048;&#1079;%20&#1082;&#1080;&#1085;&#1086;&#1092;&#1080;&#1083;&#1100;&#1084;&#1072;%20%20&#1054;&#1092;&#1080;&#1094;&#1077;&#1088;&#1099;%20%20(audiopoisk.com).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E:\&#1096;&#1082;&#1086;&#1083;&#1072;\&#1084;&#1077;&#1088;&#1086;&#1087;&#1088;&#1080;&#1103;&#1090;&#1080;&#1103;\&#1043;&#1077;&#1088;&#1086;&#1080;%20&#1079;&#1077;&#1084;&#1083;&#1080;%20&#1088;&#1091;&#1089;&#1089;&#1082;&#1086;&#1081;\&#1052;&#1072;&#1088;&#1096;%20&#1055;&#1088;&#1086;&#1097;&#1072;&#1085;&#1080;&#1077;%20&#1089;&#1083;&#1072;&#1074;&#1103;&#1085;&#1082;&#1080;%20-%20&#1055;&#1088;&#1086;&#1097;&#1072;&#1085;&#1080;&#1077;%20&#1057;&#1083;&#1072;&#1074;&#1103;&#1085;&#1082;&#1080;%20%20(audiopoisk.com).mp3" TargetMode="Externa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642918"/>
            <a:ext cx="8715436" cy="1200329"/>
          </a:xfrm>
          <a:prstGeom prst="rect">
            <a:avLst/>
          </a:prstGeom>
          <a:noFill/>
        </p:spPr>
        <p:txBody>
          <a:bodyPr wrap="square" rtlCol="0">
            <a:spAutoFit/>
          </a:bodyPr>
          <a:lstStyle/>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Конкурс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мультимедийных</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презентаций</a:t>
            </a:r>
          </a:p>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«Полководцы России»</a:t>
            </a:r>
          </a:p>
        </p:txBody>
      </p:sp>
      <p:sp>
        <p:nvSpPr>
          <p:cNvPr id="3" name="TextBox 2"/>
          <p:cNvSpPr txBox="1"/>
          <p:nvPr/>
        </p:nvSpPr>
        <p:spPr>
          <a:xfrm>
            <a:off x="714348" y="2714620"/>
            <a:ext cx="8143932" cy="707886"/>
          </a:xfrm>
          <a:prstGeom prst="rect">
            <a:avLst/>
          </a:prstGeom>
          <a:noFill/>
        </p:spPr>
        <p:txBody>
          <a:bodyPr wrap="square" rtlCol="0">
            <a:spAutoFit/>
          </a:bodyPr>
          <a:lstStyle/>
          <a:p>
            <a:pPr algn="ctr"/>
            <a:r>
              <a:rPr lang="ru-RU" sz="4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ГЕРОИ ЗЕМЛИ РУССКОЙ</a:t>
            </a:r>
            <a:endParaRPr lang="ru-RU" sz="4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TextBox 3"/>
          <p:cNvSpPr txBox="1"/>
          <p:nvPr/>
        </p:nvSpPr>
        <p:spPr>
          <a:xfrm>
            <a:off x="1928794" y="4429132"/>
            <a:ext cx="7072330" cy="163121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Подготовила:</a:t>
            </a:r>
          </a:p>
          <a:p>
            <a:pPr algn="ct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классный </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руководитель 5 класса</a:t>
            </a:r>
          </a:p>
          <a:p>
            <a:pPr algn="ct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МБОУООШ №19</a:t>
            </a:r>
          </a:p>
          <a:p>
            <a:pPr algn="ct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станицы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Александроневской</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Костюченко</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Алевтина Александровна</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4071934" y="6286520"/>
            <a:ext cx="1643074" cy="461665"/>
          </a:xfrm>
          <a:prstGeom prst="rect">
            <a:avLst/>
          </a:prstGeom>
          <a:noFill/>
        </p:spPr>
        <p:txBody>
          <a:bodyPr wrap="square" rtlCol="0">
            <a:spAutoFit/>
          </a:bodyPr>
          <a:lstStyle/>
          <a:p>
            <a:pPr algn="ctr"/>
            <a:r>
              <a:rPr lang="ru-RU" sz="2400" dirty="0" smtClean="0">
                <a:ln w="12700" cmpd="sng">
                  <a:solidFill>
                    <a:schemeClr val="tx1"/>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2013 год</a:t>
            </a:r>
            <a:endParaRPr lang="ru-RU" sz="2400" dirty="0">
              <a:ln w="12700" cmpd="sng">
                <a:solidFill>
                  <a:schemeClr val="tx1"/>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advTm="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357166"/>
            <a:ext cx="8786874" cy="2554545"/>
          </a:xfrm>
          <a:prstGeom prst="rect">
            <a:avLst/>
          </a:prstGeom>
        </p:spPr>
        <p:txBody>
          <a:bodyPr wrap="square">
            <a:spAutoFit/>
          </a:bodyPr>
          <a:lstStyle/>
          <a:p>
            <a:pPr algn="ctr"/>
            <a:r>
              <a:rPr lang="ru-RU" sz="4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 июля – День победы русской армии под командованием Петра Первого над шведами в Полтавском сражении (1709г.)</a:t>
            </a:r>
            <a:endParaRPr lang="ru-RU" sz="2800"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Прямоугольник 2"/>
          <p:cNvSpPr/>
          <p:nvPr/>
        </p:nvSpPr>
        <p:spPr>
          <a:xfrm>
            <a:off x="285688" y="3429000"/>
            <a:ext cx="8858312" cy="2369880"/>
          </a:xfrm>
          <a:prstGeom prst="rect">
            <a:avLst/>
          </a:prstGeom>
        </p:spPr>
        <p:txBody>
          <a:bodyPr wrap="square">
            <a:spAutoFit/>
          </a:bodyPr>
          <a:lstStyle/>
          <a:p>
            <a:pPr algn="ctr"/>
            <a:r>
              <a:rPr lang="ru-RU" sz="36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9 августа – День первой в истории морской </a:t>
            </a:r>
            <a:r>
              <a:rPr lang="ru-RU" sz="40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победы</a:t>
            </a:r>
            <a:r>
              <a:rPr lang="ru-RU" sz="36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русского флота под командованием Петра Первого над шведами у мыса Гангут (1714г.)</a:t>
            </a:r>
            <a:endParaRPr lang="ru-RU" sz="36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10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2770" name="Picture 2" descr="http://cs4309.vkontakte.ru/u2008214/134202625/x_134d672b.jpg"/>
          <p:cNvPicPr>
            <a:picLocks noChangeAspect="1" noChangeArrowheads="1"/>
          </p:cNvPicPr>
          <p:nvPr/>
        </p:nvPicPr>
        <p:blipFill>
          <a:blip r:embed="rId3"/>
          <a:srcRect/>
          <a:stretch>
            <a:fillRect/>
          </a:stretch>
        </p:blipFill>
        <p:spPr bwMode="auto">
          <a:xfrm>
            <a:off x="1643042" y="142852"/>
            <a:ext cx="5143536" cy="3810046"/>
          </a:xfrm>
          <a:prstGeom prst="rect">
            <a:avLst/>
          </a:prstGeom>
          <a:noFill/>
        </p:spPr>
      </p:pic>
      <p:sp>
        <p:nvSpPr>
          <p:cNvPr id="3" name="Прямоугольник 2"/>
          <p:cNvSpPr/>
          <p:nvPr/>
        </p:nvSpPr>
        <p:spPr>
          <a:xfrm>
            <a:off x="285688" y="4071942"/>
            <a:ext cx="8858312" cy="2677656"/>
          </a:xfrm>
          <a:prstGeom prst="rect">
            <a:avLst/>
          </a:prstGeom>
        </p:spPr>
        <p:txBody>
          <a:bodyPr wrap="square">
            <a:spAutoFit/>
          </a:bodyPr>
          <a:lstStyle/>
          <a:p>
            <a:r>
              <a:rPr lang="ru-RU" sz="2800" dirty="0" smtClean="0">
                <a:ln w="3175">
                  <a:solidFill>
                    <a:schemeClr val="tx1"/>
                  </a:solidFill>
                </a:ln>
                <a:latin typeface="Times New Roman" pitchFamily="18" charset="0"/>
                <a:cs typeface="Times New Roman" pitchFamily="18" charset="0"/>
              </a:rPr>
              <a:t>ПЕТР I ВЕЛИКИЙ, настоящее имя – Петр Алексеевич Романов. Последний русский царь и первый российский император. Полководец, создатель новой русской армии и флота, основоположник русской военной школы. Участник Северной войны и победитель Полтавского сражения</a:t>
            </a:r>
            <a:endParaRPr lang="ru-RU" sz="2800" dirty="0">
              <a:ln w="3175">
                <a:solidFill>
                  <a:schemeClr val="tx1"/>
                </a:solidFill>
              </a:ln>
              <a:latin typeface="Times New Roman" pitchFamily="18" charset="0"/>
              <a:cs typeface="Times New Roman" pitchFamily="18" charset="0"/>
            </a:endParaRPr>
          </a:p>
        </p:txBody>
      </p:sp>
    </p:spTree>
  </p:cSld>
  <p:clrMapOvr>
    <a:masterClrMapping/>
  </p:clrMapOvr>
  <p:transition spd="med" advTm="15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randombar(horizontal)">
                                      <p:cBhvr>
                                        <p:cTn id="7" dur="3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3"/>
            <a:ext cx="8929718" cy="6494085"/>
          </a:xfrm>
          <a:prstGeom prst="rect">
            <a:avLst/>
          </a:prstGeom>
        </p:spPr>
        <p:txBody>
          <a:bodyPr wrap="square">
            <a:spAutoFit/>
          </a:bodyPr>
          <a:lstStyle/>
          <a:p>
            <a:r>
              <a:rPr lang="ru-RU" sz="32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27 июня (8 июля) 1709г. на берегу реки </a:t>
            </a:r>
            <a:r>
              <a:rPr lang="ru-RU" sz="3200" dirty="0" err="1"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Ворсклы</a:t>
            </a:r>
            <a:r>
              <a:rPr lang="ru-RU" sz="32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близ Полтавы, русские полки нанесли сокрушительный удар прославленной шведской армии. Враг потерял более 9 тыс. человек убитыми, 19 тыс. человек пленными, в том числе весь генералитет. Русские потеряли 1345 человек убитыми и 3290 ранеными. Карл 12-й с небольшой охраной бежал в Турцию, его непобедимая слава была развеяна. Победа под Полтавой предопределила победоносный для России исход Северной войны 1700-1721гг. и поставила Россию в ряд великих европейских держав</a:t>
            </a:r>
            <a:endParaRPr lang="ru-RU" sz="3200" dirty="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Олег Газманов - Офицеры  (audiopoisk.com).mp3">
            <a:hlinkClick r:id="" action="ppaction://media"/>
          </p:cNvPr>
          <p:cNvPicPr>
            <a:picLocks noRot="1" noChangeAspect="1"/>
          </p:cNvPicPr>
          <p:nvPr>
            <a:audioFile r:link="rId1"/>
          </p:nvPr>
        </p:nvPicPr>
        <p:blipFill>
          <a:blip r:embed="rId4"/>
          <a:stretch>
            <a:fillRect/>
          </a:stretch>
        </p:blipFill>
        <p:spPr>
          <a:xfrm>
            <a:off x="4449763" y="3306763"/>
            <a:ext cx="244475" cy="244475"/>
          </a:xfrm>
          <a:prstGeom prst="rect">
            <a:avLst/>
          </a:prstGeom>
        </p:spPr>
      </p:pic>
    </p:spTree>
  </p:cSld>
  <p:clrMapOvr>
    <a:masterClrMapping/>
  </p:clrMapOvr>
  <p:transition spd="med" advTm="20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9" showWhenStopped="0">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117693"/>
            <a:ext cx="8786874" cy="6740307"/>
          </a:xfrm>
          <a:prstGeom prst="rect">
            <a:avLst/>
          </a:prstGeom>
        </p:spPr>
        <p:txBody>
          <a:bodyPr wrap="square">
            <a:spAutoFit/>
          </a:bodyPr>
          <a:lstStyle/>
          <a:p>
            <a:r>
              <a:rPr lang="ru-RU"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Морское сражение у мыса Гангут (1714) – славная страница истории русского флота. Это была первая морская победа над сильнейшим в то время шведским флотом, который до той поры не знал поражений. Авангард русского галерного флота под командованием Петра</a:t>
            </a:r>
            <a:r>
              <a:rPr lang="en-US"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a:t>
            </a:r>
            <a:r>
              <a:rPr lang="ru-RU"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разгромил шведскую эскадру контр-адмирала </a:t>
            </a:r>
            <a:r>
              <a:rPr lang="ru-RU" sz="3600" dirty="0" err="1"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Н.Эреншельда</a:t>
            </a:r>
            <a:r>
              <a:rPr lang="ru-RU"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захватил 10 вражеских кораблей. Петр </a:t>
            </a:r>
            <a:r>
              <a:rPr lang="en-US"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a:t>
            </a:r>
            <a:r>
              <a:rPr lang="ru-RU" sz="360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произведенный в вице-адмиралы, назвал эту победу «второй Полтавой»</a:t>
            </a:r>
            <a:endParaRPr lang="ru-RU" sz="360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00166" y="642918"/>
            <a:ext cx="635798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normalizeH="0" baseline="0" dirty="0" smtClean="0">
                <a:ln w="1905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24 декабря</a:t>
            </a:r>
            <a:r>
              <a:rPr kumimoji="0" lang="en-US" sz="4400" b="1" i="0" u="none" strike="noStrike" normalizeH="0" dirty="0" smtClean="0">
                <a:ln w="1905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 – </a:t>
            </a:r>
            <a:r>
              <a:rPr kumimoji="0" lang="ru-RU" sz="4400" b="1" i="0" u="none" strike="noStrike" normalizeH="0" baseline="0" dirty="0" smtClean="0">
                <a:ln w="1905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День взятия турецкой крепости Измаил русскими войсками под командованием А.В.Суворова (1790 г.)</a:t>
            </a:r>
            <a:r>
              <a:rPr kumimoji="0" lang="ru-RU" sz="2400" b="1" i="0" u="none" strike="noStrike" normalizeH="0" baseline="0" dirty="0" smtClean="0">
                <a:ln w="1905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kumimoji="0" lang="ru-RU" sz="5400" b="1" i="0" u="none" strike="noStrike" normalizeH="0" baseline="0" dirty="0" smtClean="0">
              <a:ln w="1905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spd="med" advTm="10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3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4643446"/>
            <a:ext cx="8858312" cy="1938992"/>
          </a:xfrm>
          <a:prstGeom prst="rect">
            <a:avLst/>
          </a:prstGeom>
        </p:spPr>
        <p:txBody>
          <a:bodyPr wrap="square">
            <a:spAutoFit/>
          </a:bodyPr>
          <a:lstStyle/>
          <a:p>
            <a:pPr algn="ctr"/>
            <a:r>
              <a:rPr lang="ru-RU" sz="2400" dirty="0" smtClean="0">
                <a:ln w="952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Суворов Александр Васильевич (1730-1800) выдающийся русский полководец, генерал-фельдмаршал австрийской и генералиссимус русской армии, князь Италийский, граф Рымникский, граф Священной Римской империи. Участник многих военных походов и компаний.</a:t>
            </a:r>
            <a:endParaRPr lang="ru-RU" sz="2400" dirty="0">
              <a:ln w="9525" cmpd="sng">
                <a:solidFill>
                  <a:srgbClr val="92D05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24578" name="Picture 2" descr="http://rufact.org/media/attachments/wakawaka_wikipage/4/%D0%A1%D1%83%D0%B2%D0%BE%D1%80%D0%BE%D0%B2%20%D0%90%D0%BB%D0%B5%D0%BA%D1%81%D0%B0%D0%BD%D0%B4%D1%80%20%D0%92%D0%B0%D1%81%D0%B8%D0%BB%D1%8C%D0%B5%D0%B2%D0%B8%D1%87.jpg"/>
          <p:cNvPicPr>
            <a:picLocks noChangeAspect="1" noChangeArrowheads="1"/>
          </p:cNvPicPr>
          <p:nvPr/>
        </p:nvPicPr>
        <p:blipFill>
          <a:blip r:embed="rId3"/>
          <a:srcRect/>
          <a:stretch>
            <a:fillRect/>
          </a:stretch>
        </p:blipFill>
        <p:spPr bwMode="auto">
          <a:xfrm>
            <a:off x="1571604" y="357166"/>
            <a:ext cx="5591175" cy="4095750"/>
          </a:xfrm>
          <a:prstGeom prst="rect">
            <a:avLst/>
          </a:prstGeom>
          <a:noFill/>
        </p:spPr>
      </p:pic>
    </p:spTree>
  </p:cSld>
  <p:clrMapOvr>
    <a:masterClrMapping/>
  </p:clrMapOvr>
  <p:transition spd="med" advTm="15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3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00100" y="117693"/>
            <a:ext cx="7500990" cy="6740307"/>
          </a:xfrm>
          <a:prstGeom prst="rect">
            <a:avLst/>
          </a:prstGeom>
          <a:noFill/>
          <a:ln w="9525">
            <a:noFill/>
            <a:miter lim="800000"/>
            <a:headEnd/>
            <a:tailEnd/>
          </a:ln>
          <a:effectLst>
            <a:outerShdw blurRad="50800" dist="38100" dir="10800000" algn="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normalizeH="0" baseline="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Особое значение в ходе русско-турецкой войны 1787- 1791 гг. имело взятие Измаила</a:t>
            </a:r>
            <a:r>
              <a:rPr kumimoji="0" lang="ru-RU" sz="2400" i="0" u="none" strike="noStrike" normalizeH="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ru-RU" sz="240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kumimoji="0" lang="ru-RU" sz="2400" i="0" u="none" strike="noStrike" normalizeH="0" baseline="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цитадели турецкого владычества на Дунае. Крепость была построена под руководством немецких и французских инженеров и считалась неприступной.  В ноябре 1790 г. русские войска начали осаду Измаила. Две попытки взять крепость окончились неудачно. И тогда главнокомандующий русской армией генерал фельдмаршал Г.А.Потемкин поручил взятие неприступной крепости А.В.Суворову.  Началась усиленная подготовка к штурму.  24 декабря 1790 г. русские войска начали штурм крепости. Умелое руководство Суворова и его соратников, отвага солдат и офицеров решили успех боя, продолжавшегося  9 часов. Турки оборонялись упорно, но Измаил был взят.  Примечательно: Измаил был взят армией, уступающей по численности гарнизону крепости. Случай чрезвычайно редкий в истории военного искусства.</a:t>
            </a:r>
            <a:r>
              <a:rPr kumimoji="0" lang="ru-RU" sz="2000" i="0" u="none" strike="noStrike" normalizeH="0" baseline="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kumimoji="0" lang="ru-RU" sz="4800" i="0" u="none" strike="noStrike" normalizeH="0" baseline="0" dirty="0" smtClean="0">
              <a:ln w="1270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blinds(horizontal)">
                                      <p:cBhvr>
                                        <p:cTn id="7" dur="3000"/>
                                        <p:tgtEl>
                                          <p:spTgt spid="256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28662" y="642918"/>
            <a:ext cx="7143800" cy="4154984"/>
          </a:xfrm>
          <a:prstGeom prst="rect">
            <a:avLst/>
          </a:prstGeom>
        </p:spPr>
        <p:txBody>
          <a:bodyPr wrap="square">
            <a:spAutoFit/>
          </a:bodyPr>
          <a:lstStyle/>
          <a:p>
            <a:pPr algn="ct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11 сентября – День победы русской эскадры под командованием</a:t>
            </a:r>
          </a:p>
          <a:p>
            <a:pPr algn="ct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Ф.Ф. Ушакова над турецкой эскадрой у мыса </a:t>
            </a:r>
            <a:r>
              <a:rPr lang="ru-R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Тендра</a:t>
            </a: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(1790г.)</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spd="med"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3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6626" name="Picture 2" descr="http://content.foto.mail.ru/mail/georg_goha/155/i-209.jpg"/>
          <p:cNvPicPr>
            <a:picLocks noChangeAspect="1" noChangeArrowheads="1"/>
          </p:cNvPicPr>
          <p:nvPr/>
        </p:nvPicPr>
        <p:blipFill>
          <a:blip r:embed="rId3"/>
          <a:srcRect/>
          <a:stretch>
            <a:fillRect/>
          </a:stretch>
        </p:blipFill>
        <p:spPr bwMode="auto">
          <a:xfrm>
            <a:off x="214282" y="357166"/>
            <a:ext cx="3674239" cy="5429288"/>
          </a:xfrm>
          <a:prstGeom prst="rect">
            <a:avLst/>
          </a:prstGeom>
          <a:noFill/>
        </p:spPr>
      </p:pic>
      <p:sp>
        <p:nvSpPr>
          <p:cNvPr id="3" name="Прямоугольник 2"/>
          <p:cNvSpPr/>
          <p:nvPr/>
        </p:nvSpPr>
        <p:spPr>
          <a:xfrm>
            <a:off x="4214810" y="117693"/>
            <a:ext cx="4786346" cy="6740307"/>
          </a:xfrm>
          <a:prstGeom prst="rect">
            <a:avLst/>
          </a:prstGeom>
        </p:spPr>
        <p:txBody>
          <a:bodyPr wrap="square">
            <a:spAutoFit/>
          </a:bodyPr>
          <a:lstStyle/>
          <a:p>
            <a:r>
              <a:rPr lang="ru-RU" sz="3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Ф.Ф. Ушаков - русский флотоводец, адмирал. Был одним из создателей Черноморского флота и с 1790 г. его командующим. Разработал и применил манёвренную тактику, одержав ряд крупных побед над турецким флотом</a:t>
            </a:r>
            <a:endParaRPr lang="ru-RU" sz="36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15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870">
                                          <p:stCondLst>
                                            <p:cond delay="0"/>
                                          </p:stCondLst>
                                        </p:cTn>
                                        <p:tgtEl>
                                          <p:spTgt spid="26626"/>
                                        </p:tgtEl>
                                      </p:cBhvr>
                                    </p:animEffect>
                                    <p:anim calcmode="lin" valueType="num">
                                      <p:cBhvr>
                                        <p:cTn id="8" dur="2733"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662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662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6626"/>
                                        </p:tgtEl>
                                        <p:attrNameLst>
                                          <p:attrName>ppt_y</p:attrName>
                                        </p:attrNameLst>
                                      </p:cBhvr>
                                      <p:tavLst>
                                        <p:tav tm="0" fmla="#ppt_y-sin(pi*$)/81">
                                          <p:val>
                                            <p:fltVal val="0"/>
                                          </p:val>
                                        </p:tav>
                                        <p:tav tm="100000">
                                          <p:val>
                                            <p:fltVal val="1"/>
                                          </p:val>
                                        </p:tav>
                                      </p:tavLst>
                                    </p:anim>
                                    <p:animScale>
                                      <p:cBhvr>
                                        <p:cTn id="13" dur="39">
                                          <p:stCondLst>
                                            <p:cond delay="975"/>
                                          </p:stCondLst>
                                        </p:cTn>
                                        <p:tgtEl>
                                          <p:spTgt spid="26626"/>
                                        </p:tgtEl>
                                      </p:cBhvr>
                                      <p:to x="100000" y="60000"/>
                                    </p:animScale>
                                    <p:animScale>
                                      <p:cBhvr>
                                        <p:cTn id="14" dur="249" decel="50000">
                                          <p:stCondLst>
                                            <p:cond delay="1014"/>
                                          </p:stCondLst>
                                        </p:cTn>
                                        <p:tgtEl>
                                          <p:spTgt spid="26626"/>
                                        </p:tgtEl>
                                      </p:cBhvr>
                                      <p:to x="100000" y="100000"/>
                                    </p:animScale>
                                    <p:animScale>
                                      <p:cBhvr>
                                        <p:cTn id="15" dur="39">
                                          <p:stCondLst>
                                            <p:cond delay="1968"/>
                                          </p:stCondLst>
                                        </p:cTn>
                                        <p:tgtEl>
                                          <p:spTgt spid="26626"/>
                                        </p:tgtEl>
                                      </p:cBhvr>
                                      <p:to x="100000" y="80000"/>
                                    </p:animScale>
                                    <p:animScale>
                                      <p:cBhvr>
                                        <p:cTn id="16" dur="249" decel="50000">
                                          <p:stCondLst>
                                            <p:cond delay="2007"/>
                                          </p:stCondLst>
                                        </p:cTn>
                                        <p:tgtEl>
                                          <p:spTgt spid="26626"/>
                                        </p:tgtEl>
                                      </p:cBhvr>
                                      <p:to x="100000" y="100000"/>
                                    </p:animScale>
                                    <p:animScale>
                                      <p:cBhvr>
                                        <p:cTn id="17" dur="39">
                                          <p:stCondLst>
                                            <p:cond delay="2463"/>
                                          </p:stCondLst>
                                        </p:cTn>
                                        <p:tgtEl>
                                          <p:spTgt spid="26626"/>
                                        </p:tgtEl>
                                      </p:cBhvr>
                                      <p:to x="100000" y="90000"/>
                                    </p:animScale>
                                    <p:animScale>
                                      <p:cBhvr>
                                        <p:cTn id="18" dur="249" decel="50000">
                                          <p:stCondLst>
                                            <p:cond delay="2502"/>
                                          </p:stCondLst>
                                        </p:cTn>
                                        <p:tgtEl>
                                          <p:spTgt spid="26626"/>
                                        </p:tgtEl>
                                      </p:cBhvr>
                                      <p:to x="100000" y="100000"/>
                                    </p:animScale>
                                    <p:animScale>
                                      <p:cBhvr>
                                        <p:cTn id="19" dur="39">
                                          <p:stCondLst>
                                            <p:cond delay="2712"/>
                                          </p:stCondLst>
                                        </p:cTn>
                                        <p:tgtEl>
                                          <p:spTgt spid="26626"/>
                                        </p:tgtEl>
                                      </p:cBhvr>
                                      <p:to x="100000" y="95000"/>
                                    </p:animScale>
                                    <p:animScale>
                                      <p:cBhvr>
                                        <p:cTn id="20" dur="249" decel="50000">
                                          <p:stCondLst>
                                            <p:cond delay="2751"/>
                                          </p:stCondLst>
                                        </p:cTn>
                                        <p:tgtEl>
                                          <p:spTgt spid="266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142853"/>
            <a:ext cx="8786874" cy="5632311"/>
          </a:xfrm>
          <a:prstGeom prst="rect">
            <a:avLst/>
          </a:prstGeom>
        </p:spPr>
        <p:txBody>
          <a:bodyPr wrap="square">
            <a:spAutoFit/>
          </a:bodyPr>
          <a:lstStyle/>
          <a:p>
            <a:r>
              <a:rPr lang="ru-RU" sz="24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русско-турецкой войне 1787 – 1791 гг. русским сухопутным силам успешно содействовал Черноморский флот под командованием контр-адмирала Ф.Ф.Ушакова. Одним из важнейших событий этой войны стала победа русской эскадры над турками у мыса </a:t>
            </a:r>
            <a:r>
              <a:rPr lang="ru-RU" sz="2400" dirty="0" err="1"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Тендра</a:t>
            </a:r>
            <a:r>
              <a:rPr lang="ru-RU" sz="24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11 сентября 1790г. эскадра  под командованием Ушакова напала на стоявшую на якоре турецкую эскадру.   Открывая огонь, Ушаков спешил сблизиться с противником.  «Дистанция ружейного, даже пистолетного выстрела – и в картечь!»  - таков был его обычный прием, приводивший врага в замешательство.  В итоге -  7 турецких кораблей сдались, остальные спаслись бегством.  Потери турок превысили  2тыс. человек,  у русских- 21 человек погиб и 25 было ранено.  Победа у </a:t>
            </a:r>
            <a:r>
              <a:rPr lang="ru-RU" sz="2400" dirty="0" err="1"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Тендры</a:t>
            </a:r>
            <a:r>
              <a:rPr lang="ru-RU" sz="24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обеспечила прочное господство русского флота на Черном море.  Ф.Ф.Ушакова в России прозвали  «Морской  Суворов»</a:t>
            </a:r>
            <a:endParaRPr lang="ru-RU" sz="2400" dirty="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3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3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571480"/>
            <a:ext cx="8143932" cy="5401479"/>
          </a:xfrm>
          <a:prstGeom prst="rect">
            <a:avLst/>
          </a:prstGeom>
          <a:noFill/>
        </p:spPr>
        <p:txBody>
          <a:bodyPr wrap="square" lIns="91440" tIns="45720" rIns="91440" bIns="45720">
            <a:spAutoFit/>
            <a:scene3d>
              <a:camera prst="perspectiveAbove"/>
              <a:lightRig rig="threePt" dir="t"/>
            </a:scene3d>
            <a:sp3d extrusionH="57150" contourW="12700" prstMaterial="dkEdge">
              <a:bevelT w="38100" h="38100" prst="angle"/>
              <a:contourClr>
                <a:srgbClr val="FF0000"/>
              </a:contourClr>
            </a:sp3d>
          </a:bodyPr>
          <a:lstStyle/>
          <a:p>
            <a:pPr algn="ctr"/>
            <a:r>
              <a:rPr lang="ru-RU" sz="11500" b="1" dirty="0" smtClean="0">
                <a:ln w="18000">
                  <a:solidFill>
                    <a:schemeClr val="accent2">
                      <a:satMod val="140000"/>
                      <a:alpha val="52000"/>
                    </a:schemeClr>
                  </a:solidFill>
                  <a:prstDash val="solid"/>
                  <a:miter lim="800000"/>
                </a:ln>
                <a:solidFill>
                  <a:srgbClr val="FFC000"/>
                </a:solidFill>
                <a:effectLst>
                  <a:glow rad="139700">
                    <a:schemeClr val="accent6">
                      <a:satMod val="175000"/>
                      <a:alpha val="40000"/>
                    </a:schemeClr>
                  </a:glow>
                  <a:outerShdw blurRad="25500" dist="23000" dir="7020000" algn="tl">
                    <a:srgbClr val="000000">
                      <a:alpha val="50000"/>
                    </a:srgbClr>
                  </a:outerShdw>
                </a:effectLst>
              </a:rPr>
              <a:t>ГЕРОИ</a:t>
            </a:r>
          </a:p>
          <a:p>
            <a:pPr algn="ctr"/>
            <a:r>
              <a:rPr lang="ru-RU" sz="11500" b="1" dirty="0" smtClean="0">
                <a:ln w="18000">
                  <a:solidFill>
                    <a:schemeClr val="accent2">
                      <a:satMod val="140000"/>
                      <a:alpha val="52000"/>
                    </a:schemeClr>
                  </a:solidFill>
                  <a:prstDash val="solid"/>
                  <a:miter lim="800000"/>
                </a:ln>
                <a:solidFill>
                  <a:srgbClr val="FFC000"/>
                </a:solidFill>
                <a:effectLst>
                  <a:glow rad="139700">
                    <a:schemeClr val="accent6">
                      <a:satMod val="175000"/>
                      <a:alpha val="40000"/>
                    </a:schemeClr>
                  </a:glow>
                  <a:outerShdw blurRad="25500" dist="23000" dir="7020000" algn="tl">
                    <a:srgbClr val="000000">
                      <a:alpha val="50000"/>
                    </a:srgbClr>
                  </a:outerShdw>
                </a:effectLst>
              </a:rPr>
              <a:t> ЗЕМЛИ </a:t>
            </a:r>
          </a:p>
          <a:p>
            <a:pPr algn="ctr"/>
            <a:r>
              <a:rPr lang="ru-RU" sz="11500" b="1" dirty="0" smtClean="0">
                <a:ln w="18000">
                  <a:solidFill>
                    <a:schemeClr val="accent2">
                      <a:satMod val="140000"/>
                      <a:alpha val="52000"/>
                    </a:schemeClr>
                  </a:solidFill>
                  <a:prstDash val="solid"/>
                  <a:miter lim="800000"/>
                </a:ln>
                <a:solidFill>
                  <a:srgbClr val="FFC000"/>
                </a:solidFill>
                <a:effectLst>
                  <a:glow rad="139700">
                    <a:schemeClr val="accent6">
                      <a:satMod val="175000"/>
                      <a:alpha val="40000"/>
                    </a:schemeClr>
                  </a:glow>
                  <a:outerShdw blurRad="25500" dist="23000" dir="7020000" algn="tl">
                    <a:srgbClr val="000000">
                      <a:alpha val="50000"/>
                    </a:srgbClr>
                  </a:outerShdw>
                </a:effectLst>
              </a:rPr>
              <a:t>РУССКОЙ</a:t>
            </a:r>
            <a:endParaRPr lang="ru-RU" sz="11500" b="1" dirty="0">
              <a:ln w="18000">
                <a:solidFill>
                  <a:schemeClr val="accent2">
                    <a:satMod val="140000"/>
                    <a:alpha val="52000"/>
                  </a:schemeClr>
                </a:solidFill>
                <a:prstDash val="solid"/>
                <a:miter lim="800000"/>
              </a:ln>
              <a:solidFill>
                <a:srgbClr val="FFC000"/>
              </a:solidFill>
              <a:effectLst>
                <a:glow rad="139700">
                  <a:schemeClr val="accent6">
                    <a:satMod val="175000"/>
                    <a:alpha val="40000"/>
                  </a:schemeClr>
                </a:glow>
                <a:outerShdw blurRad="25500" dist="23000" dir="7020000" algn="tl">
                  <a:srgbClr val="000000">
                    <a:alpha val="50000"/>
                  </a:srgbClr>
                </a:outerShdw>
              </a:effectLst>
            </a:endParaRPr>
          </a:p>
        </p:txBody>
      </p:sp>
      <p:pic>
        <p:nvPicPr>
          <p:cNvPr id="3" name="Из кинофильма Офицеры - Из кинофильма  Офицеры  (audiopoisk.com).mp3">
            <a:hlinkClick r:id="" action="ppaction://media"/>
          </p:cNvPr>
          <p:cNvPicPr>
            <a:picLocks noRot="1" noChangeAspect="1"/>
          </p:cNvPicPr>
          <p:nvPr>
            <a:audioFile r:link="rId1"/>
          </p:nvPr>
        </p:nvPicPr>
        <p:blipFill>
          <a:blip r:embed="rId4"/>
          <a:stretch>
            <a:fillRect/>
          </a:stretch>
        </p:blipFill>
        <p:spPr>
          <a:xfrm>
            <a:off x="4449763" y="3306763"/>
            <a:ext cx="244475" cy="244475"/>
          </a:xfrm>
          <a:prstGeom prst="rect">
            <a:avLst/>
          </a:prstGeom>
        </p:spPr>
      </p:pic>
    </p:spTree>
  </p:cSld>
  <p:clrMapOvr>
    <a:masterClrMapping/>
  </p:clrMapOvr>
  <p:transition spd="med"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par>
                                <p:cTn id="9" presetID="1" presetClass="mediacall" presetSubtype="0" fill="hold" nodeType="with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5000" numSld="11" showWhenStopped="0">
                <p:cTn id="11"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643042" y="214290"/>
            <a:ext cx="607216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8 сентября – День Бородинского сражения русской армии под командованием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 М.И. Кутузова с французской армией (1812 г.)</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kumimoji="0" lang="ru-RU" sz="5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spd="med"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fade">
                                      <p:cBhvr>
                                        <p:cTn id="7" dur="3000"/>
                                        <p:tgtEl>
                                          <p:spTgt spid="35841">
                                            <p:txEl>
                                              <p:pRg st="0" end="0"/>
                                            </p:txEl>
                                          </p:spTgt>
                                        </p:tgtEl>
                                      </p:cBhvr>
                                    </p:animEffect>
                                    <p:anim calcmode="lin" valueType="num">
                                      <p:cBhvr>
                                        <p:cTn id="8" dur="3000" fill="hold"/>
                                        <p:tgtEl>
                                          <p:spTgt spid="35841">
                                            <p:txEl>
                                              <p:pRg st="0" end="0"/>
                                            </p:txEl>
                                          </p:spTgt>
                                        </p:tgtEl>
                                        <p:attrNameLst>
                                          <p:attrName>style.rotation</p:attrName>
                                        </p:attrNameLst>
                                      </p:cBhvr>
                                      <p:tavLst>
                                        <p:tav tm="0">
                                          <p:val>
                                            <p:fltVal val="720"/>
                                          </p:val>
                                        </p:tav>
                                        <p:tav tm="100000">
                                          <p:val>
                                            <p:fltVal val="0"/>
                                          </p:val>
                                        </p:tav>
                                      </p:tavLst>
                                    </p:anim>
                                    <p:anim calcmode="lin" valueType="num">
                                      <p:cBhvr>
                                        <p:cTn id="9" dur="3000" fill="hold"/>
                                        <p:tgtEl>
                                          <p:spTgt spid="35841">
                                            <p:txEl>
                                              <p:pRg st="0" end="0"/>
                                            </p:txEl>
                                          </p:spTgt>
                                        </p:tgtEl>
                                        <p:attrNameLst>
                                          <p:attrName>ppt_h</p:attrName>
                                        </p:attrNameLst>
                                      </p:cBhvr>
                                      <p:tavLst>
                                        <p:tav tm="0">
                                          <p:val>
                                            <p:fltVal val="0"/>
                                          </p:val>
                                        </p:tav>
                                        <p:tav tm="100000">
                                          <p:val>
                                            <p:strVal val="#ppt_h"/>
                                          </p:val>
                                        </p:tav>
                                      </p:tavLst>
                                    </p:anim>
                                    <p:anim calcmode="lin" valueType="num">
                                      <p:cBhvr>
                                        <p:cTn id="10" dur="3000" fill="hold"/>
                                        <p:tgtEl>
                                          <p:spTgt spid="3584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5841">
                                            <p:txEl>
                                              <p:pRg st="1" end="1"/>
                                            </p:txEl>
                                          </p:spTgt>
                                        </p:tgtEl>
                                        <p:attrNameLst>
                                          <p:attrName>style.visibility</p:attrName>
                                        </p:attrNameLst>
                                      </p:cBhvr>
                                      <p:to>
                                        <p:strVal val="visible"/>
                                      </p:to>
                                    </p:set>
                                    <p:animEffect transition="in" filter="fade">
                                      <p:cBhvr>
                                        <p:cTn id="15" dur="3000"/>
                                        <p:tgtEl>
                                          <p:spTgt spid="35841">
                                            <p:txEl>
                                              <p:pRg st="1" end="1"/>
                                            </p:txEl>
                                          </p:spTgt>
                                        </p:tgtEl>
                                      </p:cBhvr>
                                    </p:animEffect>
                                    <p:anim calcmode="lin" valueType="num">
                                      <p:cBhvr>
                                        <p:cTn id="16" dur="3000" fill="hold"/>
                                        <p:tgtEl>
                                          <p:spTgt spid="35841">
                                            <p:txEl>
                                              <p:pRg st="1" end="1"/>
                                            </p:txEl>
                                          </p:spTgt>
                                        </p:tgtEl>
                                        <p:attrNameLst>
                                          <p:attrName>style.rotation</p:attrName>
                                        </p:attrNameLst>
                                      </p:cBhvr>
                                      <p:tavLst>
                                        <p:tav tm="0">
                                          <p:val>
                                            <p:fltVal val="720"/>
                                          </p:val>
                                        </p:tav>
                                        <p:tav tm="100000">
                                          <p:val>
                                            <p:fltVal val="0"/>
                                          </p:val>
                                        </p:tav>
                                      </p:tavLst>
                                    </p:anim>
                                    <p:anim calcmode="lin" valueType="num">
                                      <p:cBhvr>
                                        <p:cTn id="17" dur="3000" fill="hold"/>
                                        <p:tgtEl>
                                          <p:spTgt spid="35841">
                                            <p:txEl>
                                              <p:pRg st="1" end="1"/>
                                            </p:txEl>
                                          </p:spTgt>
                                        </p:tgtEl>
                                        <p:attrNameLst>
                                          <p:attrName>ppt_h</p:attrName>
                                        </p:attrNameLst>
                                      </p:cBhvr>
                                      <p:tavLst>
                                        <p:tav tm="0">
                                          <p:val>
                                            <p:fltVal val="0"/>
                                          </p:val>
                                        </p:tav>
                                        <p:tav tm="100000">
                                          <p:val>
                                            <p:strVal val="#ppt_h"/>
                                          </p:val>
                                        </p:tav>
                                      </p:tavLst>
                                    </p:anim>
                                    <p:anim calcmode="lin" valueType="num">
                                      <p:cBhvr>
                                        <p:cTn id="18" dur="3000" fill="hold"/>
                                        <p:tgtEl>
                                          <p:spTgt spid="35841">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8914" name="Picture 2" descr="http://www.opoccuu.com/kut1.jpg"/>
          <p:cNvPicPr>
            <a:picLocks noChangeAspect="1" noChangeArrowheads="1"/>
          </p:cNvPicPr>
          <p:nvPr/>
        </p:nvPicPr>
        <p:blipFill>
          <a:blip r:embed="rId3"/>
          <a:srcRect/>
          <a:stretch>
            <a:fillRect/>
          </a:stretch>
        </p:blipFill>
        <p:spPr bwMode="auto">
          <a:xfrm>
            <a:off x="142844" y="428604"/>
            <a:ext cx="3495146" cy="4786346"/>
          </a:xfrm>
          <a:prstGeom prst="rect">
            <a:avLst/>
          </a:prstGeom>
          <a:noFill/>
        </p:spPr>
      </p:pic>
      <p:sp>
        <p:nvSpPr>
          <p:cNvPr id="3" name="Прямоугольник 2"/>
          <p:cNvSpPr/>
          <p:nvPr/>
        </p:nvSpPr>
        <p:spPr>
          <a:xfrm>
            <a:off x="3857620" y="117693"/>
            <a:ext cx="5143536" cy="5632311"/>
          </a:xfrm>
          <a:prstGeom prst="rect">
            <a:avLst/>
          </a:prstGeom>
        </p:spPr>
        <p:txBody>
          <a:bodyPr wrap="square">
            <a:spAutoFit/>
          </a:bodyPr>
          <a:lstStyle/>
          <a:p>
            <a:pPr algn="ctr"/>
            <a:r>
              <a:rPr lang="ru-RU" sz="3600" dirty="0" smtClean="0">
                <a:ln w="19050" cmpd="sng">
                  <a:solidFill>
                    <a:srgbClr val="FFC000"/>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Кутузов Михаил Илларионович (1745-1813) великий русский полководец, генерал-фельдмаршал. Участник трех русско-турецких и Отечественной войн, главнокомандующий всеми русскими армиями (1812-1813)</a:t>
            </a:r>
            <a:endParaRPr lang="ru-RU" sz="3600" dirty="0">
              <a:ln w="19050" cmpd="sng">
                <a:solidFill>
                  <a:srgbClr val="FFC000"/>
                </a:solidFill>
                <a:prstDash val="solid"/>
              </a:ln>
              <a:solidFill>
                <a:srgbClr val="FFC000"/>
              </a:solidFill>
              <a:latin typeface="Times New Roman" pitchFamily="18" charset="0"/>
              <a:cs typeface="Times New Roman" pitchFamily="18" charset="0"/>
            </a:endParaRPr>
          </a:p>
        </p:txBody>
      </p:sp>
    </p:spTree>
  </p:cSld>
  <p:clrMapOvr>
    <a:masterClrMapping/>
  </p:clrMapOvr>
  <p:transition spd="med" advTm="1500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Scale>
                                      <p:cBhvr>
                                        <p:cTn id="7" dur="3000" decel="50000" fill="hold">
                                          <p:stCondLst>
                                            <p:cond delay="0"/>
                                          </p:stCondLst>
                                        </p:cTn>
                                        <p:tgtEl>
                                          <p:spTgt spid="389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38914"/>
                                        </p:tgtEl>
                                        <p:attrNameLst>
                                          <p:attrName>ppt_x</p:attrName>
                                          <p:attrName>ppt_y</p:attrName>
                                        </p:attrNameLst>
                                      </p:cBhvr>
                                    </p:animMotion>
                                    <p:animEffect transition="in" filter="fade">
                                      <p:cBhvr>
                                        <p:cTn id="9" dur="3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anim calcmode="lin" valueType="num">
                                      <p:cBhvr>
                                        <p:cTn id="15" dur="3000" fill="hold"/>
                                        <p:tgtEl>
                                          <p:spTgt spid="3"/>
                                        </p:tgtEl>
                                        <p:attrNameLst>
                                          <p:attrName>style.rotation</p:attrName>
                                        </p:attrNameLst>
                                      </p:cBhvr>
                                      <p:tavLst>
                                        <p:tav tm="0">
                                          <p:val>
                                            <p:fltVal val="720"/>
                                          </p:val>
                                        </p:tav>
                                        <p:tav tm="100000">
                                          <p:val>
                                            <p:fltVal val="0"/>
                                          </p:val>
                                        </p:tav>
                                      </p:tavLst>
                                    </p:anim>
                                    <p:anim calcmode="lin" valueType="num">
                                      <p:cBhvr>
                                        <p:cTn id="16" dur="3000" fill="hold"/>
                                        <p:tgtEl>
                                          <p:spTgt spid="3"/>
                                        </p:tgtEl>
                                        <p:attrNameLst>
                                          <p:attrName>ppt_h</p:attrName>
                                        </p:attrNameLst>
                                      </p:cBhvr>
                                      <p:tavLst>
                                        <p:tav tm="0">
                                          <p:val>
                                            <p:fltVal val="0"/>
                                          </p:val>
                                        </p:tav>
                                        <p:tav tm="100000">
                                          <p:val>
                                            <p:strVal val="#ppt_h"/>
                                          </p:val>
                                        </p:tav>
                                      </p:tavLst>
                                    </p:anim>
                                    <p:anim calcmode="lin" valueType="num">
                                      <p:cBhvr>
                                        <p:cTn id="17" dur="3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0"/>
            <a:ext cx="8644030" cy="6986528"/>
          </a:xfrm>
          <a:prstGeom prst="rect">
            <a:avLst/>
          </a:prstGeom>
        </p:spPr>
        <p:txBody>
          <a:bodyPr wrap="square">
            <a:spAutoFit/>
          </a:bodyPr>
          <a:lstStyle/>
          <a:p>
            <a:r>
              <a:rPr lang="ru-RU" sz="28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Бородинская битва была одной из крупнейших сражений своего времени. Войска Наполеона насчитывали 135 тыс. человек и 580 орудий. У Кутузова было более 120 тыс. человек и 620 орудий. Сражение началось 26 августа 1812г. (7 сентября) и окончилось к концу дня.   Вот как оценивал Бородинское сражение Кутузов в донесении царю: «Сей день пребудет вечным памятником мужества и отличной храбрости российских воинов, где вся пехота, кавалерия и артиллерия дрались отчаянно. Желание всякого было умереть на месте и не уступить неприятелю. Французская армия под предводительством самого Наполеона, будучи в превосходнейших силах, не превозмогла твердости духа российского солдата, жертвовавшего жизнью за свое Отечество».</a:t>
            </a:r>
            <a:endParaRPr lang="ru-RU"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1538" y="214290"/>
            <a:ext cx="764386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1 декабря</a:t>
            </a:r>
            <a:r>
              <a:rPr kumimoji="0" lang="ru-RU" sz="5400" b="1" i="0" u="none" strike="noStrike" normalizeH="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 – </a:t>
            </a:r>
            <a:r>
              <a:rPr kumimoji="0" lang="ru-RU" sz="54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День победы русской эскадры под командованием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П.С. Нахимова над турецкой эскадрой у мыса Синоп (1853 г.)</a:t>
            </a:r>
            <a:r>
              <a:rPr kumimoji="0" lang="ru-RU" sz="32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kumimoji="0" lang="ru-RU" sz="66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med"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3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1026"/>
                                        </p:tgtEl>
                                        <p:attrNameLst>
                                          <p:attrName>ppt_x</p:attrName>
                                          <p:attrName>ppt_y</p:attrName>
                                        </p:attrNameLst>
                                      </p:cBhvr>
                                    </p:animMotion>
                                    <p:animEffect transition="in" filter="fade">
                                      <p:cBhvr>
                                        <p:cTn id="9"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8434" name="Picture 2" descr="http://www.yasnbibl.ru/Sayt/Kartinki/75878974_40382.jpg"/>
          <p:cNvPicPr>
            <a:picLocks noChangeAspect="1" noChangeArrowheads="1"/>
          </p:cNvPicPr>
          <p:nvPr/>
        </p:nvPicPr>
        <p:blipFill>
          <a:blip r:embed="rId3"/>
          <a:srcRect/>
          <a:stretch>
            <a:fillRect/>
          </a:stretch>
        </p:blipFill>
        <p:spPr bwMode="auto">
          <a:xfrm>
            <a:off x="142844" y="214290"/>
            <a:ext cx="3698456" cy="5357850"/>
          </a:xfrm>
          <a:prstGeom prst="rect">
            <a:avLst/>
          </a:prstGeom>
          <a:noFill/>
        </p:spPr>
      </p:pic>
      <p:sp>
        <p:nvSpPr>
          <p:cNvPr id="4" name="Прямоугольник 3"/>
          <p:cNvSpPr/>
          <p:nvPr/>
        </p:nvSpPr>
        <p:spPr>
          <a:xfrm>
            <a:off x="4000496" y="214290"/>
            <a:ext cx="5000660" cy="5509200"/>
          </a:xfrm>
          <a:prstGeom prst="rect">
            <a:avLst/>
          </a:prstGeom>
        </p:spPr>
        <p:txBody>
          <a:bodyPr wrap="square">
            <a:spAutoFit/>
          </a:bodyPr>
          <a:lstStyle/>
          <a:p>
            <a:pPr algn="ctr"/>
            <a:r>
              <a:rPr lang="ru-RU" sz="3200"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Нахимов Павел Степанович (1802–1855), российский флотоводец, герой Севастопольской обороны. Родился 23 июня (5 июля) 1802 в селе Городок (с.Нахимовское) Вяземского уезда Смоленской губернии в многодетной дворянской семье</a:t>
            </a:r>
            <a:endParaRPr lang="ru-RU" sz="3200" dirty="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15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3000" fill="hold"/>
                                        <p:tgtEl>
                                          <p:spTgt spid="18434"/>
                                        </p:tgtEl>
                                        <p:attrNameLst>
                                          <p:attrName>ppt_w</p:attrName>
                                        </p:attrNameLst>
                                      </p:cBhvr>
                                      <p:tavLst>
                                        <p:tav tm="0" fmla="#ppt_w*sin(2.5*pi*$)">
                                          <p:val>
                                            <p:fltVal val="0"/>
                                          </p:val>
                                        </p:tav>
                                        <p:tav tm="100000">
                                          <p:val>
                                            <p:fltVal val="1"/>
                                          </p:val>
                                        </p:tav>
                                      </p:tavLst>
                                    </p:anim>
                                    <p:anim calcmode="lin" valueType="num">
                                      <p:cBhvr>
                                        <p:cTn id="8" dur="3000" fill="hold"/>
                                        <p:tgtEl>
                                          <p:spTgt spid="184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870">
                                          <p:stCondLst>
                                            <p:cond delay="0"/>
                                          </p:stCondLst>
                                        </p:cTn>
                                        <p:tgtEl>
                                          <p:spTgt spid="4"/>
                                        </p:tgtEl>
                                      </p:cBhvr>
                                    </p:animEffect>
                                    <p:anim calcmode="lin" valueType="num">
                                      <p:cBhvr>
                                        <p:cTn id="14"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9" dur="39">
                                          <p:stCondLst>
                                            <p:cond delay="975"/>
                                          </p:stCondLst>
                                        </p:cTn>
                                        <p:tgtEl>
                                          <p:spTgt spid="4"/>
                                        </p:tgtEl>
                                      </p:cBhvr>
                                      <p:to x="100000" y="60000"/>
                                    </p:animScale>
                                    <p:animScale>
                                      <p:cBhvr>
                                        <p:cTn id="20" dur="249" decel="50000">
                                          <p:stCondLst>
                                            <p:cond delay="1014"/>
                                          </p:stCondLst>
                                        </p:cTn>
                                        <p:tgtEl>
                                          <p:spTgt spid="4"/>
                                        </p:tgtEl>
                                      </p:cBhvr>
                                      <p:to x="100000" y="100000"/>
                                    </p:animScale>
                                    <p:animScale>
                                      <p:cBhvr>
                                        <p:cTn id="21" dur="39">
                                          <p:stCondLst>
                                            <p:cond delay="1968"/>
                                          </p:stCondLst>
                                        </p:cTn>
                                        <p:tgtEl>
                                          <p:spTgt spid="4"/>
                                        </p:tgtEl>
                                      </p:cBhvr>
                                      <p:to x="100000" y="80000"/>
                                    </p:animScale>
                                    <p:animScale>
                                      <p:cBhvr>
                                        <p:cTn id="22" dur="249" decel="50000">
                                          <p:stCondLst>
                                            <p:cond delay="2007"/>
                                          </p:stCondLst>
                                        </p:cTn>
                                        <p:tgtEl>
                                          <p:spTgt spid="4"/>
                                        </p:tgtEl>
                                      </p:cBhvr>
                                      <p:to x="100000" y="100000"/>
                                    </p:animScale>
                                    <p:animScale>
                                      <p:cBhvr>
                                        <p:cTn id="23" dur="39">
                                          <p:stCondLst>
                                            <p:cond delay="2463"/>
                                          </p:stCondLst>
                                        </p:cTn>
                                        <p:tgtEl>
                                          <p:spTgt spid="4"/>
                                        </p:tgtEl>
                                      </p:cBhvr>
                                      <p:to x="100000" y="90000"/>
                                    </p:animScale>
                                    <p:animScale>
                                      <p:cBhvr>
                                        <p:cTn id="24" dur="249" decel="50000">
                                          <p:stCondLst>
                                            <p:cond delay="2502"/>
                                          </p:stCondLst>
                                        </p:cTn>
                                        <p:tgtEl>
                                          <p:spTgt spid="4"/>
                                        </p:tgtEl>
                                      </p:cBhvr>
                                      <p:to x="100000" y="100000"/>
                                    </p:animScale>
                                    <p:animScale>
                                      <p:cBhvr>
                                        <p:cTn id="25" dur="39">
                                          <p:stCondLst>
                                            <p:cond delay="2712"/>
                                          </p:stCondLst>
                                        </p:cTn>
                                        <p:tgtEl>
                                          <p:spTgt spid="4"/>
                                        </p:tgtEl>
                                      </p:cBhvr>
                                      <p:to x="100000" y="95000"/>
                                    </p:animScale>
                                    <p:animScale>
                                      <p:cBhvr>
                                        <p:cTn id="26"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2844" y="285728"/>
            <a:ext cx="885831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bliqueBottomLef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err="1" smtClean="0">
                <a:ln w="12700">
                  <a:solidFill>
                    <a:schemeClr val="tx1"/>
                  </a:solidFill>
                </a:ln>
                <a:solidFill>
                  <a:schemeClr val="tx1"/>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Синопское</a:t>
            </a:r>
            <a:r>
              <a:rPr kumimoji="0" lang="ru-RU" sz="2800" b="0" i="0" u="none" strike="noStrike" cap="none" normalizeH="0" baseline="0" dirty="0" smtClean="0">
                <a:ln w="12700">
                  <a:solidFill>
                    <a:schemeClr val="tx1"/>
                  </a:solidFill>
                </a:ln>
                <a:solidFill>
                  <a:schemeClr val="tx1"/>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 морское сражение произошло 18 ноября 1853 г. между русской и турецкой эскадрами  в </a:t>
            </a:r>
            <a:r>
              <a:rPr kumimoji="0" lang="ru-RU" sz="2800" b="0" i="0" u="none" strike="noStrike" cap="none" normalizeH="0" baseline="0" dirty="0" err="1" smtClean="0">
                <a:ln w="12700">
                  <a:solidFill>
                    <a:schemeClr val="tx1"/>
                  </a:solidFill>
                </a:ln>
                <a:solidFill>
                  <a:schemeClr val="tx1"/>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Синопской</a:t>
            </a:r>
            <a:r>
              <a:rPr kumimoji="0" lang="ru-RU" sz="2800" b="0" i="0" u="none" strike="noStrike" cap="none" normalizeH="0" baseline="0" dirty="0" smtClean="0">
                <a:ln w="12700">
                  <a:solidFill>
                    <a:schemeClr val="tx1"/>
                  </a:solidFill>
                </a:ln>
                <a:solidFill>
                  <a:schemeClr val="tx1"/>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 бухте во время Крымской войны (1853- 1856). Это было последнее крупное сражение парусных кораблей и первое, в котором использовались орудия, стрелявшие разрывными снарядами. 30 ноября 1853 г. эскадра адмирала П.С.Нахимова ( 6 линейных кораблей и 2 фрегата) нанесла упреждающий удар по противнику, неожиданно напав на турецкий флот, состоящий из 16 кораблей. Цвет турецкого флота был сожжен, береговые батареи уничтожены. Эскадра Нахимова не потеряла ни одного корабля. Блестящая победа русского флота лишила турок господства на Черном море, не позволила им высадить войска на побережье Кавказа.</a:t>
            </a:r>
            <a:r>
              <a:rPr kumimoji="0" lang="ru-RU" sz="2400" b="0" i="0" u="none" strike="noStrike" cap="none" normalizeH="0" baseline="0" dirty="0" smtClean="0">
                <a:ln w="12700">
                  <a:solidFill>
                    <a:schemeClr val="tx1"/>
                  </a:solidFill>
                </a:ln>
                <a:solidFill>
                  <a:schemeClr val="tx1"/>
                </a:solidFill>
                <a:effectLst>
                  <a:glow rad="63500">
                    <a:schemeClr val="accent4">
                      <a:satMod val="175000"/>
                      <a:alpha val="40000"/>
                    </a:schemeClr>
                  </a:glow>
                </a:effectLst>
                <a:latin typeface="Times New Roman" pitchFamily="18" charset="0"/>
                <a:cs typeface="Times New Roman" pitchFamily="18" charset="0"/>
              </a:rPr>
              <a:t> </a:t>
            </a:r>
            <a:endParaRPr kumimoji="0" lang="ru-RU" sz="5400" b="0" i="0" u="none" strike="noStrike" cap="none" normalizeH="0" baseline="0" dirty="0" smtClean="0">
              <a:ln w="12700">
                <a:solidFill>
                  <a:schemeClr val="tx1"/>
                </a:solidFill>
              </a:ln>
              <a:solidFill>
                <a:schemeClr val="tx1"/>
              </a:solidFill>
              <a:effectLst>
                <a:glow rad="63500">
                  <a:schemeClr val="accent4">
                    <a:satMod val="175000"/>
                    <a:alpha val="40000"/>
                  </a:schemeClr>
                </a:glow>
              </a:effectLst>
              <a:latin typeface="Times New Roman" pitchFamily="18" charset="0"/>
              <a:cs typeface="Times New Roman" pitchFamily="18" charset="0"/>
            </a:endParaRPr>
          </a:p>
        </p:txBody>
      </p:sp>
    </p:spTree>
  </p:cSld>
  <p:clrMapOvr>
    <a:masterClrMapping/>
  </p:clrMapOvr>
  <p:transition spd="med" advTm="20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870">
                                          <p:stCondLst>
                                            <p:cond delay="0"/>
                                          </p:stCondLst>
                                        </p:cTn>
                                        <p:tgtEl>
                                          <p:spTgt spid="19458"/>
                                        </p:tgtEl>
                                      </p:cBhvr>
                                    </p:animEffect>
                                    <p:anim calcmode="lin" valueType="num">
                                      <p:cBhvr>
                                        <p:cTn id="8" dur="2733"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945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945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9458"/>
                                        </p:tgtEl>
                                        <p:attrNameLst>
                                          <p:attrName>ppt_y</p:attrName>
                                        </p:attrNameLst>
                                      </p:cBhvr>
                                      <p:tavLst>
                                        <p:tav tm="0" fmla="#ppt_y-sin(pi*$)/81">
                                          <p:val>
                                            <p:fltVal val="0"/>
                                          </p:val>
                                        </p:tav>
                                        <p:tav tm="100000">
                                          <p:val>
                                            <p:fltVal val="1"/>
                                          </p:val>
                                        </p:tav>
                                      </p:tavLst>
                                    </p:anim>
                                    <p:animScale>
                                      <p:cBhvr>
                                        <p:cTn id="13" dur="39">
                                          <p:stCondLst>
                                            <p:cond delay="975"/>
                                          </p:stCondLst>
                                        </p:cTn>
                                        <p:tgtEl>
                                          <p:spTgt spid="19458"/>
                                        </p:tgtEl>
                                      </p:cBhvr>
                                      <p:to x="100000" y="60000"/>
                                    </p:animScale>
                                    <p:animScale>
                                      <p:cBhvr>
                                        <p:cTn id="14" dur="249" decel="50000">
                                          <p:stCondLst>
                                            <p:cond delay="1014"/>
                                          </p:stCondLst>
                                        </p:cTn>
                                        <p:tgtEl>
                                          <p:spTgt spid="19458"/>
                                        </p:tgtEl>
                                      </p:cBhvr>
                                      <p:to x="100000" y="100000"/>
                                    </p:animScale>
                                    <p:animScale>
                                      <p:cBhvr>
                                        <p:cTn id="15" dur="39">
                                          <p:stCondLst>
                                            <p:cond delay="1968"/>
                                          </p:stCondLst>
                                        </p:cTn>
                                        <p:tgtEl>
                                          <p:spTgt spid="19458"/>
                                        </p:tgtEl>
                                      </p:cBhvr>
                                      <p:to x="100000" y="80000"/>
                                    </p:animScale>
                                    <p:animScale>
                                      <p:cBhvr>
                                        <p:cTn id="16" dur="249" decel="50000">
                                          <p:stCondLst>
                                            <p:cond delay="2007"/>
                                          </p:stCondLst>
                                        </p:cTn>
                                        <p:tgtEl>
                                          <p:spTgt spid="19458"/>
                                        </p:tgtEl>
                                      </p:cBhvr>
                                      <p:to x="100000" y="100000"/>
                                    </p:animScale>
                                    <p:animScale>
                                      <p:cBhvr>
                                        <p:cTn id="17" dur="39">
                                          <p:stCondLst>
                                            <p:cond delay="2463"/>
                                          </p:stCondLst>
                                        </p:cTn>
                                        <p:tgtEl>
                                          <p:spTgt spid="19458"/>
                                        </p:tgtEl>
                                      </p:cBhvr>
                                      <p:to x="100000" y="90000"/>
                                    </p:animScale>
                                    <p:animScale>
                                      <p:cBhvr>
                                        <p:cTn id="18" dur="249" decel="50000">
                                          <p:stCondLst>
                                            <p:cond delay="2502"/>
                                          </p:stCondLst>
                                        </p:cTn>
                                        <p:tgtEl>
                                          <p:spTgt spid="19458"/>
                                        </p:tgtEl>
                                      </p:cBhvr>
                                      <p:to x="100000" y="100000"/>
                                    </p:animScale>
                                    <p:animScale>
                                      <p:cBhvr>
                                        <p:cTn id="19" dur="39">
                                          <p:stCondLst>
                                            <p:cond delay="2712"/>
                                          </p:stCondLst>
                                        </p:cTn>
                                        <p:tgtEl>
                                          <p:spTgt spid="19458"/>
                                        </p:tgtEl>
                                      </p:cBhvr>
                                      <p:to x="100000" y="95000"/>
                                    </p:animScale>
                                    <p:animScale>
                                      <p:cBhvr>
                                        <p:cTn id="20" dur="249" decel="50000">
                                          <p:stCondLst>
                                            <p:cond delay="2751"/>
                                          </p:stCondLst>
                                        </p:cTn>
                                        <p:tgtEl>
                                          <p:spTgt spid="19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357166"/>
            <a:ext cx="86439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w="12700">
                  <a:solidFill>
                    <a:schemeClr val="tx1"/>
                  </a:solidFill>
                </a:ln>
                <a:solidFill>
                  <a:srgbClr val="FF0000"/>
                </a:solidFill>
                <a:effectLst>
                  <a:glow rad="228600">
                    <a:schemeClr val="tx1">
                      <a:alpha val="40000"/>
                    </a:schemeClr>
                  </a:glow>
                </a:effectLst>
                <a:latin typeface="Times New Roman" pitchFamily="18" charset="0"/>
                <a:ea typeface="Times New Roman" pitchFamily="18" charset="0"/>
                <a:cs typeface="Times New Roman" pitchFamily="18" charset="0"/>
              </a:rPr>
              <a:t>5 декабря</a:t>
            </a:r>
            <a:r>
              <a:rPr kumimoji="0" lang="ru-RU" sz="4800" b="0" i="0" u="none" strike="noStrike" cap="none" normalizeH="0" dirty="0" smtClean="0">
                <a:ln w="12700">
                  <a:solidFill>
                    <a:schemeClr val="tx1"/>
                  </a:solidFill>
                </a:ln>
                <a:solidFill>
                  <a:srgbClr val="FF0000"/>
                </a:solidFill>
                <a:effectLst>
                  <a:glow rad="228600">
                    <a:schemeClr val="tx1">
                      <a:alpha val="40000"/>
                    </a:schemeClr>
                  </a:glow>
                </a:effectLst>
                <a:latin typeface="Times New Roman" pitchFamily="18" charset="0"/>
                <a:ea typeface="Times New Roman" pitchFamily="18" charset="0"/>
                <a:cs typeface="Times New Roman" pitchFamily="18" charset="0"/>
              </a:rPr>
              <a:t> – </a:t>
            </a:r>
            <a:r>
              <a:rPr kumimoji="0" lang="ru-RU" sz="4800" b="0" i="0" u="none" strike="noStrike" cap="none" normalizeH="0" baseline="0" dirty="0" smtClean="0">
                <a:ln w="12700">
                  <a:solidFill>
                    <a:schemeClr val="tx1"/>
                  </a:solidFill>
                </a:ln>
                <a:solidFill>
                  <a:srgbClr val="FF0000"/>
                </a:solidFill>
                <a:effectLst>
                  <a:glow rad="228600">
                    <a:schemeClr val="tx1">
                      <a:alpha val="40000"/>
                    </a:schemeClr>
                  </a:glow>
                </a:effectLst>
                <a:latin typeface="Times New Roman" pitchFamily="18" charset="0"/>
                <a:ea typeface="Times New Roman" pitchFamily="18" charset="0"/>
                <a:cs typeface="Times New Roman" pitchFamily="18" charset="0"/>
              </a:rPr>
              <a:t>День начала контрнаступления советских войск против немецко-фашистских войск в битве под Москвой (1941 г.)</a:t>
            </a:r>
            <a:r>
              <a:rPr kumimoji="0" lang="ru-RU" sz="2800" b="0" i="0" u="none" strike="noStrike" cap="none" normalizeH="0" baseline="0" dirty="0" smtClean="0">
                <a:ln w="12700">
                  <a:solidFill>
                    <a:schemeClr val="tx1"/>
                  </a:solidFill>
                </a:ln>
                <a:solidFill>
                  <a:srgbClr val="FF0000"/>
                </a:solidFill>
                <a:effectLst>
                  <a:glow rad="228600">
                    <a:schemeClr val="tx1">
                      <a:alpha val="40000"/>
                    </a:schemeClr>
                  </a:glow>
                </a:effectLst>
                <a:latin typeface="Times New Roman" pitchFamily="18" charset="0"/>
                <a:cs typeface="Times New Roman" pitchFamily="18" charset="0"/>
              </a:rPr>
              <a:t> </a:t>
            </a:r>
            <a:r>
              <a:rPr lang="ru-RU" sz="4800" dirty="0" smtClean="0">
                <a:ln w="12700">
                  <a:solidFill>
                    <a:schemeClr val="tx1"/>
                  </a:solidFill>
                </a:ln>
                <a:solidFill>
                  <a:srgbClr val="FF0000"/>
                </a:solidFill>
                <a:effectLst>
                  <a:glow rad="228600">
                    <a:schemeClr val="tx1">
                      <a:alpha val="40000"/>
                    </a:schemeClr>
                  </a:glow>
                </a:effectLst>
                <a:latin typeface="Times New Roman" pitchFamily="18" charset="0"/>
                <a:cs typeface="Times New Roman" pitchFamily="18" charset="0"/>
              </a:rPr>
              <a:t>под командованием Г.К. Жукова</a:t>
            </a:r>
            <a:endParaRPr kumimoji="0" lang="ru-RU" sz="6000" b="0" i="0" u="none" strike="noStrike" cap="none" normalizeH="0" baseline="0" dirty="0" smtClean="0">
              <a:ln w="12700">
                <a:solidFill>
                  <a:schemeClr val="tx1"/>
                </a:solidFill>
              </a:ln>
              <a:solidFill>
                <a:srgbClr val="FF0000"/>
              </a:solidFill>
              <a:effectLst>
                <a:glow rad="228600">
                  <a:schemeClr val="tx1">
                    <a:alpha val="40000"/>
                  </a:schemeClr>
                </a:glow>
              </a:effectLst>
              <a:latin typeface="Times New Roman" pitchFamily="18" charset="0"/>
              <a:cs typeface="Times New Roman" pitchFamily="18" charset="0"/>
            </a:endParaRPr>
          </a:p>
        </p:txBody>
      </p:sp>
    </p:spTree>
  </p:cSld>
  <p:clrMapOvr>
    <a:masterClrMapping/>
  </p:clrMapOvr>
  <p:transition spd="med" advTm="10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fade">
                                      <p:cBhvr>
                                        <p:cTn id="7" dur="2400" decel="100000"/>
                                        <p:tgtEl>
                                          <p:spTgt spid="20481"/>
                                        </p:tgtEl>
                                      </p:cBhvr>
                                    </p:animEffect>
                                    <p:anim calcmode="lin" valueType="num">
                                      <p:cBhvr>
                                        <p:cTn id="8" dur="2400" decel="100000" fill="hold"/>
                                        <p:tgtEl>
                                          <p:spTgt spid="20481"/>
                                        </p:tgtEl>
                                        <p:attrNameLst>
                                          <p:attrName>style.rotation</p:attrName>
                                        </p:attrNameLst>
                                      </p:cBhvr>
                                      <p:tavLst>
                                        <p:tav tm="0">
                                          <p:val>
                                            <p:fltVal val="-90"/>
                                          </p:val>
                                        </p:tav>
                                        <p:tav tm="100000">
                                          <p:val>
                                            <p:fltVal val="0"/>
                                          </p:val>
                                        </p:tav>
                                      </p:tavLst>
                                    </p:anim>
                                    <p:anim calcmode="lin" valueType="num">
                                      <p:cBhvr>
                                        <p:cTn id="9" dur="2400" decel="100000" fill="hold"/>
                                        <p:tgtEl>
                                          <p:spTgt spid="20481"/>
                                        </p:tgtEl>
                                        <p:attrNameLst>
                                          <p:attrName>ppt_x</p:attrName>
                                        </p:attrNameLst>
                                      </p:cBhvr>
                                      <p:tavLst>
                                        <p:tav tm="0">
                                          <p:val>
                                            <p:strVal val="#ppt_x+0.4"/>
                                          </p:val>
                                        </p:tav>
                                        <p:tav tm="100000">
                                          <p:val>
                                            <p:strVal val="#ppt_x-0.05"/>
                                          </p:val>
                                        </p:tav>
                                      </p:tavLst>
                                    </p:anim>
                                    <p:anim calcmode="lin" valueType="num">
                                      <p:cBhvr>
                                        <p:cTn id="10" dur="2400" decel="100000" fill="hold"/>
                                        <p:tgtEl>
                                          <p:spTgt spid="20481"/>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0481"/>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048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1506" name="Picture 2" descr="http://img-fotki.yandex.ru/get/4303/nikolaev07ddd1810.25/0_342ef_99b4ac40_XL"/>
          <p:cNvPicPr>
            <a:picLocks noChangeAspect="1" noChangeArrowheads="1"/>
          </p:cNvPicPr>
          <p:nvPr/>
        </p:nvPicPr>
        <p:blipFill>
          <a:blip r:embed="rId3"/>
          <a:srcRect/>
          <a:stretch>
            <a:fillRect/>
          </a:stretch>
        </p:blipFill>
        <p:spPr bwMode="auto">
          <a:xfrm>
            <a:off x="214282" y="1142984"/>
            <a:ext cx="2886075" cy="4095750"/>
          </a:xfrm>
          <a:prstGeom prst="rect">
            <a:avLst/>
          </a:prstGeom>
          <a:noFill/>
        </p:spPr>
      </p:pic>
      <p:sp>
        <p:nvSpPr>
          <p:cNvPr id="3" name="Прямоугольник 2"/>
          <p:cNvSpPr/>
          <p:nvPr/>
        </p:nvSpPr>
        <p:spPr>
          <a:xfrm>
            <a:off x="3214678" y="428604"/>
            <a:ext cx="5715040" cy="5632311"/>
          </a:xfrm>
          <a:prstGeom prst="rect">
            <a:avLst/>
          </a:prstGeom>
        </p:spPr>
        <p:txBody>
          <a:bodyPr wrap="square">
            <a:spAutoFit/>
          </a:bodyPr>
          <a:lstStyle/>
          <a:p>
            <a:pPr algn="ctr"/>
            <a:r>
              <a:rPr lang="ru-RU" sz="3600" b="1" dirty="0" smtClean="0">
                <a:ln w="9525" cmpd="sng">
                  <a:solidFill>
                    <a:srgbClr val="FFFFFF"/>
                  </a:solidFill>
                  <a:prstDash val="solid"/>
                  <a:miter lim="800000"/>
                </a:ln>
                <a:solidFill>
                  <a:srgbClr val="FFC000"/>
                </a:solidFill>
                <a:effectLst>
                  <a:outerShdw blurRad="50800" algn="tl" rotWithShape="0">
                    <a:srgbClr val="000000"/>
                  </a:outerShdw>
                </a:effectLst>
                <a:latin typeface="Times New Roman" pitchFamily="18" charset="0"/>
                <a:cs typeface="Times New Roman" pitchFamily="18" charset="0"/>
              </a:rPr>
              <a:t>Жуков Георгий Константинович</a:t>
            </a:r>
          </a:p>
          <a:p>
            <a:pPr algn="ctr"/>
            <a:r>
              <a:rPr lang="ru-RU" sz="3600" b="1" dirty="0" smtClean="0">
                <a:ln w="9525" cmpd="sng">
                  <a:solidFill>
                    <a:srgbClr val="FFFFFF"/>
                  </a:solidFill>
                  <a:prstDash val="solid"/>
                  <a:miter lim="800000"/>
                </a:ln>
                <a:solidFill>
                  <a:srgbClr val="FFC000"/>
                </a:solidFill>
                <a:effectLst>
                  <a:outerShdw blurRad="50800" algn="tl" rotWithShape="0">
                    <a:srgbClr val="000000"/>
                  </a:outerShdw>
                </a:effectLst>
                <a:latin typeface="Times New Roman" pitchFamily="18" charset="0"/>
                <a:cs typeface="Times New Roman" pitchFamily="18" charset="0"/>
              </a:rPr>
              <a:t> (1896-1974) выдающийся полководец, Маршал Советского Союза, участник Первой мировой, Гражданской и Великой Отечественной войн. Четырежды Герой Советского Союза.</a:t>
            </a:r>
            <a:endParaRPr lang="ru-RU" sz="3600" b="1" dirty="0">
              <a:ln w="9525" cmpd="sng">
                <a:solidFill>
                  <a:srgbClr val="FFFFFF"/>
                </a:solidFill>
                <a:prstDash val="solid"/>
                <a:miter lim="800000"/>
              </a:ln>
              <a:solidFill>
                <a:srgbClr val="FFC000"/>
              </a:soli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spd="med" advTm="1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400" decel="100000"/>
                                        <p:tgtEl>
                                          <p:spTgt spid="21506"/>
                                        </p:tgtEl>
                                      </p:cBhvr>
                                    </p:animEffect>
                                    <p:anim calcmode="lin" valueType="num">
                                      <p:cBhvr>
                                        <p:cTn id="8" dur="2400" decel="100000" fill="hold"/>
                                        <p:tgtEl>
                                          <p:spTgt spid="21506"/>
                                        </p:tgtEl>
                                        <p:attrNameLst>
                                          <p:attrName>style.rotation</p:attrName>
                                        </p:attrNameLst>
                                      </p:cBhvr>
                                      <p:tavLst>
                                        <p:tav tm="0">
                                          <p:val>
                                            <p:fltVal val="-90"/>
                                          </p:val>
                                        </p:tav>
                                        <p:tav tm="100000">
                                          <p:val>
                                            <p:fltVal val="0"/>
                                          </p:val>
                                        </p:tav>
                                      </p:tavLst>
                                    </p:anim>
                                    <p:anim calcmode="lin" valueType="num">
                                      <p:cBhvr>
                                        <p:cTn id="9" dur="2400" decel="100000" fill="hold"/>
                                        <p:tgtEl>
                                          <p:spTgt spid="21506"/>
                                        </p:tgtEl>
                                        <p:attrNameLst>
                                          <p:attrName>ppt_x</p:attrName>
                                        </p:attrNameLst>
                                      </p:cBhvr>
                                      <p:tavLst>
                                        <p:tav tm="0">
                                          <p:val>
                                            <p:strVal val="#ppt_x+0.4"/>
                                          </p:val>
                                        </p:tav>
                                        <p:tav tm="100000">
                                          <p:val>
                                            <p:strVal val="#ppt_x-0.05"/>
                                          </p:val>
                                        </p:tav>
                                      </p:tavLst>
                                    </p:anim>
                                    <p:anim calcmode="lin" valueType="num">
                                      <p:cBhvr>
                                        <p:cTn id="10" dur="2400" decel="100000" fill="hold"/>
                                        <p:tgtEl>
                                          <p:spTgt spid="21506"/>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1506"/>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1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1500" accel="50000" fill="hold">
                                          <p:stCondLst>
                                            <p:cond delay="1500"/>
                                          </p:stCondLst>
                                        </p:cTn>
                                        <p:tgtEl>
                                          <p:spTgt spid="3"/>
                                        </p:tgtEl>
                                        <p:attrNameLst>
                                          <p:attrName>ppt_w</p:attrName>
                                        </p:attrNameLst>
                                      </p:cBhvr>
                                      <p:tavLst>
                                        <p:tav tm="0">
                                          <p:val>
                                            <p:strVal val="#ppt_w*.05"/>
                                          </p:val>
                                        </p:tav>
                                        <p:tav tm="100000">
                                          <p:val>
                                            <p:strVal val="#ppt_w"/>
                                          </p:val>
                                        </p:tav>
                                      </p:tavLst>
                                    </p:anim>
                                    <p:anim calcmode="lin" valueType="num">
                                      <p:cBhvr>
                                        <p:cTn id="20" dur="3000" fill="hold"/>
                                        <p:tgtEl>
                                          <p:spTgt spid="3"/>
                                        </p:tgtEl>
                                        <p:attrNameLst>
                                          <p:attrName>ppt_h</p:attrName>
                                        </p:attrNameLst>
                                      </p:cBhvr>
                                      <p:tavLst>
                                        <p:tav tm="0">
                                          <p:val>
                                            <p:strVal val="#ppt_h"/>
                                          </p:val>
                                        </p:tav>
                                        <p:tav tm="100000">
                                          <p:val>
                                            <p:strVal val="#ppt_h"/>
                                          </p:val>
                                        </p:tav>
                                      </p:tavLst>
                                    </p:anim>
                                    <p:anim calcmode="lin" valueType="num">
                                      <p:cBhvr>
                                        <p:cTn id="21" dur="1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1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1500" accel="50000" fill="hold">
                                          <p:stCondLst>
                                            <p:cond delay="1500"/>
                                          </p:stCondLst>
                                        </p:cTn>
                                        <p:tgtEl>
                                          <p:spTgt spid="3"/>
                                        </p:tgtEl>
                                        <p:attrNameLst>
                                          <p:attrName>ppt_y</p:attrName>
                                        </p:attrNameLst>
                                      </p:cBhvr>
                                      <p:tavLst>
                                        <p:tav tm="0">
                                          <p:val>
                                            <p:strVal val="#ppt_y+.1"/>
                                          </p:val>
                                        </p:tav>
                                        <p:tav tm="100000">
                                          <p:val>
                                            <p:strVal val="#ppt_y"/>
                                          </p:val>
                                        </p:tav>
                                      </p:tavLst>
                                    </p:anim>
                                    <p:animEffect transition="in" filter="fade">
                                      <p:cBhvr>
                                        <p:cTn id="24" dur="3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285728"/>
            <a:ext cx="8786874" cy="628654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ln w="12700">
                  <a:solidFill>
                    <a:schemeClr val="tx1"/>
                  </a:solidFill>
                </a:ln>
                <a:latin typeface="Times New Roman" pitchFamily="18" charset="0"/>
                <a:ea typeface="Times New Roman" pitchFamily="18" charset="0"/>
                <a:cs typeface="Times New Roman" pitchFamily="18" charset="0"/>
              </a:rPr>
              <a:t>Б</a:t>
            </a:r>
            <a:r>
              <a:rPr kumimoji="0" lang="ru-RU" sz="2800" b="0" i="0" u="none" strike="noStrike" cap="none" normalizeH="0" baseline="0" dirty="0" smtClean="0">
                <a:ln w="12700">
                  <a:solidFill>
                    <a:schemeClr val="tx1"/>
                  </a:solidFill>
                </a:ln>
                <a:solidFill>
                  <a:schemeClr val="tx1"/>
                </a:solidFill>
                <a:effectLst/>
                <a:latin typeface="Times New Roman" pitchFamily="18" charset="0"/>
                <a:ea typeface="Times New Roman" pitchFamily="18" charset="0"/>
                <a:cs typeface="Times New Roman" pitchFamily="18" charset="0"/>
              </a:rPr>
              <a:t>итва за Москву в ВОВ началась 30 сентября 1941 г.     Гитлер бросил на захват Москвы самые лучшие дивизии. Во главе обороны Москвы 10 октября 1941 г. был поставлен Г.К.Жуков. В результате героических действий советских войск группа немецких армий «Центр» была вынуждена перейти к обороне. А в ночь с 5 на 6 декабря части Красной Армии начали мощное контрнаступление по всему фронту, которое завершилось в начале января 1942 г.  Враг был отброшен от стен Москвы на 100- 250 км.  В ходе боев советские войска разгромили 38 немецких дивизий, в том числе 15 танковых.  Битва под Москвой явилась началом коренного перелома в ВОВ, имела крупное международное значение и способствовала укреплению антигитлеровской коалиции. </a:t>
            </a:r>
            <a:endParaRPr kumimoji="0" lang="ru-RU" sz="2000" b="0" i="0" u="none" strike="noStrike" cap="none" normalizeH="0" baseline="0" dirty="0" smtClean="0">
              <a:ln w="12700">
                <a:solidFill>
                  <a:schemeClr val="tx1"/>
                </a:solidFill>
              </a:ln>
              <a:solidFill>
                <a:schemeClr val="tx1"/>
              </a:solidFill>
              <a:effectLst/>
              <a:latin typeface="Times New Roman" pitchFamily="18" charset="0"/>
              <a:cs typeface="Times New Roman" pitchFamily="18" charset="0"/>
            </a:endParaRPr>
          </a:p>
        </p:txBody>
      </p:sp>
    </p:spTree>
  </p:cSld>
  <p:clrMapOvr>
    <a:masterClrMapping/>
  </p:clrMapOvr>
  <p:transition spd="med" advTm="2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wipe(down)">
                                      <p:cBhvr>
                                        <p:cTn id="7" dur="870">
                                          <p:stCondLst>
                                            <p:cond delay="0"/>
                                          </p:stCondLst>
                                        </p:cTn>
                                        <p:tgtEl>
                                          <p:spTgt spid="22529"/>
                                        </p:tgtEl>
                                      </p:cBhvr>
                                    </p:animEffect>
                                    <p:anim calcmode="lin" valueType="num">
                                      <p:cBhvr>
                                        <p:cTn id="8" dur="2733" tmFilter="0,0; 0.14,0.36; 0.43,0.73; 0.71,0.91; 1.0,1.0">
                                          <p:stCondLst>
                                            <p:cond delay="0"/>
                                          </p:stCondLst>
                                        </p:cTn>
                                        <p:tgtEl>
                                          <p:spTgt spid="2252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252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252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252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2529"/>
                                        </p:tgtEl>
                                        <p:attrNameLst>
                                          <p:attrName>ppt_y</p:attrName>
                                        </p:attrNameLst>
                                      </p:cBhvr>
                                      <p:tavLst>
                                        <p:tav tm="0" fmla="#ppt_y-sin(pi*$)/81">
                                          <p:val>
                                            <p:fltVal val="0"/>
                                          </p:val>
                                        </p:tav>
                                        <p:tav tm="100000">
                                          <p:val>
                                            <p:fltVal val="1"/>
                                          </p:val>
                                        </p:tav>
                                      </p:tavLst>
                                    </p:anim>
                                    <p:animScale>
                                      <p:cBhvr>
                                        <p:cTn id="13" dur="39">
                                          <p:stCondLst>
                                            <p:cond delay="975"/>
                                          </p:stCondLst>
                                        </p:cTn>
                                        <p:tgtEl>
                                          <p:spTgt spid="22529"/>
                                        </p:tgtEl>
                                      </p:cBhvr>
                                      <p:to x="100000" y="60000"/>
                                    </p:animScale>
                                    <p:animScale>
                                      <p:cBhvr>
                                        <p:cTn id="14" dur="249" decel="50000">
                                          <p:stCondLst>
                                            <p:cond delay="1014"/>
                                          </p:stCondLst>
                                        </p:cTn>
                                        <p:tgtEl>
                                          <p:spTgt spid="22529"/>
                                        </p:tgtEl>
                                      </p:cBhvr>
                                      <p:to x="100000" y="100000"/>
                                    </p:animScale>
                                    <p:animScale>
                                      <p:cBhvr>
                                        <p:cTn id="15" dur="39">
                                          <p:stCondLst>
                                            <p:cond delay="1968"/>
                                          </p:stCondLst>
                                        </p:cTn>
                                        <p:tgtEl>
                                          <p:spTgt spid="22529"/>
                                        </p:tgtEl>
                                      </p:cBhvr>
                                      <p:to x="100000" y="80000"/>
                                    </p:animScale>
                                    <p:animScale>
                                      <p:cBhvr>
                                        <p:cTn id="16" dur="249" decel="50000">
                                          <p:stCondLst>
                                            <p:cond delay="2007"/>
                                          </p:stCondLst>
                                        </p:cTn>
                                        <p:tgtEl>
                                          <p:spTgt spid="22529"/>
                                        </p:tgtEl>
                                      </p:cBhvr>
                                      <p:to x="100000" y="100000"/>
                                    </p:animScale>
                                    <p:animScale>
                                      <p:cBhvr>
                                        <p:cTn id="17" dur="39">
                                          <p:stCondLst>
                                            <p:cond delay="2463"/>
                                          </p:stCondLst>
                                        </p:cTn>
                                        <p:tgtEl>
                                          <p:spTgt spid="22529"/>
                                        </p:tgtEl>
                                      </p:cBhvr>
                                      <p:to x="100000" y="90000"/>
                                    </p:animScale>
                                    <p:animScale>
                                      <p:cBhvr>
                                        <p:cTn id="18" dur="249" decel="50000">
                                          <p:stCondLst>
                                            <p:cond delay="2502"/>
                                          </p:stCondLst>
                                        </p:cTn>
                                        <p:tgtEl>
                                          <p:spTgt spid="22529"/>
                                        </p:tgtEl>
                                      </p:cBhvr>
                                      <p:to x="100000" y="100000"/>
                                    </p:animScale>
                                    <p:animScale>
                                      <p:cBhvr>
                                        <p:cTn id="19" dur="39">
                                          <p:stCondLst>
                                            <p:cond delay="2712"/>
                                          </p:stCondLst>
                                        </p:cTn>
                                        <p:tgtEl>
                                          <p:spTgt spid="22529"/>
                                        </p:tgtEl>
                                      </p:cBhvr>
                                      <p:to x="100000" y="95000"/>
                                    </p:animScale>
                                    <p:animScale>
                                      <p:cBhvr>
                                        <p:cTn id="20" dur="249" decel="50000">
                                          <p:stCondLst>
                                            <p:cond delay="2751"/>
                                          </p:stCondLst>
                                        </p:cTn>
                                        <p:tgtEl>
                                          <p:spTgt spid="225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00100" y="1142984"/>
            <a:ext cx="7358113" cy="1938992"/>
          </a:xfrm>
          <a:prstGeom prst="rect">
            <a:avLst/>
          </a:prstGeom>
        </p:spPr>
        <p:txBody>
          <a:bodyPr wrap="square">
            <a:spAutoFit/>
          </a:bodyPr>
          <a:lstStyle/>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9 декабря – День героев Отечества</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844" y="142852"/>
            <a:ext cx="8858312"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ru-RU"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Times New Roman" pitchFamily="18" charset="0"/>
              </a:rPr>
              <a:t>У каждого народа есть славные воинские победы во имя Отечества, память о которых передаётся из поколения в поколение.</a:t>
            </a:r>
          </a:p>
        </p:txBody>
      </p:sp>
      <p:sp>
        <p:nvSpPr>
          <p:cNvPr id="4" name="TextBox 3"/>
          <p:cNvSpPr txBox="1"/>
          <p:nvPr/>
        </p:nvSpPr>
        <p:spPr>
          <a:xfrm>
            <a:off x="142844" y="1428736"/>
            <a:ext cx="8858312" cy="156966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cs typeface="Times New Roman" pitchFamily="18" charset="0"/>
              </a:rPr>
              <a:t>За всю свою многовековую историю России пришлось не раз защищать национальную независимость в борьбе с иноземными захватчиками. </a:t>
            </a:r>
            <a:endParaRPr lang="ru-RU" sz="2400" dirty="0"/>
          </a:p>
        </p:txBody>
      </p:sp>
      <p:sp>
        <p:nvSpPr>
          <p:cNvPr id="5" name="TextBox 4"/>
          <p:cNvSpPr txBox="1"/>
          <p:nvPr/>
        </p:nvSpPr>
        <p:spPr>
          <a:xfrm>
            <a:off x="142844" y="2928934"/>
            <a:ext cx="8858312" cy="230832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cs typeface="Times New Roman" pitchFamily="18" charset="0"/>
              </a:rPr>
              <a:t>И, Русь, и Россия были вынуждены вести многочисленные войны. Наш народ, его армия, флот неоднократно спасали европейскую цивилизацию от жадных и агрессивных захватчиков, которые хотели покорить весь мир.</a:t>
            </a:r>
            <a:endPar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142844" y="5143512"/>
            <a:ext cx="8858312" cy="156966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Times New Roman" pitchFamily="18" charset="0"/>
              </a:rPr>
              <a:t>Русский народ с благодарностью хранит память об этих воинских победах, о полководцах и воинах, прославивших себя, защищая народ и Отечество.</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ppt_x"/>
                                          </p:val>
                                        </p:tav>
                                        <p:tav tm="100000">
                                          <p:val>
                                            <p:strVal val="#ppt_x"/>
                                          </p:val>
                                        </p:tav>
                                      </p:tavLst>
                                    </p:anim>
                                    <p:anim calcmode="lin" valueType="num">
                                      <p:cBhvr additive="base">
                                        <p:cTn id="1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0" fill="hold"/>
                                        <p:tgtEl>
                                          <p:spTgt spid="5"/>
                                        </p:tgtEl>
                                        <p:attrNameLst>
                                          <p:attrName>ppt_x</p:attrName>
                                        </p:attrNameLst>
                                      </p:cBhvr>
                                      <p:tavLst>
                                        <p:tav tm="0">
                                          <p:val>
                                            <p:strVal val="#ppt_x"/>
                                          </p:val>
                                        </p:tav>
                                        <p:tav tm="100000">
                                          <p:val>
                                            <p:strVal val="#ppt_x"/>
                                          </p:val>
                                        </p:tav>
                                      </p:tavLst>
                                    </p:anim>
                                    <p:anim calcmode="lin" valueType="num">
                                      <p:cBhvr additive="base">
                                        <p:cTn id="2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142852"/>
            <a:ext cx="8858312" cy="5693866"/>
          </a:xfrm>
          <a:prstGeom prst="rect">
            <a:avLst/>
          </a:prstGeom>
        </p:spPr>
        <p:txBody>
          <a:bodyPr wrap="square">
            <a:spAutoFit/>
          </a:bodyPr>
          <a:lstStyle/>
          <a:p>
            <a:r>
              <a:rPr lang="ru-RU" sz="28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Эта памятная дата - День героев Отечества - установлена в 2007 году, после того как президент РФ Владимир Путин внес изменения в закон " О днях воинской славы и памятных датах России". До 1917 года в этот день в России отмечался праздник георгиевских кавалеров. Именно 9 декабря в 1769 году Екатерина II учредила орден Святого Георгия Победоносца для воинов, проявивших в бою доблесть, отвагу и смелость. Статус высшей военной награды РФ был возвращен ордену в 2000 году.</a:t>
            </a:r>
            <a:br>
              <a:rPr lang="ru-RU" sz="28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800" dirty="0" smtClean="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9 декабря чествуют Героев Советского Союза, Героев Российской Федерации, кавалеров ордена Святого Георгия и ордена Славы</a:t>
            </a:r>
            <a:endParaRPr lang="ru-RU" sz="2800" dirty="0">
              <a:ln w="19050"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Марш Прощание славянки - Прощание Славянки  (audiopoisk.com).mp3">
            <a:hlinkClick r:id="" action="ppaction://media"/>
          </p:cNvPr>
          <p:cNvPicPr>
            <a:picLocks noRot="1" noChangeAspect="1"/>
          </p:cNvPicPr>
          <p:nvPr>
            <a:audioFile r:link="rId1"/>
          </p:nvPr>
        </p:nvPicPr>
        <p:blipFill>
          <a:blip r:embed="rId4"/>
          <a:stretch>
            <a:fillRect/>
          </a:stretch>
        </p:blipFill>
        <p:spPr>
          <a:xfrm>
            <a:off x="4449763" y="3306763"/>
            <a:ext cx="244475" cy="244475"/>
          </a:xfrm>
          <a:prstGeom prst="rect">
            <a:avLst/>
          </a:prstGeom>
        </p:spPr>
      </p:pic>
    </p:spTree>
  </p:cSld>
  <p:clrMapOvr>
    <a:masterClrMapping/>
  </p:clrMapOvr>
  <p:transition spd="med" advTm="2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5">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1986" name="Picture 2" descr="http://topwar.ru/uploads/posts/2011-12/1324554729_01.jpg"/>
          <p:cNvPicPr>
            <a:picLocks noChangeAspect="1" noChangeArrowheads="1"/>
          </p:cNvPicPr>
          <p:nvPr/>
        </p:nvPicPr>
        <p:blipFill>
          <a:blip r:embed="rId3"/>
          <a:srcRect/>
          <a:stretch>
            <a:fillRect/>
          </a:stretch>
        </p:blipFill>
        <p:spPr bwMode="auto">
          <a:xfrm>
            <a:off x="142844" y="857232"/>
            <a:ext cx="3380679" cy="4500594"/>
          </a:xfrm>
          <a:prstGeom prst="rect">
            <a:avLst/>
          </a:prstGeom>
          <a:noFill/>
        </p:spPr>
      </p:pic>
      <p:sp>
        <p:nvSpPr>
          <p:cNvPr id="3" name="Прямоугольник 2"/>
          <p:cNvSpPr/>
          <p:nvPr/>
        </p:nvSpPr>
        <p:spPr>
          <a:xfrm>
            <a:off x="3929058" y="500042"/>
            <a:ext cx="4572000" cy="4832092"/>
          </a:xfrm>
          <a:prstGeom prst="rect">
            <a:avLst/>
          </a:prstGeom>
        </p:spPr>
        <p:txBody>
          <a:bodyPr>
            <a:spAutoFit/>
          </a:bodyPr>
          <a:lstStyle/>
          <a:p>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Рокоссовский Константин Константинович (1896-1968) Маршал Советского Союза (1944), и Маршал Польши. Участник Гражданской войны, конфликта на </a:t>
            </a:r>
            <a:r>
              <a:rPr lang="ru-RU" sz="2800" dirty="0" err="1"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Китайско</a:t>
            </a: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Восточной железной дороге и Великой Отечественной войн. Дважды Герой Советского Союза.</a:t>
            </a:r>
            <a:endParaRPr lang="ru-RU" sz="2800" dirty="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15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3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0962" name="Picture 2" descr="http://guards.lv/catalogimages/image36-7.jpg"/>
          <p:cNvPicPr>
            <a:picLocks noChangeAspect="1" noChangeArrowheads="1"/>
          </p:cNvPicPr>
          <p:nvPr/>
        </p:nvPicPr>
        <p:blipFill>
          <a:blip r:embed="rId3"/>
          <a:srcRect/>
          <a:stretch>
            <a:fillRect/>
          </a:stretch>
        </p:blipFill>
        <p:spPr bwMode="auto">
          <a:xfrm>
            <a:off x="142844" y="785794"/>
            <a:ext cx="3662111" cy="4786346"/>
          </a:xfrm>
          <a:prstGeom prst="rect">
            <a:avLst/>
          </a:prstGeom>
          <a:noFill/>
        </p:spPr>
      </p:pic>
      <p:sp>
        <p:nvSpPr>
          <p:cNvPr id="3" name="Прямоугольник 2"/>
          <p:cNvSpPr/>
          <p:nvPr/>
        </p:nvSpPr>
        <p:spPr>
          <a:xfrm>
            <a:off x="4071934" y="1285860"/>
            <a:ext cx="4929190" cy="5078313"/>
          </a:xfrm>
          <a:prstGeom prst="rect">
            <a:avLst/>
          </a:prstGeom>
        </p:spPr>
        <p:txBody>
          <a:bodyPr wrap="square">
            <a:spAutoFit/>
          </a:bodyPr>
          <a:lstStyle/>
          <a:p>
            <a:r>
              <a:rPr lang="ru-RU" sz="3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Черняховский Иван Данилович (1906-1945) Генерал армии, участник Великой Отечественной войны, командующий 3-м Белорусским фронтом. Дважды Герой Советского Союза</a:t>
            </a:r>
            <a:endParaRPr lang="ru-RU" sz="36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15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3000" fill="hold"/>
                                        <p:tgtEl>
                                          <p:spTgt spid="40962"/>
                                        </p:tgtEl>
                                        <p:attrNameLst>
                                          <p:attrName>ppt_x</p:attrName>
                                        </p:attrNameLst>
                                      </p:cBhvr>
                                      <p:tavLst>
                                        <p:tav tm="0">
                                          <p:val>
                                            <p:strVal val="#ppt_x"/>
                                          </p:val>
                                        </p:tav>
                                        <p:tav tm="100000">
                                          <p:val>
                                            <p:strVal val="#ppt_x"/>
                                          </p:val>
                                        </p:tav>
                                      </p:tavLst>
                                    </p:anim>
                                    <p:anim calcmode="lin" valueType="num">
                                      <p:cBhvr additive="base">
                                        <p:cTn id="8" dur="30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714356"/>
            <a:ext cx="8786874" cy="2154436"/>
          </a:xfrm>
          <a:prstGeom prst="rect">
            <a:avLst/>
          </a:prstGeom>
        </p:spPr>
        <p:txBody>
          <a:bodyPr wrap="square">
            <a:spAutoFit/>
          </a:bodyPr>
          <a:lstStyle/>
          <a:p>
            <a:pPr algn="ctr"/>
            <a:r>
              <a:rPr lang="ru-RU" sz="6600" b="1" dirty="0" smtClean="0">
                <a:solidFill>
                  <a:srgbClr val="FF0000"/>
                </a:solidFill>
                <a:latin typeface="Times New Roman" pitchFamily="18" charset="0"/>
                <a:cs typeface="Times New Roman" pitchFamily="18" charset="0"/>
              </a:rPr>
              <a:t>Будем же помнить их славные победы!</a:t>
            </a:r>
          </a:p>
        </p:txBody>
      </p:sp>
      <p:sp>
        <p:nvSpPr>
          <p:cNvPr id="3" name="Прямоугольник 2"/>
          <p:cNvSpPr/>
          <p:nvPr/>
        </p:nvSpPr>
        <p:spPr>
          <a:xfrm>
            <a:off x="214282" y="3857628"/>
            <a:ext cx="8572560" cy="2123658"/>
          </a:xfrm>
          <a:prstGeom prst="rect">
            <a:avLst/>
          </a:prstGeom>
        </p:spPr>
        <p:txBody>
          <a:bodyPr wrap="square">
            <a:spAutoFit/>
          </a:bodyPr>
          <a:lstStyle/>
          <a:p>
            <a:pPr algn="ctr"/>
            <a:r>
              <a:rPr lang="ru-RU" sz="6600" b="1" dirty="0" smtClean="0">
                <a:solidFill>
                  <a:srgbClr val="FF0000"/>
                </a:solidFill>
                <a:latin typeface="Times New Roman" pitchFamily="18" charset="0"/>
                <a:cs typeface="Times New Roman" pitchFamily="18" charset="0"/>
              </a:rPr>
              <a:t>Будем же достойными их славы!</a:t>
            </a:r>
            <a:endParaRPr lang="ru-RU" sz="6600" dirty="0"/>
          </a:p>
        </p:txBody>
      </p:sp>
    </p:spTree>
  </p:cSld>
  <p:clrMapOvr>
    <a:masterClrMapping/>
  </p:clrMapOvr>
  <p:transition spd="med" advTm="2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3000" fill="hold"/>
                                        <p:tgtEl>
                                          <p:spTgt spid="3"/>
                                        </p:tgtEl>
                                        <p:attrNameLst>
                                          <p:attrName>ppt_w</p:attrName>
                                        </p:attrNameLst>
                                      </p:cBhvr>
                                      <p:tavLst>
                                        <p:tav tm="0">
                                          <p:val>
                                            <p:fltVal val="0"/>
                                          </p:val>
                                        </p:tav>
                                        <p:tav tm="100000">
                                          <p:val>
                                            <p:strVal val="#ppt_w"/>
                                          </p:val>
                                        </p:tav>
                                      </p:tavLst>
                                    </p:anim>
                                    <p:anim calcmode="lin" valueType="num">
                                      <p:cBhvr>
                                        <p:cTn id="16" dur="3000" fill="hold"/>
                                        <p:tgtEl>
                                          <p:spTgt spid="3"/>
                                        </p:tgtEl>
                                        <p:attrNameLst>
                                          <p:attrName>ppt_h</p:attrName>
                                        </p:attrNameLst>
                                      </p:cBhvr>
                                      <p:tavLst>
                                        <p:tav tm="0">
                                          <p:val>
                                            <p:fltVal val="0"/>
                                          </p:val>
                                        </p:tav>
                                        <p:tav tm="100000">
                                          <p:val>
                                            <p:strVal val="#ppt_h"/>
                                          </p:val>
                                        </p:tav>
                                      </p:tavLst>
                                    </p:anim>
                                    <p:anim calcmode="lin" valueType="num">
                                      <p:cBhvr>
                                        <p:cTn id="17" dur="3000" fill="hold"/>
                                        <p:tgtEl>
                                          <p:spTgt spid="3"/>
                                        </p:tgtEl>
                                        <p:attrNameLst>
                                          <p:attrName>style.rotation</p:attrName>
                                        </p:attrNameLst>
                                      </p:cBhvr>
                                      <p:tavLst>
                                        <p:tav tm="0">
                                          <p:val>
                                            <p:fltVal val="90"/>
                                          </p:val>
                                        </p:tav>
                                        <p:tav tm="100000">
                                          <p:val>
                                            <p:fltVal val="0"/>
                                          </p:val>
                                        </p:tav>
                                      </p:tavLst>
                                    </p:anim>
                                    <p:animEffect transition="in" filter="fade">
                                      <p:cBhvr>
                                        <p:cTn id="1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00034" y="500042"/>
            <a:ext cx="821537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marR="0" lvl="0" indent="-457200" algn="ctr" defTabSz="914400" rtl="0" eaLnBrk="1" fontAlgn="base" latinLnBrk="0" hangingPunct="1">
              <a:lnSpc>
                <a:spcPct val="100000"/>
              </a:lnSpc>
              <a:spcBef>
                <a:spcPct val="0"/>
              </a:spcBef>
              <a:spcAft>
                <a:spcPct val="0"/>
              </a:spcAft>
              <a:buClrTx/>
              <a:buSzTx/>
              <a:tabLst>
                <a:tab pos="457200" algn="l"/>
              </a:tabLst>
            </a:pPr>
            <a:r>
              <a:rPr kumimoji="0" lang="ru-RU" sz="2400" b="1" i="0" u="none" strike="noStrike" normalizeH="0" baseline="0" dirty="0" smtClean="0">
                <a:latin typeface="Times New Roman" pitchFamily="18" charset="0"/>
                <a:ea typeface="Times New Roman" pitchFamily="18" charset="0"/>
                <a:cs typeface="Times New Roman" pitchFamily="18" charset="0"/>
              </a:rPr>
              <a:t>Список использованной литературы</a:t>
            </a:r>
          </a:p>
          <a:p>
            <a:pPr marL="457200" marR="0" lvl="0" indent="-457200" algn="l" defTabSz="914400" rtl="0" eaLnBrk="1" fontAlgn="base" latinLnBrk="0" hangingPunct="1">
              <a:lnSpc>
                <a:spcPct val="100000"/>
              </a:lnSpc>
              <a:spcBef>
                <a:spcPct val="0"/>
              </a:spcBef>
              <a:spcAft>
                <a:spcPct val="0"/>
              </a:spcAft>
              <a:buClrTx/>
              <a:buSzTx/>
              <a:tabLst>
                <a:tab pos="457200" algn="l"/>
              </a:tabLst>
            </a:pPr>
            <a:r>
              <a:rPr kumimoji="0" lang="ru-RU" sz="2400" b="1" i="0" u="none" strike="noStrike" normalizeH="0" baseline="0" dirty="0" smtClean="0">
                <a:latin typeface="Times New Roman" pitchFamily="18" charset="0"/>
                <a:ea typeface="Times New Roman" pitchFamily="18" charset="0"/>
                <a:cs typeface="Times New Roman" pitchFamily="18" charset="0"/>
              </a:rPr>
              <a:t>1. История русской армии. </a:t>
            </a:r>
            <a:r>
              <a:rPr kumimoji="0" lang="ru-RU" sz="2400" b="1" i="0" u="none" strike="noStrike" normalizeH="0" baseline="0" dirty="0" err="1" smtClean="0">
                <a:latin typeface="Times New Roman" pitchFamily="18" charset="0"/>
                <a:ea typeface="Times New Roman" pitchFamily="18" charset="0"/>
                <a:cs typeface="Times New Roman" pitchFamily="18" charset="0"/>
              </a:rPr>
              <a:t>А.А.Керсновский</a:t>
            </a:r>
            <a:r>
              <a:rPr kumimoji="0" lang="ru-RU" sz="2400" b="1" i="0" u="none" strike="noStrike" normalizeH="0" baseline="0" dirty="0" smtClean="0">
                <a:latin typeface="Times New Roman" pitchFamily="18" charset="0"/>
                <a:ea typeface="Times New Roman" pitchFamily="18" charset="0"/>
                <a:cs typeface="Times New Roman" pitchFamily="18" charset="0"/>
              </a:rPr>
              <a:t>, 4 тома, Москва, «Голос», 1992г.</a:t>
            </a:r>
          </a:p>
          <a:p>
            <a:pPr marL="457200" indent="-457200" fontAlgn="base">
              <a:spcBef>
                <a:spcPct val="0"/>
              </a:spcBef>
              <a:spcAft>
                <a:spcPct val="0"/>
              </a:spcAft>
              <a:tabLst>
                <a:tab pos="457200" algn="l"/>
              </a:tabLst>
            </a:pPr>
            <a:r>
              <a:rPr lang="ru-RU" sz="2400" b="1" dirty="0" smtClean="0">
                <a:latin typeface="Times New Roman" pitchFamily="18" charset="0"/>
                <a:cs typeface="Times New Roman" pitchFamily="18" charset="0"/>
              </a:rPr>
              <a:t>2. Закон РФ «О днях воинской славы (победных днях) России» от 13.03.1995г., № 11.</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marL="457200" indent="-457200" fontAlgn="base">
              <a:spcBef>
                <a:spcPct val="0"/>
              </a:spcBef>
              <a:spcAft>
                <a:spcPct val="0"/>
              </a:spcAft>
              <a:tabLst>
                <a:tab pos="457200" algn="l"/>
              </a:tabLst>
            </a:pPr>
            <a:r>
              <a:rPr lang="ru-RU" sz="2400" b="1" dirty="0" smtClean="0">
                <a:latin typeface="Times New Roman" pitchFamily="18" charset="0"/>
                <a:cs typeface="Times New Roman" pitchFamily="18" charset="0"/>
              </a:rPr>
              <a:t>3. </a:t>
            </a:r>
            <a:r>
              <a:rPr lang="en-US" sz="2400" b="1" dirty="0" smtClean="0">
                <a:latin typeface="Times New Roman" pitchFamily="18" charset="0"/>
                <a:cs typeface="Times New Roman" pitchFamily="18" charset="0"/>
              </a:rPr>
              <a:t>http://www.coolreferat.com/</a:t>
            </a:r>
            <a:endParaRPr lang="ru-RU" sz="2400" b="1" dirty="0" smtClean="0">
              <a:latin typeface="Times New Roman" pitchFamily="18" charset="0"/>
              <a:cs typeface="Times New Roman" pitchFamily="18" charset="0"/>
            </a:endParaRPr>
          </a:p>
          <a:p>
            <a:pPr marL="457200" indent="-457200" fontAlgn="base">
              <a:spcBef>
                <a:spcPct val="0"/>
              </a:spcBef>
              <a:spcAft>
                <a:spcPct val="0"/>
              </a:spcAft>
              <a:tabLst>
                <a:tab pos="457200" algn="l"/>
              </a:tabLst>
            </a:pPr>
            <a:r>
              <a:rPr lang="ru-RU" sz="2400"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http://goup32441.narod.ru/files/ogp/001_oporn_konspekt/2004/2004-03-1.html</a:t>
            </a:r>
            <a:endParaRPr lang="ru-RU" sz="2400" b="1" dirty="0" smtClean="0">
              <a:latin typeface="Times New Roman" pitchFamily="18" charset="0"/>
              <a:cs typeface="Times New Roman" pitchFamily="18" charset="0"/>
            </a:endParaRPr>
          </a:p>
          <a:p>
            <a:pPr marL="457200" indent="-457200" fontAlgn="base">
              <a:spcBef>
                <a:spcPct val="0"/>
              </a:spcBef>
              <a:spcAft>
                <a:spcPct val="0"/>
              </a:spcAft>
              <a:tabLst>
                <a:tab pos="457200" algn="l"/>
              </a:tabLst>
            </a:pPr>
            <a:endParaRPr lang="ru-RU" sz="2400" dirty="0" smtClean="0">
              <a:latin typeface="Times New Roman" pitchFamily="18" charset="0"/>
              <a:cs typeface="Times New Roman" pitchFamily="18" charset="0"/>
            </a:endParaRPr>
          </a:p>
          <a:p>
            <a:pPr fontAlgn="base">
              <a:spcBef>
                <a:spcPct val="0"/>
              </a:spcBef>
              <a:spcAft>
                <a:spcPct val="0"/>
              </a:spcAft>
              <a:tabLst>
                <a:tab pos="457200" algn="l"/>
              </a:tabLst>
            </a:pPr>
            <a:r>
              <a:rPr lang="ru-RU" sz="2400" dirty="0" smtClean="0">
                <a:latin typeface="Times New Roman" pitchFamily="18" charset="0"/>
                <a:ea typeface="Times New Roman" pitchFamily="18" charset="0"/>
                <a:cs typeface="Times New Roman" pitchFamily="18" charset="0"/>
              </a:rPr>
              <a:t> </a:t>
            </a:r>
            <a:endParaRPr lang="ru-RU" sz="2400" b="1" dirty="0" smtClean="0">
              <a:ln>
                <a:solidFill>
                  <a:srgbClr val="FF0000"/>
                </a:solidFill>
              </a:ln>
              <a:solidFill>
                <a:schemeClr val="accent3"/>
              </a:solidFill>
              <a:latin typeface="Times New Roman" pitchFamily="18" charset="0"/>
              <a:ea typeface="Times New Roman" pitchFamily="18" charset="0"/>
              <a:cs typeface="Times New Roman" pitchFamily="18" charset="0"/>
            </a:endParaRPr>
          </a:p>
          <a:p>
            <a:pPr fontAlgn="base">
              <a:spcBef>
                <a:spcPct val="0"/>
              </a:spcBef>
              <a:spcAft>
                <a:spcPct val="0"/>
              </a:spcAft>
              <a:tabLst>
                <a:tab pos="457200" algn="l"/>
              </a:tabLst>
            </a:pPr>
            <a:endParaRPr lang="ru-RU" sz="2400" b="1" dirty="0" smtClean="0">
              <a:ln>
                <a:solidFill>
                  <a:srgbClr val="FF0000"/>
                </a:solidFill>
              </a:ln>
              <a:solidFill>
                <a:schemeClr val="accent3"/>
              </a:solidFill>
              <a:latin typeface="Times New Roman" pitchFamily="18" charset="0"/>
              <a:ea typeface="Times New Roman" pitchFamily="18" charset="0"/>
              <a:cs typeface="Times New Roman" pitchFamily="18" charset="0"/>
            </a:endParaRPr>
          </a:p>
          <a:p>
            <a:pPr fontAlgn="base">
              <a:spcBef>
                <a:spcPct val="0"/>
              </a:spcBef>
              <a:spcAft>
                <a:spcPct val="0"/>
              </a:spcAft>
              <a:tabLst>
                <a:tab pos="457200" algn="l"/>
              </a:tabLst>
            </a:pPr>
            <a:endParaRPr lang="ru-RU" sz="2400" b="1" dirty="0" smtClean="0">
              <a:ln>
                <a:solidFill>
                  <a:srgbClr val="FF0000"/>
                </a:solidFill>
              </a:ln>
              <a:solidFill>
                <a:schemeClr val="accent3"/>
              </a:solidFill>
              <a:latin typeface="Times New Roman" pitchFamily="18" charset="0"/>
              <a:cs typeface="Times New Roman" pitchFamily="18" charset="0"/>
            </a:endParaRPr>
          </a:p>
          <a:p>
            <a:pPr lvl="0" fontAlgn="base">
              <a:spcBef>
                <a:spcPct val="0"/>
              </a:spcBef>
              <a:spcAft>
                <a:spcPct val="0"/>
              </a:spcAft>
              <a:tabLst>
                <a:tab pos="457200" algn="l"/>
              </a:tabLst>
            </a:pPr>
            <a:endParaRPr lang="ru-RU" sz="2000" b="1" dirty="0" smtClean="0">
              <a:ln/>
              <a:solidFill>
                <a:schemeClr val="accent3"/>
              </a:solidFill>
              <a:latin typeface="Times New Roman" pitchFamily="18" charset="0"/>
              <a:cs typeface="Times New Roman" pitchFamily="18" charset="0"/>
            </a:endParaRPr>
          </a:p>
          <a:p>
            <a:pPr lvl="0" fontAlgn="base">
              <a:spcBef>
                <a:spcPct val="0"/>
              </a:spcBef>
              <a:spcAft>
                <a:spcPct val="0"/>
              </a:spcAft>
              <a:tabLst>
                <a:tab pos="457200" algn="l"/>
              </a:tabLst>
            </a:pPr>
            <a:endParaRPr lang="ru-RU" b="1" dirty="0" smtClean="0">
              <a:ln/>
              <a:solidFill>
                <a:schemeClr val="accent3"/>
              </a:solidFill>
            </a:endParaRPr>
          </a:p>
          <a:p>
            <a:pPr lvl="0" fontAlgn="base">
              <a:spcBef>
                <a:spcPct val="0"/>
              </a:spcBef>
              <a:spcAft>
                <a:spcPct val="0"/>
              </a:spcAft>
              <a:tabLst>
                <a:tab pos="457200" algn="l"/>
              </a:tabLst>
            </a:pPr>
            <a:endParaRPr lang="ru-RU" b="1" dirty="0" smtClean="0">
              <a:ln/>
              <a:solidFill>
                <a:schemeClr val="accent3"/>
              </a:solidFill>
            </a:endParaRPr>
          </a:p>
          <a:p>
            <a:pPr lvl="0" fontAlgn="base">
              <a:spcBef>
                <a:spcPct val="0"/>
              </a:spcBef>
              <a:spcAft>
                <a:spcPct val="0"/>
              </a:spcAft>
              <a:tabLst>
                <a:tab pos="457200" algn="l"/>
              </a:tabLst>
            </a:pPr>
            <a:endParaRPr kumimoji="0" lang="ru-RU" sz="1800" b="1" i="0" u="none" strike="noStrike" normalizeH="0" baseline="0" dirty="0" smtClean="0">
              <a:ln/>
              <a:solidFill>
                <a:schemeClr val="accent3"/>
              </a:solidFill>
              <a:latin typeface="Arial" pitchFamily="34" charset="0"/>
            </a:endParaRPr>
          </a:p>
        </p:txBody>
      </p:sp>
    </p:spTree>
  </p:cSld>
  <p:clrMapOvr>
    <a:masterClrMapping/>
  </p:clrMapOvr>
  <p:transition spd="med" advTm="30000">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4282" y="428605"/>
            <a:ext cx="7929586" cy="646331"/>
          </a:xfrm>
          <a:prstGeom prst="rect">
            <a:avLst/>
          </a:prstGeom>
          <a:noFill/>
        </p:spPr>
        <p:txBody>
          <a:bodyPr wrap="square" rtlCol="0">
            <a:spAutoFit/>
          </a:bodyPr>
          <a:lstStyle/>
          <a:p>
            <a:r>
              <a:rPr lang="ru-RU" dirty="0" smtClean="0"/>
              <a:t>1. </a:t>
            </a:r>
            <a:r>
              <a:rPr lang="en-US" dirty="0" smtClean="0"/>
              <a:t>http://citatyi.ru/1334417844_kutuzov_img44267.html</a:t>
            </a:r>
            <a:r>
              <a:rPr lang="ru-RU" dirty="0" smtClean="0"/>
              <a:t> </a:t>
            </a:r>
          </a:p>
          <a:p>
            <a:endParaRPr lang="ru-RU" dirty="0"/>
          </a:p>
        </p:txBody>
      </p:sp>
      <p:sp>
        <p:nvSpPr>
          <p:cNvPr id="3" name="TextBox 2"/>
          <p:cNvSpPr txBox="1"/>
          <p:nvPr/>
        </p:nvSpPr>
        <p:spPr>
          <a:xfrm>
            <a:off x="214282" y="785794"/>
            <a:ext cx="5072098" cy="369332"/>
          </a:xfrm>
          <a:prstGeom prst="rect">
            <a:avLst/>
          </a:prstGeom>
          <a:noFill/>
        </p:spPr>
        <p:txBody>
          <a:bodyPr wrap="square" rtlCol="0">
            <a:spAutoFit/>
          </a:bodyPr>
          <a:lstStyle/>
          <a:p>
            <a:r>
              <a:rPr lang="ru-RU" dirty="0" smtClean="0"/>
              <a:t>2. </a:t>
            </a:r>
            <a:r>
              <a:rPr lang="en-US" dirty="0" smtClean="0"/>
              <a:t>http://www.stihi.ru/2010/11/09/2010</a:t>
            </a:r>
            <a:endParaRPr lang="ru-RU" dirty="0"/>
          </a:p>
        </p:txBody>
      </p:sp>
      <p:sp>
        <p:nvSpPr>
          <p:cNvPr id="4" name="TextBox 3"/>
          <p:cNvSpPr txBox="1"/>
          <p:nvPr/>
        </p:nvSpPr>
        <p:spPr>
          <a:xfrm>
            <a:off x="214282" y="1142984"/>
            <a:ext cx="8429684" cy="646331"/>
          </a:xfrm>
          <a:prstGeom prst="rect">
            <a:avLst/>
          </a:prstGeom>
          <a:noFill/>
        </p:spPr>
        <p:txBody>
          <a:bodyPr wrap="square" rtlCol="0">
            <a:spAutoFit/>
          </a:bodyPr>
          <a:lstStyle/>
          <a:p>
            <a:r>
              <a:rPr lang="ru-RU" dirty="0" smtClean="0"/>
              <a:t>3.</a:t>
            </a:r>
            <a:r>
              <a:rPr lang="en-US" dirty="0" smtClean="0"/>
              <a:t>http://www.artlib.ru/index.php?id=52&amp;idp=0&amp;fp=2&amp;uid=14906&amp;iid=187883&amp;idg=0&amp;user_serie=0</a:t>
            </a:r>
            <a:endParaRPr lang="ru-RU" dirty="0"/>
          </a:p>
        </p:txBody>
      </p:sp>
      <p:sp>
        <p:nvSpPr>
          <p:cNvPr id="5" name="TextBox 4"/>
          <p:cNvSpPr txBox="1"/>
          <p:nvPr/>
        </p:nvSpPr>
        <p:spPr>
          <a:xfrm>
            <a:off x="214282" y="1714488"/>
            <a:ext cx="8643998" cy="646331"/>
          </a:xfrm>
          <a:prstGeom prst="rect">
            <a:avLst/>
          </a:prstGeom>
          <a:noFill/>
        </p:spPr>
        <p:txBody>
          <a:bodyPr wrap="square" rtlCol="0">
            <a:spAutoFit/>
          </a:bodyPr>
          <a:lstStyle/>
          <a:p>
            <a:r>
              <a:rPr lang="ru-RU" dirty="0" smtClean="0"/>
              <a:t>4.</a:t>
            </a:r>
            <a:r>
              <a:rPr lang="en-US" dirty="0" smtClean="0"/>
              <a:t>http://www.daysru.com/video/festival/060710/o-roli-petra-pervogo-v-istorii-rossii-24114</a:t>
            </a:r>
            <a:endParaRPr lang="ru-RU" dirty="0"/>
          </a:p>
        </p:txBody>
      </p:sp>
      <p:sp>
        <p:nvSpPr>
          <p:cNvPr id="6" name="TextBox 5"/>
          <p:cNvSpPr txBox="1"/>
          <p:nvPr/>
        </p:nvSpPr>
        <p:spPr>
          <a:xfrm>
            <a:off x="214282" y="2357430"/>
            <a:ext cx="8572560" cy="369332"/>
          </a:xfrm>
          <a:prstGeom prst="rect">
            <a:avLst/>
          </a:prstGeom>
          <a:noFill/>
        </p:spPr>
        <p:txBody>
          <a:bodyPr wrap="square" rtlCol="0">
            <a:spAutoFit/>
          </a:bodyPr>
          <a:lstStyle/>
          <a:p>
            <a:r>
              <a:rPr lang="ru-RU" dirty="0" smtClean="0"/>
              <a:t>5.</a:t>
            </a:r>
            <a:r>
              <a:rPr lang="en-US" dirty="0" smtClean="0"/>
              <a:t>http://rap.russia.ru/group/1326/media/album2/6</a:t>
            </a:r>
            <a:endParaRPr lang="ru-RU" dirty="0"/>
          </a:p>
        </p:txBody>
      </p:sp>
      <p:sp>
        <p:nvSpPr>
          <p:cNvPr id="7" name="TextBox 6"/>
          <p:cNvSpPr txBox="1"/>
          <p:nvPr/>
        </p:nvSpPr>
        <p:spPr>
          <a:xfrm>
            <a:off x="214282" y="2714620"/>
            <a:ext cx="8643998" cy="369332"/>
          </a:xfrm>
          <a:prstGeom prst="rect">
            <a:avLst/>
          </a:prstGeom>
          <a:noFill/>
        </p:spPr>
        <p:txBody>
          <a:bodyPr wrap="square" rtlCol="0">
            <a:spAutoFit/>
          </a:bodyPr>
          <a:lstStyle/>
          <a:p>
            <a:r>
              <a:rPr lang="ru-RU" dirty="0" smtClean="0"/>
              <a:t>6.</a:t>
            </a:r>
            <a:r>
              <a:rPr lang="en-US" dirty="0" smtClean="0"/>
              <a:t>http://www.revda-info.ru/2010/03/10/v-revdu-pribyvayut-moshhi-sv-fedora-ushakova/</a:t>
            </a:r>
            <a:endParaRPr lang="ru-RU" dirty="0"/>
          </a:p>
        </p:txBody>
      </p:sp>
      <p:sp>
        <p:nvSpPr>
          <p:cNvPr id="8" name="TextBox 7"/>
          <p:cNvSpPr txBox="1"/>
          <p:nvPr/>
        </p:nvSpPr>
        <p:spPr>
          <a:xfrm>
            <a:off x="214282" y="3000372"/>
            <a:ext cx="7429552" cy="369332"/>
          </a:xfrm>
          <a:prstGeom prst="rect">
            <a:avLst/>
          </a:prstGeom>
          <a:noFill/>
        </p:spPr>
        <p:txBody>
          <a:bodyPr wrap="square" rtlCol="0">
            <a:spAutoFit/>
          </a:bodyPr>
          <a:lstStyle/>
          <a:p>
            <a:r>
              <a:rPr lang="ru-RU" dirty="0" smtClean="0"/>
              <a:t>7.</a:t>
            </a:r>
            <a:r>
              <a:rPr lang="en-US" dirty="0" smtClean="0"/>
              <a:t>http://referatyi.ru/kutuzov_biogr_02_img73185.html</a:t>
            </a:r>
            <a:endParaRPr lang="ru-RU" dirty="0"/>
          </a:p>
        </p:txBody>
      </p:sp>
      <p:sp>
        <p:nvSpPr>
          <p:cNvPr id="9" name="TextBox 8"/>
          <p:cNvSpPr txBox="1"/>
          <p:nvPr/>
        </p:nvSpPr>
        <p:spPr>
          <a:xfrm>
            <a:off x="214282" y="3286124"/>
            <a:ext cx="7572428" cy="369332"/>
          </a:xfrm>
          <a:prstGeom prst="rect">
            <a:avLst/>
          </a:prstGeom>
          <a:noFill/>
        </p:spPr>
        <p:txBody>
          <a:bodyPr wrap="square" rtlCol="0">
            <a:spAutoFit/>
          </a:bodyPr>
          <a:lstStyle/>
          <a:p>
            <a:r>
              <a:rPr lang="ru-RU" dirty="0" smtClean="0"/>
              <a:t>8. </a:t>
            </a:r>
            <a:r>
              <a:rPr lang="en-US" dirty="0" smtClean="0"/>
              <a:t>http://gdberg.ru/news/19/</a:t>
            </a:r>
            <a:endParaRPr lang="ru-RU" dirty="0"/>
          </a:p>
        </p:txBody>
      </p:sp>
      <p:sp>
        <p:nvSpPr>
          <p:cNvPr id="10" name="TextBox 9"/>
          <p:cNvSpPr txBox="1"/>
          <p:nvPr/>
        </p:nvSpPr>
        <p:spPr>
          <a:xfrm>
            <a:off x="214282" y="3571876"/>
            <a:ext cx="8143932" cy="369332"/>
          </a:xfrm>
          <a:prstGeom prst="rect">
            <a:avLst/>
          </a:prstGeom>
          <a:noFill/>
        </p:spPr>
        <p:txBody>
          <a:bodyPr wrap="square" rtlCol="0">
            <a:spAutoFit/>
          </a:bodyPr>
          <a:lstStyle/>
          <a:p>
            <a:r>
              <a:rPr lang="ru-RU" dirty="0" smtClean="0"/>
              <a:t>9. </a:t>
            </a:r>
            <a:r>
              <a:rPr lang="en-US" dirty="0" smtClean="0"/>
              <a:t>http://www.rusvopros.ru/?day=12-01</a:t>
            </a:r>
            <a:endParaRPr lang="ru-RU" dirty="0"/>
          </a:p>
        </p:txBody>
      </p:sp>
      <p:sp>
        <p:nvSpPr>
          <p:cNvPr id="11" name="TextBox 10"/>
          <p:cNvSpPr txBox="1"/>
          <p:nvPr/>
        </p:nvSpPr>
        <p:spPr>
          <a:xfrm>
            <a:off x="142844" y="3857628"/>
            <a:ext cx="8215370" cy="369332"/>
          </a:xfrm>
          <a:prstGeom prst="rect">
            <a:avLst/>
          </a:prstGeom>
          <a:noFill/>
        </p:spPr>
        <p:txBody>
          <a:bodyPr wrap="square" rtlCol="0">
            <a:spAutoFit/>
          </a:bodyPr>
          <a:lstStyle/>
          <a:p>
            <a:r>
              <a:rPr lang="ru-RU" dirty="0" smtClean="0"/>
              <a:t>10. </a:t>
            </a:r>
            <a:r>
              <a:rPr lang="en-US" dirty="0" smtClean="0"/>
              <a:t>http://art.ioso.ru/wiki/index.php</a:t>
            </a:r>
            <a:endParaRPr lang="ru-RU" dirty="0"/>
          </a:p>
        </p:txBody>
      </p:sp>
      <p:sp>
        <p:nvSpPr>
          <p:cNvPr id="12" name="TextBox 11"/>
          <p:cNvSpPr txBox="1"/>
          <p:nvPr/>
        </p:nvSpPr>
        <p:spPr>
          <a:xfrm>
            <a:off x="214282" y="4214818"/>
            <a:ext cx="7429552" cy="369332"/>
          </a:xfrm>
          <a:prstGeom prst="rect">
            <a:avLst/>
          </a:prstGeom>
          <a:noFill/>
        </p:spPr>
        <p:txBody>
          <a:bodyPr wrap="square" rtlCol="0">
            <a:spAutoFit/>
          </a:bodyPr>
          <a:lstStyle/>
          <a:p>
            <a:r>
              <a:rPr lang="ru-RU" dirty="0" smtClean="0"/>
              <a:t>11.</a:t>
            </a:r>
            <a:r>
              <a:rPr lang="en-US" dirty="0" smtClean="0"/>
              <a:t>http://www.proxies.by/pb/m/16059.htm</a:t>
            </a:r>
            <a:endParaRPr lang="ru-RU" dirty="0"/>
          </a:p>
        </p:txBody>
      </p:sp>
      <p:sp>
        <p:nvSpPr>
          <p:cNvPr id="13" name="TextBox 12"/>
          <p:cNvSpPr txBox="1"/>
          <p:nvPr/>
        </p:nvSpPr>
        <p:spPr>
          <a:xfrm>
            <a:off x="714348" y="0"/>
            <a:ext cx="6143668" cy="400110"/>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Список источников использованных иллюстраций</a:t>
            </a:r>
            <a:endParaRPr lang="ru-RU" sz="2000" dirty="0">
              <a:latin typeface="Times New Roman" pitchFamily="18" charset="0"/>
              <a:cs typeface="Times New Roman" pitchFamily="18" charset="0"/>
            </a:endParaRPr>
          </a:p>
        </p:txBody>
      </p:sp>
    </p:spTree>
  </p:cSld>
  <p:clrMapOvr>
    <a:masterClrMapping/>
  </p:clrMapOvr>
  <p:transition spd="med" advTm="30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00166" y="428604"/>
            <a:ext cx="6643734" cy="4154984"/>
          </a:xfrm>
          <a:prstGeom prst="rect">
            <a:avLst/>
          </a:prstGeom>
        </p:spPr>
        <p:txBody>
          <a:bodyPr wrap="square">
            <a:spAutoFit/>
          </a:bodyPr>
          <a:lstStyle/>
          <a:p>
            <a:pPr algn="ct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18 апреля – День победы русских воинов князя Александра Невского над немецкими рыцарями на Чудском озере (1242) </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spd="med" advTm="10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6" name="Picture 2" descr="http://i079.radikal.ru/1002/57/97af4d542322.jpg"/>
          <p:cNvPicPr>
            <a:picLocks noChangeAspect="1" noChangeArrowheads="1"/>
          </p:cNvPicPr>
          <p:nvPr/>
        </p:nvPicPr>
        <p:blipFill>
          <a:blip r:embed="rId3"/>
          <a:srcRect/>
          <a:stretch>
            <a:fillRect/>
          </a:stretch>
        </p:blipFill>
        <p:spPr bwMode="auto">
          <a:xfrm>
            <a:off x="2214546" y="214290"/>
            <a:ext cx="5114925" cy="4095750"/>
          </a:xfrm>
          <a:prstGeom prst="rect">
            <a:avLst/>
          </a:prstGeom>
          <a:noFill/>
        </p:spPr>
      </p:pic>
      <p:sp>
        <p:nvSpPr>
          <p:cNvPr id="3" name="Прямоугольник 2"/>
          <p:cNvSpPr/>
          <p:nvPr/>
        </p:nvSpPr>
        <p:spPr>
          <a:xfrm>
            <a:off x="214282" y="4572008"/>
            <a:ext cx="8643998" cy="2246769"/>
          </a:xfrm>
          <a:prstGeom prst="rect">
            <a:avLst/>
          </a:prstGeom>
        </p:spPr>
        <p:txBody>
          <a:bodyPr wrap="square">
            <a:spAutoFit/>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Александр Невский (1220-1253 г.) русский полководец, Великий князь владимирский. Победил шведов (Невская битва, 1240 г.) и немецких рыцарей Ливонского ордена (ледовое побоище, 1942г.). Канонизирован Русской Православной Церковью</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3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142852"/>
            <a:ext cx="8858312" cy="6370975"/>
          </a:xfrm>
          <a:prstGeom prst="rect">
            <a:avLst/>
          </a:prstGeom>
        </p:spPr>
        <p:txBody>
          <a:bodyPr wrap="square">
            <a:spAutoFit/>
          </a:bodyPr>
          <a:lstStyle/>
          <a:p>
            <a:pPr algn="ctr"/>
            <a:r>
              <a:rPr lang="ru-RU" sz="3400" dirty="0" smtClean="0">
                <a:ln w="12700" cmpd="sng">
                  <a:solidFill>
                    <a:schemeClr val="accent4">
                      <a:lumMod val="50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Ледовое побоище – сражение на льду Чудского озера 5 апреля 1242г. между русскими войсками во главе с Александром Невским и немецкими рыцарями-крестоносцами, завершившееся полным разгромом захватчиков. Это одно из выдающихся сражений средневековья. Победа сорвала агрессивные планы крестоносцев и на многие годы обезопасила западные границы Руси. Александр Невский был причислен Русской Православной Церковью к лику святых</a:t>
            </a:r>
            <a:endParaRPr lang="ru-RU" sz="3400" dirty="0">
              <a:ln w="12700" cmpd="sng">
                <a:solidFill>
                  <a:schemeClr val="accent4">
                    <a:lumMod val="50000"/>
                  </a:schemeClr>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4" name="Rectangle 6"/>
          <p:cNvSpPr>
            <a:spLocks noChangeArrowheads="1"/>
          </p:cNvSpPr>
          <p:nvPr/>
        </p:nvSpPr>
        <p:spPr bwMode="auto">
          <a:xfrm>
            <a:off x="214282" y="457200"/>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ctr" defTabSz="914400" rtl="0" eaLnBrk="1" fontAlgn="base" latinLnBrk="0" hangingPunct="1">
              <a:lnSpc>
                <a:spcPct val="100000"/>
              </a:lnSpc>
              <a:spcBef>
                <a:spcPct val="0"/>
              </a:spcBef>
              <a:spcAft>
                <a:spcPct val="0"/>
              </a:spcAft>
              <a:buClrTx/>
              <a:buSzTx/>
              <a:buFontTx/>
              <a:buNone/>
              <a:tabLst/>
            </a:pPr>
            <a:r>
              <a:rPr kumimoji="0" lang="ru-RU" sz="4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Calibri" pitchFamily="34" charset="0"/>
                <a:cs typeface="Times New Roman" pitchFamily="18" charset="0"/>
              </a:rPr>
              <a:t>21 сентября – День воинской славы России, День победы русских полков во главе с великим князем Дмитрием Донским над монголо-татарскими войсками в Куликовской битве (1380 год). </a:t>
            </a:r>
            <a:endParaRPr kumimoji="0" lang="ru-RU" sz="4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Tree>
  </p:cSld>
  <p:clrMapOvr>
    <a:masterClrMapping/>
  </p:clrMapOvr>
  <p:transition spd="med" advTm="10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1000"/>
                                  </p:stCondLst>
                                  <p:childTnLst>
                                    <p:set>
                                      <p:cBhvr>
                                        <p:cTn id="6" dur="1" fill="hold">
                                          <p:stCondLst>
                                            <p:cond delay="0"/>
                                          </p:stCondLst>
                                        </p:cTn>
                                        <p:tgtEl>
                                          <p:spTgt spid="2054"/>
                                        </p:tgtEl>
                                        <p:attrNameLst>
                                          <p:attrName>style.visibility</p:attrName>
                                        </p:attrNameLst>
                                      </p:cBhvr>
                                      <p:to>
                                        <p:strVal val="visible"/>
                                      </p:to>
                                    </p:set>
                                    <p:animEffect transition="in" filter="slide(fromBottom)">
                                      <p:cBhvr>
                                        <p:cTn id="7" dur="3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extBox 1"/>
          <p:cNvSpPr txBox="1"/>
          <p:nvPr/>
        </p:nvSpPr>
        <p:spPr>
          <a:xfrm>
            <a:off x="4214810" y="1000108"/>
            <a:ext cx="5072066" cy="4857784"/>
          </a:xfrm>
          <a:prstGeom prst="rect">
            <a:avLst/>
          </a:prstGeom>
          <a:no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flat">
            <a:bevelT w="63500" h="63500"/>
            <a:contourClr>
              <a:srgbClr val="FFFFFF"/>
            </a:contourClr>
          </a:sp3d>
        </p:spPr>
        <p:txBody>
          <a:bodyPr wrap="square" rtlCol="0">
            <a:noAutofit/>
          </a:bodyPr>
          <a:lstStyle/>
          <a:p>
            <a:pPr algn="ct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Донской Дмитрий Иванович – </a:t>
            </a:r>
          </a:p>
          <a:p>
            <a:pPr algn="ct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(1350–1389) – великий князь московский (</a:t>
            </a:r>
            <a:r>
              <a:rPr lang="ru-RU" sz="2800" dirty="0" err="1"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c</a:t>
            </a: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 1359), владимирский (с 1362) и новгородский (с 1363),</a:t>
            </a:r>
          </a:p>
          <a:p>
            <a:pPr algn="ct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 сын Ивана II Ивановича Красного и его второй жены княгини Александры Ивановны.</a:t>
            </a:r>
          </a:p>
          <a:p>
            <a:pPr algn="ctr"/>
            <a:r>
              <a:rPr lang="ru-RU" sz="28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Родился 12 октября 1350 в Москве, принадлежал к 15 колену   Рюриковичей</a:t>
            </a:r>
            <a:endParaRPr lang="ru-RU" sz="2800" dirty="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endParaRPr>
          </a:p>
        </p:txBody>
      </p:sp>
      <p:pic>
        <p:nvPicPr>
          <p:cNvPr id="18436" name="Picture 4" descr="http://i076.radikal.ru/1111/a0/d55e655d65f3.jpg"/>
          <p:cNvPicPr>
            <a:picLocks noChangeAspect="1" noChangeArrowheads="1"/>
          </p:cNvPicPr>
          <p:nvPr/>
        </p:nvPicPr>
        <p:blipFill>
          <a:blip r:embed="rId3"/>
          <a:srcRect/>
          <a:stretch>
            <a:fillRect/>
          </a:stretch>
        </p:blipFill>
        <p:spPr bwMode="auto">
          <a:xfrm>
            <a:off x="142844" y="357166"/>
            <a:ext cx="3857652" cy="6080764"/>
          </a:xfrm>
          <a:prstGeom prst="rect">
            <a:avLst/>
          </a:prstGeom>
          <a:noFill/>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100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400" decel="100000"/>
                                        <p:tgtEl>
                                          <p:spTgt spid="18436"/>
                                        </p:tgtEl>
                                      </p:cBhvr>
                                    </p:animEffect>
                                    <p:anim calcmode="lin" valueType="num">
                                      <p:cBhvr>
                                        <p:cTn id="8" dur="2400" decel="100000" fill="hold"/>
                                        <p:tgtEl>
                                          <p:spTgt spid="18436"/>
                                        </p:tgtEl>
                                        <p:attrNameLst>
                                          <p:attrName>style.rotation</p:attrName>
                                        </p:attrNameLst>
                                      </p:cBhvr>
                                      <p:tavLst>
                                        <p:tav tm="0">
                                          <p:val>
                                            <p:fltVal val="-90"/>
                                          </p:val>
                                        </p:tav>
                                        <p:tav tm="100000">
                                          <p:val>
                                            <p:fltVal val="0"/>
                                          </p:val>
                                        </p:tav>
                                      </p:tavLst>
                                    </p:anim>
                                    <p:anim calcmode="lin" valueType="num">
                                      <p:cBhvr>
                                        <p:cTn id="9" dur="2400" decel="100000" fill="hold"/>
                                        <p:tgtEl>
                                          <p:spTgt spid="18436"/>
                                        </p:tgtEl>
                                        <p:attrNameLst>
                                          <p:attrName>ppt_x</p:attrName>
                                        </p:attrNameLst>
                                      </p:cBhvr>
                                      <p:tavLst>
                                        <p:tav tm="0">
                                          <p:val>
                                            <p:strVal val="#ppt_x+0.4"/>
                                          </p:val>
                                        </p:tav>
                                        <p:tav tm="100000">
                                          <p:val>
                                            <p:strVal val="#ppt_x-0.05"/>
                                          </p:val>
                                        </p:tav>
                                      </p:tavLst>
                                    </p:anim>
                                    <p:anim calcmode="lin" valueType="num">
                                      <p:cBhvr>
                                        <p:cTn id="10" dur="2400" decel="100000" fill="hold"/>
                                        <p:tgtEl>
                                          <p:spTgt spid="18436"/>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8436"/>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843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ppt_x"/>
                                          </p:val>
                                        </p:tav>
                                        <p:tav tm="100000">
                                          <p:val>
                                            <p:strVal val="#ppt_x"/>
                                          </p:val>
                                        </p:tav>
                                      </p:tavLst>
                                    </p:anim>
                                    <p:anim calcmode="lin" valueType="num">
                                      <p:cBhvr additive="base">
                                        <p:cTn id="1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214290"/>
            <a:ext cx="8643998" cy="6494085"/>
          </a:xfrm>
          <a:prstGeom prst="rect">
            <a:avLst/>
          </a:prstGeom>
        </p:spPr>
        <p:txBody>
          <a:bodyPr wrap="square">
            <a:spAutoFit/>
          </a:bodyPr>
          <a:lstStyle/>
          <a:p>
            <a:r>
              <a:rPr lang="ru-RU" sz="3200" dirty="0" smtClean="0">
                <a:ln w="18415" cmpd="sng">
                  <a:solidFill>
                    <a:schemeClr val="bg1">
                      <a:lumMod val="95000"/>
                    </a:schemeClr>
                  </a:solidFill>
                  <a:prstDash val="solid"/>
                </a:ln>
                <a:solidFill>
                  <a:schemeClr val="accent4"/>
                </a:solidFill>
                <a:effectLst>
                  <a:outerShdw blurRad="63500" dir="3600000" algn="tl" rotWithShape="0">
                    <a:srgbClr val="000000">
                      <a:alpha val="70000"/>
                    </a:srgbClr>
                  </a:outerShdw>
                </a:effectLst>
                <a:latin typeface="Times New Roman" pitchFamily="18" charset="0"/>
                <a:cs typeface="Times New Roman" pitchFamily="18" charset="0"/>
              </a:rPr>
              <a:t>Куликовская битва  русских полков во главе с великим князем московским и владимирским Дмитрием Ивановичем и монголо-татарским войском под началом Мамая произошла  8 сентября 1380 г. Войско Мамая было полностью разгромлено.   Битва на Куликовом  поле серьезно подорвала военное могущество Золотой Орды и ускорила ее последующий распад. Она способствовала дальнейшему росту и укреплению русского единого государства, подняла роль Москвы как центра объединения.  Князь Дмитрий Иванович получил почетное прозвище Донской.</a:t>
            </a:r>
            <a:r>
              <a:rPr lang="ru-RU" sz="3200" dirty="0" smtClean="0">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sz="3200" dirty="0">
              <a:ln w="18415" cmpd="sng">
                <a:solidFill>
                  <a:srgbClr val="FFFF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2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55" decel="100000"/>
                                        <p:tgtEl>
                                          <p:spTgt spid="2"/>
                                        </p:tgtEl>
                                      </p:cBhvr>
                                    </p:animEffect>
                                    <p:animScale>
                                      <p:cBhvr>
                                        <p:cTn id="8" dur="1155" decel="100000"/>
                                        <p:tgtEl>
                                          <p:spTgt spid="2"/>
                                        </p:tgtEl>
                                      </p:cBhvr>
                                      <p:from x="10000" y="10000"/>
                                      <p:to x="200000" y="450000"/>
                                    </p:animScale>
                                    <p:animScale>
                                      <p:cBhvr>
                                        <p:cTn id="9" dur="1845" accel="100000" fill="hold">
                                          <p:stCondLst>
                                            <p:cond delay="1155"/>
                                          </p:stCondLst>
                                        </p:cTn>
                                        <p:tgtEl>
                                          <p:spTgt spid="2"/>
                                        </p:tgtEl>
                                      </p:cBhvr>
                                      <p:from x="200000" y="450000"/>
                                      <p:to x="100000" y="100000"/>
                                    </p:animScale>
                                    <p:set>
                                      <p:cBhvr>
                                        <p:cTn id="10" dur="1155" fill="hold"/>
                                        <p:tgtEl>
                                          <p:spTgt spid="2"/>
                                        </p:tgtEl>
                                        <p:attrNameLst>
                                          <p:attrName>ppt_x</p:attrName>
                                        </p:attrNameLst>
                                      </p:cBhvr>
                                      <p:to>
                                        <p:strVal val="(0.5)"/>
                                      </p:to>
                                    </p:set>
                                    <p:anim from="(0.5)" to="(#ppt_x)" calcmode="lin" valueType="num">
                                      <p:cBhvr>
                                        <p:cTn id="11" dur="1845" accel="100000" fill="hold">
                                          <p:stCondLst>
                                            <p:cond delay="1155"/>
                                          </p:stCondLst>
                                        </p:cTn>
                                        <p:tgtEl>
                                          <p:spTgt spid="2"/>
                                        </p:tgtEl>
                                        <p:attrNameLst>
                                          <p:attrName>ppt_x</p:attrName>
                                        </p:attrNameLst>
                                      </p:cBhvr>
                                    </p:anim>
                                    <p:set>
                                      <p:cBhvr>
                                        <p:cTn id="12" dur="1155" fill="hold"/>
                                        <p:tgtEl>
                                          <p:spTgt spid="2"/>
                                        </p:tgtEl>
                                        <p:attrNameLst>
                                          <p:attrName>ppt_y</p:attrName>
                                        </p:attrNameLst>
                                      </p:cBhvr>
                                      <p:to>
                                        <p:strVal val="(#ppt_y+0.4)"/>
                                      </p:to>
                                    </p:set>
                                    <p:anim from="(#ppt_y+0.4)" to="(#ppt_y)" calcmode="lin" valueType="num">
                                      <p:cBhvr>
                                        <p:cTn id="13" dur="1845" accel="100000" fill="hold">
                                          <p:stCondLst>
                                            <p:cond delay="1155"/>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1790</Words>
  <Application>Microsoft Office PowerPoint</Application>
  <PresentationFormat>Экран (4:3)</PresentationFormat>
  <Paragraphs>79</Paragraphs>
  <Slides>35</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98</cp:revision>
  <dcterms:created xsi:type="dcterms:W3CDTF">2013-02-03T12:28:46Z</dcterms:created>
  <dcterms:modified xsi:type="dcterms:W3CDTF">2013-08-05T12:05:03Z</dcterms:modified>
</cp:coreProperties>
</file>