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006" autoAdjust="0"/>
  </p:normalViewPr>
  <p:slideViewPr>
    <p:cSldViewPr>
      <p:cViewPr>
        <p:scale>
          <a:sx n="77" d="100"/>
          <a:sy n="77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CEC4-C11B-417A-837F-A72210DD31AE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BAEC-503F-47E4-BCC7-49663BF27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ЧАСТЬ 1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BAEC-503F-47E4-BCC7-49663BF275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путешеств\img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142984"/>
            <a:ext cx="6076950" cy="5195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Троицкий собор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 smtClean="0"/>
              <a:t>Троицкий собор в селе Енотаевка(1832-1840гг.) построен по проекту известного петербургского архитектора И.И.Шарлеманя. Самое выразительное в памятнике – его внутреннее пространство, подчинённое идее круга. Стройная круговая ротонда, свет, ровно падающий из окон, и широкий «парящий» благодаря подвеске купол, создают ощущение полной гармонии. В последние годы здесь </a:t>
            </a:r>
            <a:r>
              <a:rPr lang="ru-RU" sz="1400" dirty="0" err="1" smtClean="0"/>
              <a:t>замироточили</a:t>
            </a:r>
            <a:r>
              <a:rPr lang="ru-RU" sz="1400" dirty="0" smtClean="0"/>
              <a:t> несколько икон, приобщиться к святости которых стремятся многочисленные прихожане.</a:t>
            </a:r>
          </a:p>
          <a:p>
            <a:r>
              <a:rPr lang="ru-RU" sz="1400" dirty="0" smtClean="0"/>
              <a:t>Издалека открывается глазам туристов величественный храм во имя Покрова Пресвятой Богородицы, стоящий на косогоре села Пришиб. Боковые главы храма самостоятельно не воспринимаются: так они подавлены огромным куполом.</a:t>
            </a:r>
            <a:endParaRPr lang="ru-RU" sz="1400" dirty="0"/>
          </a:p>
        </p:txBody>
      </p:sp>
      <p:pic>
        <p:nvPicPr>
          <p:cNvPr id="20482" name="Picture 2" descr="C:\Documents and Settings\Администратор\Рабочий стол\путешеств\img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568398"/>
            <a:ext cx="4038600" cy="3888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Знаете ли Вы , что…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Зимой в районе села Никольское в Волге можно встретить необычных, напоминающих змей существ. Это миноги. Что интересно, минога даже не рыба – необычное создание относится к более примитивному, нежели рыбы, классу круглоротых, или </a:t>
            </a:r>
            <a:r>
              <a:rPr lang="ru-RU" dirty="0" err="1" smtClean="0"/>
              <a:t>циклостом</a:t>
            </a:r>
            <a:r>
              <a:rPr lang="ru-RU" dirty="0" smtClean="0"/>
              <a:t>. Отличия весьма существенные: у миног нет даже скелета, это « рыба» без костей, у неё есть лишь хорда. Все органы миноги расположены в коротком участке тела у головы, всё остальное – чистое мясо. И мясо удивительно вкусное – жирных миног в холодном маринаде ценят гурманы всего мира! Поймать миногу на удочку вряд ли удастся, их ловят специальными приспособлениями, напоминающими садки.</a:t>
            </a:r>
            <a:endParaRPr lang="ru-RU" dirty="0"/>
          </a:p>
        </p:txBody>
      </p:sp>
      <p:pic>
        <p:nvPicPr>
          <p:cNvPr id="21506" name="Picture 2" descr="C:\Documents and Settings\Администратор\Рабочий стол\82588529_Minogi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1788716"/>
            <a:ext cx="5102225" cy="3826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24579" name="Picture 3" descr="C:\Documents and Settings\Администратор\Рабочий стол\d3d3LmppbGtpbi5ydS9waWNzL25ld3MvNTU1OS80NzcyMzAxNzM2XzcwMGk0NjQuanBnP19faWQ9MTc3NTA=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1928802"/>
            <a:ext cx="6521642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Ахтубинский</a:t>
            </a:r>
            <a:r>
              <a:rPr lang="ru-RU" sz="3200" dirty="0" smtClean="0"/>
              <a:t> район</a:t>
            </a:r>
            <a:endParaRPr lang="ru-RU" sz="3200" dirty="0"/>
          </a:p>
        </p:txBody>
      </p:sp>
      <p:pic>
        <p:nvPicPr>
          <p:cNvPr id="1026" name="Picture 2" descr="C:\Documents and Settings\Администратор\Рабочий стол\путешеств\img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21407" y="2249488"/>
            <a:ext cx="4701186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Озеро  Баскунчак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00024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sz="1200" dirty="0" smtClean="0"/>
              <a:t>Баскунчак- крупнейшее солёное озеро Европы и России. Площадь озера около 110кв.км,наибольшая длина-18км,ширина-13 км. Озеро представляет своеобразное углубление на вершине соляной горы , уходящей основанием на тысячи метров в глубину земли и прикрытой толщей осадочных пород. Питание озера Баскунчак происходит главным образом за счёт  источников. Многочисленные источники впадают в озеро по его северо-западному берегу. В течение суток в озеро поступает более 2,5 тыс.тонн солей. </a:t>
            </a:r>
            <a:r>
              <a:rPr lang="ru-RU" sz="1200" dirty="0" err="1" smtClean="0"/>
              <a:t>Баскунчакская</a:t>
            </a:r>
            <a:r>
              <a:rPr lang="ru-RU" sz="1200" dirty="0" smtClean="0"/>
              <a:t> соль составляет 80 % всей российской соли и считается одной из самых лучших в мире. Уникальность </a:t>
            </a:r>
            <a:r>
              <a:rPr lang="ru-RU" sz="1200" dirty="0" err="1" smtClean="0"/>
              <a:t>Баскунчакского</a:t>
            </a:r>
            <a:r>
              <a:rPr lang="ru-RU" sz="1200" dirty="0" smtClean="0"/>
              <a:t> месторождения поваренной соли состоит в том, что оно, в  отличие от большинства других месторождений, в силу природных особенностей способно с годами восстанавливать потерянные запасы за счёт естественного </a:t>
            </a:r>
            <a:r>
              <a:rPr lang="ru-RU" sz="1200" dirty="0" err="1" smtClean="0"/>
              <a:t>привноса</a:t>
            </a:r>
            <a:r>
              <a:rPr lang="ru-RU" sz="1200" dirty="0" smtClean="0"/>
              <a:t> солей питающими озеро источниками. На самом деле Баскунчак- хрупкая природная  </a:t>
            </a:r>
            <a:r>
              <a:rPr lang="ru-RU" sz="1200" dirty="0" err="1" smtClean="0"/>
              <a:t>геоэкологическая</a:t>
            </a:r>
            <a:r>
              <a:rPr lang="ru-RU" sz="1200" dirty="0" smtClean="0"/>
              <a:t> система, нуждающаяся в тщательном  изучении, охране и бережном отношении.</a:t>
            </a:r>
          </a:p>
        </p:txBody>
      </p:sp>
      <p:pic>
        <p:nvPicPr>
          <p:cNvPr id="3074" name="Picture 2" descr="C:\Documents and Settings\Администратор\Рабочий стол\путешеств\img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3156607"/>
            <a:ext cx="4038600" cy="2711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Гора Большое </a:t>
            </a:r>
            <a:r>
              <a:rPr lang="ru-RU" sz="3200" dirty="0" err="1" smtClean="0"/>
              <a:t>Богдо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 smtClean="0"/>
              <a:t>Гора Большое </a:t>
            </a:r>
            <a:r>
              <a:rPr lang="ru-RU" sz="1400" dirty="0" err="1" smtClean="0"/>
              <a:t>Богдо</a:t>
            </a:r>
            <a:r>
              <a:rPr lang="ru-RU" sz="1400" dirty="0" smtClean="0"/>
              <a:t> имеет окружность 13 километров, высоту 153,5 метра. Она находится у </a:t>
            </a:r>
            <a:r>
              <a:rPr lang="ru-RU" sz="1400" dirty="0" err="1" smtClean="0"/>
              <a:t>юго</a:t>
            </a:r>
            <a:r>
              <a:rPr lang="ru-RU" sz="1400" dirty="0" smtClean="0"/>
              <a:t>- западного побережья </a:t>
            </a:r>
            <a:r>
              <a:rPr lang="ru-RU" sz="1400" dirty="0" err="1" smtClean="0"/>
              <a:t>Баскунчакского</a:t>
            </a:r>
            <a:r>
              <a:rPr lang="ru-RU" sz="1400" dirty="0" smtClean="0"/>
              <a:t> озера. На поверхность горы выходят древнейшие слои породы, формировавшиеся 250-200 миллионов лет назад. Такого в Астраханской области больше не встретишь нигде. Особенность горы состоит в том, что фундаментом, ядром горы является монолит каменной соли. Большое </a:t>
            </a:r>
            <a:r>
              <a:rPr lang="ru-RU" sz="1400" dirty="0" err="1" smtClean="0"/>
              <a:t>Богдо</a:t>
            </a:r>
            <a:r>
              <a:rPr lang="ru-RU" sz="1400" dirty="0" smtClean="0"/>
              <a:t> и её окрестности входят в состав Государственного природного заповедника « </a:t>
            </a:r>
            <a:r>
              <a:rPr lang="ru-RU" sz="1400" dirty="0" err="1" smtClean="0"/>
              <a:t>Богдинско</a:t>
            </a:r>
            <a:r>
              <a:rPr lang="ru-RU" sz="1400" dirty="0" smtClean="0"/>
              <a:t> –</a:t>
            </a:r>
            <a:r>
              <a:rPr lang="ru-RU" sz="1400" dirty="0" err="1" smtClean="0"/>
              <a:t>Баскунчакский</a:t>
            </a:r>
            <a:r>
              <a:rPr lang="ru-RU" sz="1400" dirty="0" smtClean="0"/>
              <a:t>». В районе горы можно встретить реликтовые виды флоры и фауны. Также гора </a:t>
            </a:r>
            <a:r>
              <a:rPr lang="ru-RU" sz="1400" dirty="0" err="1" smtClean="0"/>
              <a:t>Богдо</a:t>
            </a:r>
            <a:r>
              <a:rPr lang="ru-RU" sz="1400" dirty="0" smtClean="0"/>
              <a:t> отличается исключительным разнообразием ландшафтов и природных комплексов на небольшой территории. Здесь можно встретить лесистые распадки, сухие степи, каменистые склоны, водоёмы от совершенно пресных до предельно солёных.</a:t>
            </a:r>
            <a:endParaRPr lang="ru-RU" sz="1400" dirty="0"/>
          </a:p>
        </p:txBody>
      </p:sp>
      <p:pic>
        <p:nvPicPr>
          <p:cNvPr id="4098" name="Picture 2" descr="C:\Documents and Settings\Администратор\Рабочий стол\путешеств\img1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667916"/>
            <a:ext cx="4038600" cy="3689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Пискливый </a:t>
            </a:r>
            <a:r>
              <a:rPr lang="ru-RU" sz="3200" dirty="0" err="1" smtClean="0"/>
              <a:t>геккончик</a:t>
            </a:r>
            <a:endParaRPr lang="ru-RU" sz="3200" dirty="0"/>
          </a:p>
        </p:txBody>
      </p:sp>
      <p:pic>
        <p:nvPicPr>
          <p:cNvPr id="7170" name="Picture 2" descr="C:\Documents and Settings\Администратор\Рабочий стол\путешеств\img1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81" y="2357430"/>
            <a:ext cx="3998219" cy="300263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Из рептилий наиболее интересен пискливый </a:t>
            </a:r>
            <a:r>
              <a:rPr lang="ru-RU" sz="1400" dirty="0" err="1" smtClean="0"/>
              <a:t>геккончик</a:t>
            </a:r>
            <a:r>
              <a:rPr lang="ru-RU" sz="1400" dirty="0" smtClean="0"/>
              <a:t>- вид, который впервые открыл и описал в районе горы </a:t>
            </a:r>
            <a:r>
              <a:rPr lang="ru-RU" sz="1400" dirty="0" err="1" smtClean="0"/>
              <a:t>Богдо</a:t>
            </a:r>
            <a:r>
              <a:rPr lang="ru-RU" sz="1400" dirty="0" smtClean="0"/>
              <a:t> П.С. Паллас. </a:t>
            </a:r>
            <a:r>
              <a:rPr lang="ru-RU" sz="1400" dirty="0" err="1" smtClean="0"/>
              <a:t>Геккончик</a:t>
            </a:r>
            <a:r>
              <a:rPr lang="ru-RU" sz="1400" dirty="0" smtClean="0"/>
              <a:t> занесён в Красную книгу России и встречается только на горе </a:t>
            </a:r>
            <a:r>
              <a:rPr lang="ru-RU" sz="1400" dirty="0" err="1" smtClean="0"/>
              <a:t>Богдо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Енотаевский</a:t>
            </a:r>
            <a:r>
              <a:rPr lang="ru-RU" sz="3200" dirty="0" smtClean="0"/>
              <a:t> район</a:t>
            </a:r>
            <a:endParaRPr lang="ru-RU" sz="3200" dirty="0"/>
          </a:p>
        </p:txBody>
      </p:sp>
      <p:pic>
        <p:nvPicPr>
          <p:cNvPr id="16386" name="Picture 2" descr="C:\Documents and Settings\Администратор\Рабочий стол\путешеств\img1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51865" y="2249488"/>
            <a:ext cx="4040269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Казачий край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 smtClean="0"/>
              <a:t>Один из путей заселения этого края- государственная колонизация- расселение в начале XVIII века казаков в станицах вдоль московского почтового тракта по правому берегу Волги от Царицына до Астрахани в целях обеспечения безопасности движения почтовых связей и торговых путей. Кроме службы по охране почтового и торгового тракта, казаки занимались рыбной ловлей и скотоводством. Здесь на протяжении столетий служивые люди и формировали свой уклад жизни. Многотрудный быт казаков- земледельцев и рыбаков сочетался с суровой долей защитников рубежей Отечества и нашёл своё отражение  в богатом по содержанию этносе казачества. Сегодня казачество в </a:t>
            </a:r>
            <a:r>
              <a:rPr lang="ru-RU" sz="1400" dirty="0" err="1" smtClean="0"/>
              <a:t>Енотаевском</a:t>
            </a:r>
            <a:r>
              <a:rPr lang="ru-RU" sz="1400" dirty="0" smtClean="0"/>
              <a:t> районе представлено официально </a:t>
            </a:r>
            <a:r>
              <a:rPr lang="ru-RU" sz="1400" dirty="0" err="1" smtClean="0"/>
              <a:t>зарегестрированными</a:t>
            </a:r>
            <a:r>
              <a:rPr lang="ru-RU" sz="1400" dirty="0" smtClean="0"/>
              <a:t> </a:t>
            </a:r>
            <a:r>
              <a:rPr lang="ru-RU" sz="1400" dirty="0" err="1" smtClean="0"/>
              <a:t>Енотаевским</a:t>
            </a:r>
            <a:r>
              <a:rPr lang="ru-RU" sz="1400" dirty="0" smtClean="0"/>
              <a:t>, </a:t>
            </a:r>
            <a:r>
              <a:rPr lang="ru-RU" sz="1400" dirty="0" err="1" smtClean="0"/>
              <a:t>Замьяновским</a:t>
            </a:r>
            <a:r>
              <a:rPr lang="ru-RU" sz="1400" dirty="0" smtClean="0"/>
              <a:t> и </a:t>
            </a:r>
            <a:r>
              <a:rPr lang="ru-RU" sz="1400" dirty="0" err="1" smtClean="0"/>
              <a:t>Грачевским</a:t>
            </a:r>
            <a:r>
              <a:rPr lang="ru-RU" sz="1400" dirty="0" smtClean="0"/>
              <a:t> казачьими обществами.</a:t>
            </a:r>
            <a:endParaRPr lang="ru-RU" sz="1400" dirty="0"/>
          </a:p>
        </p:txBody>
      </p:sp>
      <p:pic>
        <p:nvPicPr>
          <p:cNvPr id="17410" name="Picture 2" descr="C:\Documents and Settings\Администратор\Рабочий стол\путешеств\img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736"/>
            <a:ext cx="4429156" cy="4774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Хозяин усадьбы</a:t>
            </a:r>
            <a:endParaRPr lang="ru-RU" sz="3200" dirty="0"/>
          </a:p>
        </p:txBody>
      </p:sp>
      <p:pic>
        <p:nvPicPr>
          <p:cNvPr id="18434" name="Picture 2" descr="C:\Documents and Settings\Администратор\Рабочий стол\путешеств\img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2624" y="2988469"/>
            <a:ext cx="2587752" cy="304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400" dirty="0" smtClean="0"/>
              <a:t>Хозяин усадьбы- это вовсе не статус человека или название какого-либо рассказа. На самом деле это интереснейший </a:t>
            </a:r>
            <a:r>
              <a:rPr lang="ru-RU" sz="1400" dirty="0" err="1" smtClean="0"/>
              <a:t>агротуристический</a:t>
            </a:r>
            <a:r>
              <a:rPr lang="ru-RU" sz="1400" dirty="0" smtClean="0"/>
              <a:t> маршрут. Стать хозяином или хозяйкой усадьбы здесь может каждый гость района. Для любителей </a:t>
            </a:r>
            <a:r>
              <a:rPr lang="ru-RU" sz="1400" dirty="0" err="1" smtClean="0"/>
              <a:t>агроэкстрима</a:t>
            </a:r>
            <a:r>
              <a:rPr lang="ru-RU" sz="1400" dirty="0" smtClean="0"/>
              <a:t> в программу маршрута всё включено, начиная с самостоятельного плетения плетня, поделок из лозы, лепки на гончарном круге и заканчивая кормлением сельскохозяйственных животных, доением коровы или козы, прядением на прялке. А какое хозяйство без дегустации экологически чистых продуктов: парного молока, овощей прямо с куста, шашлычка. Вечерний романтический ужин у костра, катание на верблюде, участие в рыбной ловле в составе рыболовецкой бригады, экскурсия в степь. И, конечно же, дорогого гостя проведут в гостеприимную казахскую юрту, где вы сможете отведать национальные блюда, </a:t>
            </a:r>
            <a:r>
              <a:rPr lang="ru-RU" sz="1400" dirty="0" err="1" smtClean="0"/>
              <a:t>сфотогрофироваться</a:t>
            </a:r>
            <a:r>
              <a:rPr lang="ru-RU" sz="1400" dirty="0" smtClean="0"/>
              <a:t> в национальном костюме, услышать прекрасные звуки домбры, узнать об истории казахского и калмыцкого народов этой земли.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Православия оплот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1400" dirty="0" smtClean="0"/>
              <a:t>Не многие жители области знают, почему же областная епархия называется </a:t>
            </a:r>
            <a:r>
              <a:rPr lang="ru-RU" sz="1400" dirty="0" err="1" smtClean="0"/>
              <a:t>Астраханско-Енотавской</a:t>
            </a:r>
            <a:r>
              <a:rPr lang="ru-RU" sz="1400" dirty="0" smtClean="0"/>
              <a:t>. В Енотаевке располагается собор кафедрального значения- Свято-Троицкий собор, третий по значимости после Покровского и Успенского соборов города Астрахани. Именно здесь раннее находилась кафедра викарного епископа Леонтия. По количеству находящихся здесь церквей </a:t>
            </a:r>
            <a:r>
              <a:rPr lang="ru-RU" sz="1400" dirty="0" err="1" smtClean="0"/>
              <a:t>Енотаевский</a:t>
            </a:r>
            <a:r>
              <a:rPr lang="ru-RU" sz="1400" dirty="0" smtClean="0"/>
              <a:t> район является своеобразным лидером – почти на каждое село свой храм. Храм во имя Рождества Пресвятой Богородицы (1899год)в селе Никольское поражает своими размерами. В пятиглавом завершении легко усмотреть влияние собора астраханского Предтеченского монастыря, выстроенного в </a:t>
            </a:r>
            <a:r>
              <a:rPr lang="ru-RU" sz="1400" dirty="0" err="1" smtClean="0"/>
              <a:t>псевдоруссских</a:t>
            </a:r>
            <a:r>
              <a:rPr lang="ru-RU" sz="1400" dirty="0" smtClean="0"/>
              <a:t> формах. </a:t>
            </a:r>
            <a:r>
              <a:rPr lang="ru-RU" sz="1400" dirty="0" err="1" smtClean="0"/>
              <a:t>Четырёхстолпность</a:t>
            </a:r>
            <a:r>
              <a:rPr lang="ru-RU" sz="1400" dirty="0" smtClean="0"/>
              <a:t> и некоторые элементы декора, в первую очередь мощные перспективные порталы, явно исходят от Астраханского казанского собора.</a:t>
            </a:r>
            <a:endParaRPr lang="ru-RU" sz="1400" dirty="0"/>
          </a:p>
        </p:txBody>
      </p:sp>
      <p:pic>
        <p:nvPicPr>
          <p:cNvPr id="19458" name="Picture 2" descr="C:\Documents and Settings\Администратор\Рабочий стол\путешеств\img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852035"/>
            <a:ext cx="3429024" cy="550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</TotalTime>
  <Words>907</Words>
  <PresentationFormat>Экран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Слайд 1</vt:lpstr>
      <vt:lpstr>Ахтубинский район</vt:lpstr>
      <vt:lpstr>Озеро  Баскунчак</vt:lpstr>
      <vt:lpstr>Гора Большое Богдо</vt:lpstr>
      <vt:lpstr>Пискливый геккончик</vt:lpstr>
      <vt:lpstr>Енотаевский район</vt:lpstr>
      <vt:lpstr>Казачий край</vt:lpstr>
      <vt:lpstr>Хозяин усадьбы</vt:lpstr>
      <vt:lpstr>Православия оплот</vt:lpstr>
      <vt:lpstr>Троицкий собор</vt:lpstr>
      <vt:lpstr>Знаете ли Вы , что…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26</cp:revision>
  <dcterms:modified xsi:type="dcterms:W3CDTF">2013-08-16T18:09:38Z</dcterms:modified>
</cp:coreProperties>
</file>