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40"/>
  </p:notesMasterIdLst>
  <p:sldIdLst>
    <p:sldId id="283" r:id="rId2"/>
    <p:sldId id="323" r:id="rId3"/>
    <p:sldId id="286" r:id="rId4"/>
    <p:sldId id="287" r:id="rId5"/>
    <p:sldId id="289" r:id="rId6"/>
    <p:sldId id="261" r:id="rId7"/>
    <p:sldId id="262" r:id="rId8"/>
    <p:sldId id="279" r:id="rId9"/>
    <p:sldId id="264" r:id="rId10"/>
    <p:sldId id="267" r:id="rId11"/>
    <p:sldId id="268" r:id="rId12"/>
    <p:sldId id="269" r:id="rId13"/>
    <p:sldId id="270" r:id="rId14"/>
    <p:sldId id="280" r:id="rId15"/>
    <p:sldId id="281" r:id="rId16"/>
    <p:sldId id="271" r:id="rId17"/>
    <p:sldId id="324" r:id="rId18"/>
    <p:sldId id="326" r:id="rId19"/>
    <p:sldId id="296" r:id="rId20"/>
    <p:sldId id="298" r:id="rId21"/>
    <p:sldId id="299" r:id="rId22"/>
    <p:sldId id="293" r:id="rId23"/>
    <p:sldId id="294" r:id="rId24"/>
    <p:sldId id="329" r:id="rId25"/>
    <p:sldId id="327" r:id="rId26"/>
    <p:sldId id="300" r:id="rId27"/>
    <p:sldId id="302" r:id="rId28"/>
    <p:sldId id="303" r:id="rId29"/>
    <p:sldId id="304" r:id="rId30"/>
    <p:sldId id="306" r:id="rId31"/>
    <p:sldId id="311" r:id="rId32"/>
    <p:sldId id="313" r:id="rId33"/>
    <p:sldId id="328" r:id="rId34"/>
    <p:sldId id="317" r:id="rId35"/>
    <p:sldId id="319" r:id="rId36"/>
    <p:sldId id="320" r:id="rId37"/>
    <p:sldId id="321" r:id="rId38"/>
    <p:sldId id="33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40602"/>
    <a:srgbClr val="663300"/>
    <a:srgbClr val="000099"/>
    <a:srgbClr val="000B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0785E-5568-442D-9B2D-218865521103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88799-6825-4DFB-86CF-D5E936A11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0944D6-6043-45DE-A3F5-74D8F39036BE}" type="datetimeFigureOut">
              <a:rPr lang="ru-RU" smtClean="0"/>
              <a:pPr/>
              <a:t>23.07.2013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B1AE0C-4F74-4AAF-90D8-77C251ABFA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moment.ru/holidays/day-youth-in-russia.html" TargetMode="External"/><Relationship Id="rId13" Type="http://schemas.openxmlformats.org/officeDocument/2006/relationships/image" Target="../media/image29.jpeg"/><Relationship Id="rId3" Type="http://schemas.openxmlformats.org/officeDocument/2006/relationships/hyperlink" Target="http://www.inmoment.ru/holidays/pushkin-day-russia.html" TargetMode="External"/><Relationship Id="rId7" Type="http://schemas.openxmlformats.org/officeDocument/2006/relationships/hyperlink" Target="http://www.inmoment.ru/holidays/day-inventor-rationalizer.html" TargetMode="External"/><Relationship Id="rId12" Type="http://schemas.openxmlformats.org/officeDocument/2006/relationships/hyperlink" Target="http://www.inmoment.ru/holidays/day-struggle-against-narcotism.html" TargetMode="External"/><Relationship Id="rId17" Type="http://schemas.openxmlformats.org/officeDocument/2006/relationships/image" Target="../media/image32.jpeg"/><Relationship Id="rId2" Type="http://schemas.openxmlformats.org/officeDocument/2006/relationships/hyperlink" Target="http://www.inmoment.ru/holidays/day-protection-children.html" TargetMode="Externa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moment.ru/holidays/world-day-donor.html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www.inmoment.ru/holidays/day-russia.html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28.jpeg"/><Relationship Id="rId4" Type="http://schemas.openxmlformats.org/officeDocument/2006/relationships/hyperlink" Target="http://www.inmoment.ru/holidays/day-workers-textile-light-industry.html" TargetMode="External"/><Relationship Id="rId9" Type="http://schemas.openxmlformats.org/officeDocument/2006/relationships/image" Target="../media/image27.jpeg"/><Relationship Id="rId1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tnow.ru/ru/gallery/0/1030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moment.ru/holidays/fisherman.html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www.inmoment.ru/holidays/day_of_mai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7.jpeg"/><Relationship Id="rId4" Type="http://schemas.openxmlformats.org/officeDocument/2006/relationships/hyperlink" Target="http://www.inmoment.ru/holidays/day_of_metallurgist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inmoment.ru/holidays/day_of_builder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inmoment.ru/holidays/kurskaya_battle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inmoment.ru/holidays/day_of_miner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vslovare.ru/slovo/tolkovjyij-slovar-ozhegova/shahter/541369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moment.ru/holidays/day_of_builder.html" TargetMode="External"/><Relationship Id="rId2" Type="http://schemas.openxmlformats.org/officeDocument/2006/relationships/hyperlink" Target="http://www.inmoment.ru/holidays/day_of_vd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www.inmoment.ru/holidays/day_of_air_force.html" TargetMode="External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moment.ru/holidays/day_of_miner.html" TargetMode="External"/><Relationship Id="rId5" Type="http://schemas.openxmlformats.org/officeDocument/2006/relationships/hyperlink" Target="http://www.inmoment.ru/holidays/kurskaya_battle.html" TargetMode="External"/><Relationship Id="rId4" Type="http://schemas.openxmlformats.org/officeDocument/2006/relationships/hyperlink" Target="http://www.inmoment.ru/holidays/flag_of_rossii.html" TargetMode="External"/><Relationship Id="rId9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vslovare.ru/slovo/tolkovjyij-slovar-ozhegova/shahter/541369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0.liveinternet.ru/images/attach/c/2/68/657/68657549_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0"/>
            <a:ext cx="6228184" cy="3933057"/>
          </a:xfrm>
          <a:prstGeom prst="rect">
            <a:avLst/>
          </a:prstGeom>
          <a:noFill/>
        </p:spPr>
      </p:pic>
      <p:pic>
        <p:nvPicPr>
          <p:cNvPr id="37892" name="Picture 4" descr="http://im5-tub-ru.yandex.net/i?id=284303096-04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780928"/>
            <a:ext cx="3419872" cy="4077072"/>
          </a:xfrm>
          <a:prstGeom prst="rect">
            <a:avLst/>
          </a:prstGeom>
          <a:noFill/>
        </p:spPr>
      </p:pic>
      <p:pic>
        <p:nvPicPr>
          <p:cNvPr id="37894" name="Picture 6" descr="http://www.mega-mir.com/upload/medialibrary/acf/ibrzbdwzchallkzw%20kjgnwwrszq%20wpccdkeukfyg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2657474"/>
            <a:ext cx="6372200" cy="4200526"/>
          </a:xfrm>
          <a:prstGeom prst="rect">
            <a:avLst/>
          </a:prstGeom>
          <a:noFill/>
        </p:spPr>
      </p:pic>
      <p:pic>
        <p:nvPicPr>
          <p:cNvPr id="26630" name="Picture 6" descr="http://img0.liveinternet.ru/images/attach/c/0/45/619/45619677_jun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771355" cy="38400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 decel="100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4-tub-ru.yandex.net/i?id=157565930-47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76672"/>
            <a:ext cx="2736304" cy="2736304"/>
          </a:xfrm>
          <a:prstGeom prst="rect">
            <a:avLst/>
          </a:prstGeom>
          <a:noFill/>
        </p:spPr>
      </p:pic>
      <p:pic>
        <p:nvPicPr>
          <p:cNvPr id="32774" name="Picture 6" descr="http://im8-tub-ru.yandex.net/i?id=54396742-11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4293096"/>
            <a:ext cx="5220072" cy="25649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14 июня отмечается Всемирный день донора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64705"/>
            <a:ext cx="745232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Всемирный день донора</a:t>
            </a:r>
            <a:r>
              <a:rPr lang="ru-RU" sz="1900" dirty="0" smtClean="0"/>
              <a:t> отмечается с 2004 года по инициативе международных </a:t>
            </a:r>
            <a:r>
              <a:rPr lang="ru-RU" sz="1900" b="1" dirty="0" smtClean="0"/>
              <a:t>организаций, призываю</a:t>
            </a:r>
            <a:r>
              <a:rPr lang="ru-RU" sz="1900" dirty="0" smtClean="0"/>
              <a:t>щих к добровольной и бесплатной сдаче крови, — </a:t>
            </a:r>
            <a:r>
              <a:rPr lang="ru-RU" sz="1900" b="1" dirty="0" smtClean="0"/>
              <a:t>Всемирной организации </a:t>
            </a:r>
            <a:r>
              <a:rPr lang="ru-RU" sz="1900" dirty="0" smtClean="0"/>
              <a:t>здравоохранения (ВОЗ), Международной федерации </a:t>
            </a:r>
            <a:r>
              <a:rPr lang="ru-RU" sz="1900" b="1" dirty="0" smtClean="0"/>
              <a:t>Красного Креста и Красного </a:t>
            </a:r>
            <a:r>
              <a:rPr lang="ru-RU" sz="1900" dirty="0" smtClean="0"/>
              <a:t>Полумесяца, Международной федерации </a:t>
            </a:r>
            <a:r>
              <a:rPr lang="ru-RU" sz="1900" b="1" dirty="0" smtClean="0"/>
              <a:t>организаций доноров крови </a:t>
            </a:r>
            <a:r>
              <a:rPr lang="ru-RU" sz="1900" dirty="0" smtClean="0"/>
              <a:t>и Международного общества по переливанию крови.</a:t>
            </a:r>
          </a:p>
          <a:p>
            <a:r>
              <a:rPr lang="ru-RU" sz="1900" b="1" dirty="0" smtClean="0"/>
              <a:t>Первый случай во всем </a:t>
            </a:r>
            <a:r>
              <a:rPr lang="ru-RU" sz="1900" dirty="0" smtClean="0"/>
              <a:t>мире по переливанию крови был сделал в 1818 году в </a:t>
            </a:r>
            <a:r>
              <a:rPr lang="ru-RU" sz="1900" b="1" dirty="0" smtClean="0"/>
              <a:t>Англии. </a:t>
            </a:r>
            <a:r>
              <a:rPr lang="ru-RU" sz="1900" b="1" dirty="0" smtClean="0">
                <a:solidFill>
                  <a:srgbClr val="663300"/>
                </a:solidFill>
              </a:rPr>
              <a:t>Доктор Джеймс </a:t>
            </a:r>
            <a:r>
              <a:rPr lang="ru-RU" sz="1900" dirty="0" err="1" smtClean="0"/>
              <a:t>Бланделл</a:t>
            </a:r>
            <a:r>
              <a:rPr lang="ru-RU" sz="1900" dirty="0" smtClean="0"/>
              <a:t> своему пациенту перелил 500 миллилитров крови.</a:t>
            </a:r>
          </a:p>
          <a:p>
            <a:r>
              <a:rPr lang="ru-RU" sz="1900" b="1" dirty="0" smtClean="0">
                <a:solidFill>
                  <a:srgbClr val="C00000"/>
                </a:solidFill>
                <a:latin typeface="Monotype Corsiva" pitchFamily="66" charset="0"/>
              </a:rPr>
              <a:t>Чтобы стать донором...</a:t>
            </a:r>
          </a:p>
          <a:p>
            <a:r>
              <a:rPr lang="ru-RU" sz="1900" dirty="0" smtClean="0"/>
              <a:t>человек старше 18 лет. При этом он должен весить не менее 50 кг и иметь давление не ниже 100 на 80. Предварительно необходимо пройти медицинское обследование.</a:t>
            </a:r>
          </a:p>
          <a:p>
            <a:r>
              <a:rPr lang="ru-RU" sz="1900" dirty="0" smtClean="0"/>
              <a:t>Взрослый человек может потерять </a:t>
            </a:r>
            <a:r>
              <a:rPr lang="ru-RU" sz="1900" b="1" dirty="0" smtClean="0"/>
              <a:t>около литра крови без опасности для своей </a:t>
            </a:r>
            <a:r>
              <a:rPr lang="ru-RU" sz="1900" dirty="0" smtClean="0"/>
              <a:t>жизни. Одна доза донорской крови</a:t>
            </a:r>
            <a:r>
              <a:rPr lang="ru-RU" sz="1900" b="1" dirty="0" smtClean="0"/>
              <a:t> составляет всего 450 граммов крови. Такое </a:t>
            </a:r>
            <a:r>
              <a:rPr lang="ru-RU" sz="1900" dirty="0" smtClean="0"/>
              <a:t>количество крови организм человека </a:t>
            </a:r>
            <a:r>
              <a:rPr lang="ru-RU" sz="1900" b="1" dirty="0" smtClean="0"/>
              <a:t>способен восстановить очень быстро. </a:t>
            </a:r>
            <a:r>
              <a:rPr lang="ru-RU" sz="1900" dirty="0" smtClean="0"/>
              <a:t>Нужно отметить, что такое кровопускание </a:t>
            </a:r>
            <a:r>
              <a:rPr lang="ru-RU" sz="1900" b="1" dirty="0" smtClean="0"/>
              <a:t>даже полезно. </a:t>
            </a:r>
          </a:p>
          <a:p>
            <a:r>
              <a:rPr lang="ru-RU" sz="1900" i="1" dirty="0" smtClean="0">
                <a:solidFill>
                  <a:srgbClr val="C00000"/>
                </a:solidFill>
              </a:rPr>
              <a:t>Всемирный день донора</a:t>
            </a:r>
            <a:r>
              <a:rPr lang="ru-RU" sz="1900" dirty="0" smtClean="0"/>
              <a:t> направлен </a:t>
            </a:r>
            <a:r>
              <a:rPr lang="ru-RU" sz="1900" b="1" dirty="0" smtClean="0"/>
              <a:t>на побуждение народов всего мира </a:t>
            </a:r>
            <a:r>
              <a:rPr lang="ru-RU" sz="1900" dirty="0" smtClean="0"/>
              <a:t>помогать друг другу в самый трудный </a:t>
            </a:r>
            <a:r>
              <a:rPr lang="ru-RU" sz="1900" b="1" dirty="0" smtClean="0"/>
              <a:t>период жизни, становясь донором, вы </a:t>
            </a:r>
            <a:r>
              <a:rPr lang="ru-RU" sz="1900" dirty="0" smtClean="0"/>
              <a:t>спасаете жизни других людей. От </a:t>
            </a:r>
            <a:r>
              <a:rPr lang="ru-RU" sz="1900" b="1" dirty="0" smtClean="0"/>
              <a:t>вашего решения стать донором зависят </a:t>
            </a:r>
            <a:r>
              <a:rPr lang="ru-RU" sz="1900" dirty="0" smtClean="0"/>
              <a:t>другие люди.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ekongnet.ru/uploads/spaw/thang06b_2009/22_6_ngonlua_6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844824"/>
            <a:ext cx="5715000" cy="409575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-183795"/>
            <a:ext cx="8741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июня -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памяти и скорби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8-tub-ru.yandex.net/i?id=98052486-68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267744" cy="3789040"/>
          </a:xfrm>
          <a:prstGeom prst="rect">
            <a:avLst/>
          </a:prstGeom>
          <a:noFill/>
        </p:spPr>
      </p:pic>
      <p:pic>
        <p:nvPicPr>
          <p:cNvPr id="30724" name="Picture 4" descr="http://im4-tub-ru.yandex.net/i?id=462333168-66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908720"/>
            <a:ext cx="1213669" cy="1368152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177009"/>
            <a:ext cx="93965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26 июня отмечается Международный день борьбы  с употреблением наркотиков и их незаконным  оборотом.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91440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Праздник Международный день борьбы с наркоманией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 был учрежден в 1987 году Генеральной Ассамблеей ООН.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 оценкам ООН, общемировое число лиц, употребляющих наркотики, в настоящее время составляет не менее 185 млн. человек (т.е. 3% всего населения нашей планеты, или около 12 % населения в возрасте от 15 до 30 лет). В 2006 году в России официально было зарегистрировано около 390 тысяч наркоманов. Около 4-5 млн. россиян регулярно употребляют наркотические средства; среди них – подростков и молодежи в возрасте от 11 до 24 лет – до 2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человек. При чем, что 60% потребителей наркотиков составляет молодое поколение россиян в возрасте от 18 до 30 лет. И эти данные лишь вершина айсберга – в действительности наркоманов в России гораздо больше; некоторые эксперты называют цифру в более 10 миллионов человек. Примерно 10 миллиардов долларов в год составляет незаконный оборот наркотиков в </a:t>
            </a:r>
            <a:r>
              <a:rPr lang="ru-RU" sz="2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а 25% преступлений так или иначе связаны с наркоманами. Поставщиком мирового масштаба героина является </a:t>
            </a:r>
            <a:r>
              <a:rPr lang="ru-RU" sz="2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Афганистан.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Немалую долю в распространении наркотических средств занимают также страны </a:t>
            </a:r>
            <a:r>
              <a:rPr lang="ru-RU" sz="21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Латинской Америки.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4-tub-ru.yandex.net/i?id=54543332-18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2609528"/>
            <a:ext cx="5652120" cy="4248472"/>
          </a:xfrm>
          <a:prstGeom prst="rect">
            <a:avLst/>
          </a:prstGeom>
          <a:noFill/>
        </p:spPr>
      </p:pic>
      <p:pic>
        <p:nvPicPr>
          <p:cNvPr id="29700" name="Picture 4" descr="http://im5-tub-ru.yandex.net/i?id=224834929-13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563888" cy="3573016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635896" y="152949"/>
            <a:ext cx="53285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29 июня 2013 года в России отмечается  День изобретателя и рационализатора.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00809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День изобретателя и рационализатора отмечается в России в последнюю субботу июня. </a:t>
            </a:r>
            <a:endParaRPr lang="ru-RU" sz="5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России изобретены множество технических средств, изменившие историю человечества: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biografija.ru/pictures/m_296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908720"/>
            <a:ext cx="1944216" cy="3456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196753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Д.И. Виноградов открыл секрет изготовления фарфора </a:t>
            </a:r>
            <a:endParaRPr lang="ru-RU" dirty="0"/>
          </a:p>
        </p:txBody>
      </p:sp>
      <p:pic>
        <p:nvPicPr>
          <p:cNvPr id="35844" name="Picture 4" descr="http://im5-tub-ru.yandex.net/i?id=519016669-50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1556792"/>
            <a:ext cx="1868413" cy="38884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3888" y="1556792"/>
            <a:ext cx="5580112" cy="936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А.Т. </a:t>
            </a:r>
            <a:r>
              <a:rPr lang="ru-RU" dirty="0" err="1" smtClean="0"/>
              <a:t>Болотов</a:t>
            </a:r>
            <a:r>
              <a:rPr lang="ru-RU" dirty="0" smtClean="0"/>
              <a:t> предложил использовать</a:t>
            </a:r>
          </a:p>
          <a:p>
            <a:r>
              <a:rPr lang="ru-RU" dirty="0" smtClean="0"/>
              <a:t> многопольные системы в земледелии взамен патриархальному трехполью.</a:t>
            </a:r>
            <a:endParaRPr lang="ru-RU" dirty="0"/>
          </a:p>
        </p:txBody>
      </p:sp>
      <p:pic>
        <p:nvPicPr>
          <p:cNvPr id="35846" name="Picture 6" descr="http://img0.liveinternet.ru/images/attach/c/1/51/461/51461096_Ipatev_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3" y="2564904"/>
            <a:ext cx="1656184" cy="388515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11960" y="2492896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Н.К. </a:t>
            </a:r>
            <a:r>
              <a:rPr lang="ru-RU" dirty="0" smtClean="0"/>
              <a:t>Ипатьев работал в области органической химии. и открыл гетерогенный катализ, Н.И. </a:t>
            </a:r>
            <a:r>
              <a:rPr lang="ru-RU" dirty="0" err="1" smtClean="0"/>
              <a:t>Кибальчич</a:t>
            </a:r>
            <a:r>
              <a:rPr lang="ru-RU" dirty="0" smtClean="0"/>
              <a:t> за несколько дней до казни разработал проект реактивного летающего аппарата для полета в космос</a:t>
            </a:r>
            <a:endParaRPr lang="ru-RU" dirty="0"/>
          </a:p>
        </p:txBody>
      </p:sp>
      <p:pic>
        <p:nvPicPr>
          <p:cNvPr id="35848" name="Picture 8" descr="http://im8-tub-ru.yandex.net/i?id=331268687-67-72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7944" y="4365104"/>
            <a:ext cx="1508373" cy="2292846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292080" y="4118883"/>
            <a:ext cx="38519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персональный компьютер, по мнению некоторых авторов, был изобретен в 1968 году советским конструктором А.А. Гороховым, который назывался "программирующий прибор" и многие другие открытия и изобретения.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3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358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82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истории развития советского изобретательства период 1924 - 1931 гг. — так называемый </a:t>
            </a:r>
            <a:r>
              <a:rPr lang="ru-RU" sz="2000" dirty="0" smtClean="0">
                <a:solidFill>
                  <a:srgbClr val="FF0066"/>
                </a:solidFill>
              </a:rPr>
              <a:t>"патентный период" </a:t>
            </a:r>
            <a:r>
              <a:rPr lang="ru-RU" sz="2000" dirty="0" smtClean="0"/>
              <a:t>— занимает особое место. 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Патент</a:t>
            </a:r>
            <a:r>
              <a:rPr lang="ru-RU" sz="2800" dirty="0" smtClean="0"/>
              <a:t> — документ, удостоверяющий и признание предложения изобретением, приоритет изобретения, авторство на изобретение, исключительное право </a:t>
            </a:r>
            <a:r>
              <a:rPr lang="ru-RU" sz="2800" dirty="0" err="1" smtClean="0"/>
              <a:t>патентообладателя</a:t>
            </a:r>
            <a:r>
              <a:rPr lang="ru-RU" sz="2800" dirty="0" smtClean="0"/>
              <a:t> на изобретение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212976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настоящее время выдачей патентов занимается Федеральная служба по интеллектуальной собственности, патентам и товарным знакам. Присуждаются почетные звания «Заслуженный изобретатель Российской Федерации» и «Заслуженный рационализатор Российской Федерации». В 2005 году в Роспатент от российских изобретателей поступило около 24 тысяч заявок на выдачу патентов, было выдано 19,5 патентов на изобретения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7-tub-ru.yandex.net/i?id=560322608-19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962150" cy="3356992"/>
          </a:xfrm>
          <a:prstGeom prst="rect">
            <a:avLst/>
          </a:prstGeom>
          <a:noFill/>
        </p:spPr>
      </p:pic>
      <p:pic>
        <p:nvPicPr>
          <p:cNvPr id="28678" name="Picture 6" descr="http://im2-tub-ru.yandex.net/i?id=212249510-52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2420888"/>
            <a:ext cx="2051720" cy="4437112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79713" y="-5675"/>
            <a:ext cx="6552728" cy="185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Праздник «День молодежи в России» ежегодно официально отмечается в России 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27 июня.</a:t>
            </a:r>
            <a:r>
              <a:rPr kumimoji="0" lang="ru-RU" sz="2800" b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Учрежден он был приказом президента от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24 июня 1993 года.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23528" y="1356213"/>
            <a:ext cx="79208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Подобный праздник существует не только в России, но и в некоторых других странах мира. Международный день молодежи отмечается в мире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августа.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 и Всемирный совет молодежи. Эта организация была создана во время войны. Основной целью ее создания являлась борьба против фашистов. Самым известным мероприятием ВФДМ являются фестивали молодежи и студентов.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30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3000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Российские праздники в июне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1547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 июня:</a:t>
            </a: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  <a:hlinkClick r:id="rId2" tooltip="Праздник 1 июня. Международный день защиты детей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4868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  <a:hlinkClick r:id="rId2" tooltip="Праздник 1 июня. Международный день защиты детей"/>
              </a:rPr>
              <a:t> Международный день защиты детей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1340768"/>
            <a:ext cx="136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6 июня: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0" y="2148631"/>
            <a:ext cx="1475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44824"/>
            <a:ext cx="2123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12 июня:</a:t>
            </a: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0" y="3185540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14 июня:</a:t>
            </a: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" y="4581128"/>
            <a:ext cx="1835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22 июня: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6165304"/>
            <a:ext cx="1547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27 июня: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1340768"/>
            <a:ext cx="6048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  <a:hlinkClick r:id="rId3" tooltip="Праздник 6 июня. Пушкинский день России"/>
              </a:rPr>
              <a:t>Пушкинский день России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31640" y="2348880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  <a:hlinkClick r:id="rId4" tooltip="Праздник 8 июня. День работников текстильной и легкой промышленности"/>
              </a:rPr>
              <a:t> 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47664" y="191683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  <a:hlinkClick r:id="rId5" tooltip="Праздник 12 июня. День России"/>
              </a:rPr>
              <a:t>День России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59632" y="3284984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  <a:hlinkClick r:id="rId6" tooltip="Праздник 14 июня. Всемирный день донора"/>
              </a:rPr>
              <a:t>Всемирный день донора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1403648" y="4653136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День памяти и скорби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4941168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  <a:hlinkClick r:id="rId7" tooltip="Праздник 26 июня. День изобретателя и рационализатора"/>
              </a:rPr>
              <a:t> День изобретателя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 rot="10800000" flipV="1">
            <a:off x="1187624" y="6079074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  <a:hlinkClick r:id="rId8" tooltip="Праздник 27 июня. Международный День молодежи в России"/>
              </a:rPr>
              <a:t>   День молодежи в России</a:t>
            </a:r>
            <a:endParaRPr lang="ru-RU" sz="2800" dirty="0"/>
          </a:p>
        </p:txBody>
      </p:sp>
      <p:pic>
        <p:nvPicPr>
          <p:cNvPr id="26" name="Рисунок 25" descr="Праздник 1 июня - Международный день защиты детей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028384" y="260648"/>
            <a:ext cx="8275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5652120" y="296733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9" name="Picture 6" descr="http://im2-tub-ru.yandex.net/i?id=212249510-52-72&amp;n=2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76256" y="5949281"/>
            <a:ext cx="971600" cy="908719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" y="5571396"/>
            <a:ext cx="1835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26 июня:</a:t>
            </a: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" y="5013176"/>
            <a:ext cx="1547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26 июня:</a:t>
            </a:r>
            <a:r>
              <a:rPr lang="ru-RU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33" name="Picture 4" descr="http://im4-tub-ru.yandex.net/i?id=462333168-66-72&amp;n=2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244408" y="5229200"/>
            <a:ext cx="899592" cy="72008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403648" y="55892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  <a:hlinkClick r:id="rId12" tooltip="Праздник 26 июня. Международный день борьбы с наркоманией"/>
              </a:rPr>
              <a:t> Международный день борьбы с наркоманией</a:t>
            </a:r>
            <a:endParaRPr lang="ru-RU" sz="2800" dirty="0"/>
          </a:p>
        </p:txBody>
      </p:sp>
      <p:pic>
        <p:nvPicPr>
          <p:cNvPr id="35" name="Picture 4" descr="http://im5-tub-ru.yandex.net/i?id=224834929-13-72&amp;n=21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012160" y="5013176"/>
            <a:ext cx="790065" cy="792088"/>
          </a:xfrm>
          <a:prstGeom prst="rect">
            <a:avLst/>
          </a:prstGeom>
          <a:noFill/>
        </p:spPr>
      </p:pic>
      <p:pic>
        <p:nvPicPr>
          <p:cNvPr id="36" name="Picture 2" descr="http://www.mekongnet.ru/uploads/spaw/thang06b_2009/22_6_ngonlua_600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716016" y="4437112"/>
            <a:ext cx="1259632" cy="654249"/>
          </a:xfrm>
          <a:prstGeom prst="rect">
            <a:avLst/>
          </a:prstGeom>
          <a:noFill/>
        </p:spPr>
      </p:pic>
      <p:pic>
        <p:nvPicPr>
          <p:cNvPr id="37" name="Picture 2" descr="http://im4-tub-ru.yandex.net/i?id=157565930-47-72&amp;n=21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076056" y="3140968"/>
            <a:ext cx="1152128" cy="864096"/>
          </a:xfrm>
          <a:prstGeom prst="rect">
            <a:avLst/>
          </a:prstGeom>
          <a:noFill/>
        </p:spPr>
      </p:pic>
      <p:pic>
        <p:nvPicPr>
          <p:cNvPr id="38" name="Рисунок 37" descr="Праздник 12 июня - День России"/>
          <p:cNvPicPr/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923928" y="2060848"/>
            <a:ext cx="118762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Праздник 6 июня - Пушкинский день России"/>
          <p:cNvPicPr/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292080" y="1196752"/>
            <a:ext cx="5760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1475656" y="4509120"/>
          <a:ext cx="3222885" cy="576064"/>
        </p:xfrm>
        <a:graphic>
          <a:graphicData uri="http://schemas.openxmlformats.org/drawingml/2006/table">
            <a:tbl>
              <a:tblPr/>
              <a:tblGrid>
                <a:gridCol w="3222885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3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4340"/>
            <a:ext cx="9144000" cy="71323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27584" y="148478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Физкультминутка</a:t>
            </a:r>
            <a:endParaRPr lang="ru-RU" sz="60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yul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1052736"/>
            <a:ext cx="2520280" cy="20280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196752"/>
            <a:ext cx="61206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Жаркий, знойный, душный день,  </a:t>
            </a:r>
            <a:endParaRPr lang="ru-RU" sz="4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Даже куры ищут тень.</a:t>
            </a:r>
            <a:endParaRPr lang="ru-RU" sz="4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Началась косьба хлебов,</a:t>
            </a:r>
            <a:endParaRPr lang="ru-RU" sz="4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 ягод и грибов.</a:t>
            </a:r>
            <a:endParaRPr lang="ru-RU" sz="4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Дни его — вершина лета.</a:t>
            </a:r>
            <a:endParaRPr lang="ru-RU" sz="4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Что, скажи, за месяц это?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  <a:endParaRPr lang="ru-RU" sz="28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H="1" flipV="1">
            <a:off x="5940152" y="5436949"/>
            <a:ext cx="3203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(июль)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16813" y="260648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Загадка</a:t>
            </a:r>
            <a:endParaRPr lang="ru-RU" sz="5400" b="1" dirty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0127" y="0"/>
            <a:ext cx="64437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Летние праздники</a:t>
            </a:r>
            <a:endParaRPr lang="ru-RU" sz="9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8" descr="http://www.imageup.ru/img185/1251744058_26708268_ug0ae1d3ktnj36291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3212977"/>
            <a:ext cx="6768751" cy="3645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  <a:latin typeface="Monotype Corsiva" pitchFamily="66" charset="0"/>
              </a:rPr>
              <a:t>                        </a:t>
            </a:r>
            <a:r>
              <a:rPr lang="ru-RU" sz="3200" b="1" i="1" u="sng" dirty="0" smtClean="0">
                <a:solidFill>
                  <a:srgbClr val="00B0F0"/>
                </a:solidFill>
                <a:latin typeface="Monotype Corsiva" pitchFamily="66" charset="0"/>
              </a:rPr>
              <a:t>Пословицы и поговорки про июль</a:t>
            </a:r>
            <a:r>
              <a:rPr lang="ru-RU" sz="3200" b="1" i="1" u="sng" dirty="0" smtClean="0"/>
              <a:t/>
            </a:r>
            <a:br>
              <a:rPr lang="ru-RU" sz="3200" b="1" i="1" u="sng" dirty="0" smtClean="0"/>
            </a:br>
            <a:r>
              <a:rPr lang="ru-RU" sz="4000" b="1" i="1" dirty="0" smtClean="0">
                <a:latin typeface="Monotype Corsiva" pitchFamily="66" charset="0"/>
              </a:rPr>
              <a:t>• Июль устали не знает, все прибирает. 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• Июль косит и жнет, долго спать не дает. 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• В июле хоть разденься, а все легче не будет. 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• Июль — месяц ягод, зеленая страда. 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• Июль — краса лета, середка цвета. 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• В июле солнце без огня горит. 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• В июле в поле густо, а в амбаре еще пусто. 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• Не топор кормит мужика, а июльская работа.</a:t>
            </a:r>
            <a:endParaRPr lang="ru-RU" sz="40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нов Эдуард. Июль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72816"/>
            <a:ext cx="8496944" cy="4824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404664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hlinkClick r:id="rId3"/>
              </a:rPr>
              <a:t>Художник :Панов Эдуард</a:t>
            </a:r>
            <a:r>
              <a:rPr lang="ru-RU" sz="3200" b="1" dirty="0" smtClean="0">
                <a:solidFill>
                  <a:srgbClr val="C00000"/>
                </a:solidFill>
              </a:rPr>
              <a:t>. «Июль»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День рыба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2880320" cy="3212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14 июля 2013 года - День рыбака.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7281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Во второе воскресенье июля в России      традиционно отмечают День   рыбака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   И в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году этот праздник выпадает на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сложившейся традиции рыбаки в это день устраивают соревнования. Большими компаниями они выезжают на различные водоемы, чтобы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посоперничать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похвастаться своим мастерством друг перед другом.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День металлург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843808" cy="20193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0"/>
            <a:ext cx="5940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21 июля 2013 года - День металлурга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96752"/>
            <a:ext cx="8820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Ежегодно в России в третье воскресение июля отмечается профессиональный праздник - День металлурга. В 2013 году праздник День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металлургавыпадает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21 число июля.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Металлургия как искусство добывать из руд, плавить и обрабатывать металлы, известна с VII-V тысячелетий до н.э. Металлургия начала свою жизнь с древних времен, когда человечество овладело выплавкой меди.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554531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МЕТАЛЛУРГ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ециалист по металлургии.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Металлургия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-наука о промышленных способах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производства металлов и сплавов и их первичной обработке.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6-tub-ru.yandex.net/i?id=295208675-20-72&amp;n=2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420888"/>
            <a:ext cx="64087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9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9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9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9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Праздники июля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547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2420888"/>
            <a:ext cx="1619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14 июля:</a:t>
            </a:r>
            <a:r>
              <a:rPr lang="ru-RU" sz="28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" y="908720"/>
            <a:ext cx="1619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14 июля:</a:t>
            </a:r>
            <a:r>
              <a:rPr lang="ru-RU" sz="28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9" y="1124744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  <a:hlinkClick r:id="rId2" tooltip="Праздник 12 июля. День российской почты"/>
              </a:rPr>
              <a:t>День российской почты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7" y="2492896"/>
            <a:ext cx="2016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  <a:hlinkClick r:id="rId3" tooltip="Праздник 12 июля. День рыбака"/>
              </a:rPr>
              <a:t>День рыбака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17032"/>
            <a:ext cx="1619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21 июля:</a:t>
            </a:r>
            <a:r>
              <a:rPr lang="ru-RU" sz="28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3717032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  <a:hlinkClick r:id="rId4" tooltip="Праздник 19 июля. День металлурга"/>
              </a:rPr>
              <a:t>День металлурга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 </a:t>
            </a:r>
            <a:endParaRPr lang="ru-RU" sz="2800" dirty="0"/>
          </a:p>
        </p:txBody>
      </p:sp>
      <p:pic>
        <p:nvPicPr>
          <p:cNvPr id="18" name="Picture 2" descr="День металлург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6096" y="3573016"/>
            <a:ext cx="1482582" cy="1052736"/>
          </a:xfrm>
          <a:prstGeom prst="rect">
            <a:avLst/>
          </a:prstGeom>
          <a:noFill/>
        </p:spPr>
      </p:pic>
      <p:pic>
        <p:nvPicPr>
          <p:cNvPr id="19" name="Picture 2" descr="День рыбака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912" y="2276872"/>
            <a:ext cx="1080120" cy="1204866"/>
          </a:xfrm>
          <a:prstGeom prst="rect">
            <a:avLst/>
          </a:prstGeom>
          <a:noFill/>
        </p:spPr>
      </p:pic>
      <p:pic>
        <p:nvPicPr>
          <p:cNvPr id="20" name="Picture 2" descr="http://im3-tub-ru.yandex.net/i?id=386876426-47-72&amp;n=2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8064" y="836712"/>
            <a:ext cx="1580878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20688"/>
            <a:ext cx="79208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/>
              <a:t> </a:t>
            </a:r>
          </a:p>
          <a:p>
            <a:pPr fontAlgn="base"/>
            <a:r>
              <a:rPr lang="ru-RU" sz="6000" b="1" dirty="0" smtClean="0">
                <a:latin typeface="Monotype Corsiva" pitchFamily="66" charset="0"/>
              </a:rPr>
              <a:t>Листья клёна пожелтели,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В страны юга улетели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Быстрокрылые стрижи.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Что за месяц, подскажи?</a:t>
            </a:r>
          </a:p>
          <a:p>
            <a:pPr fontAlgn="base"/>
            <a:r>
              <a:rPr lang="ru-RU" sz="6000" b="1" dirty="0" smtClean="0">
                <a:latin typeface="Monotype Corsiva" pitchFamily="66" charset="0"/>
              </a:rPr>
              <a:t> 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6813" y="332656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загадка</a:t>
            </a:r>
            <a:endParaRPr lang="ru-RU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589240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Август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6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66"/>
                </a:solidFill>
                <a:latin typeface="Monotype Corsiva" pitchFamily="66" charset="0"/>
              </a:rPr>
              <a:t>Пословицы и поговорки про август</a:t>
            </a: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 В августе до обеда — лето, после обеда — осень.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Август—разносол, всего вдоволь. 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 В августе лето навстречу осени вприпрыжку бежит.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 В августе зима с летом борются, 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В августе крестьянину три работы: и пахать, и косить, и сеять. 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В августе ночь длинна, вода холодна и яблоками пахнет.   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На зимний стол август готовит разносол.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im5-tub-ru.yandex.net/i?id=67218424-15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347864" cy="32129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04664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 </a:t>
            </a:r>
            <a:r>
              <a:rPr lang="ru-RU" sz="2000" b="1" i="1" u="sng" dirty="0" smtClean="0">
                <a:solidFill>
                  <a:srgbClr val="C00000"/>
                </a:solidFill>
              </a:rPr>
              <a:t>1 августа: Всероссийский день инкассатора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 августа отмечается Всероссийский день инкассатора. Инкассаторы, это люди от которых во многом зависит надежность и безопасность денежных средств и материальных ценностей. Работа инкассатора чрезвычайно сложна. Он должен быть, что называется, мастером на все руки: не только опытным охранником, но и кассиром, знающим все формы документов, необходимых для передачи ценностей, печати, реквизиты. А еще он - специалист по работе со сложной банковской техникой (банкоматами различных конструкций, электронными обменными пунктами) и, наконец, грузчик. Ведь упакованные ценности могут быть очень тяжелыми, весом до 50 килограммов (например, монеты - выручка автопарков или слитки драгоценных металлов) или, наоборот, хрупкими (кассеты в банкоматах). В 1988 году служба приобрела статус самостоятельного юридического лица, подведомственного Банку России и являющегося его структурным. В обязанности инкассаторов входит сбор, охрана и доставка наличных денег и других ценностей в операционную кассу банка. Само слово 'инкассация' происходит от итальянского </a:t>
            </a:r>
            <a:r>
              <a:rPr lang="ru-RU" sz="2000" b="1" dirty="0" err="1" smtClean="0"/>
              <a:t>incassare</a:t>
            </a:r>
            <a:r>
              <a:rPr lang="ru-RU" sz="2000" b="1" dirty="0" smtClean="0"/>
              <a:t>, что означает "класть в ящик".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55976" y="0"/>
            <a:ext cx="46085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</a:rPr>
              <a:t>2 августа каждого года Россия традиционно отмечает День Воздушно-десантных войск Российской Федерации</a:t>
            </a:r>
            <a:r>
              <a:rPr lang="ru-RU" sz="2800" i="1" dirty="0" smtClean="0">
                <a:solidFill>
                  <a:srgbClr val="FF0066"/>
                </a:solidFill>
              </a:rPr>
              <a:t>- </a:t>
            </a:r>
            <a:r>
              <a:rPr lang="ru-RU" sz="2800" dirty="0" smtClean="0"/>
              <a:t>праздник смелых и отважных бойцов, для которых нет важнее задачи, чем задача защищать интересы России.</a:t>
            </a:r>
            <a:endParaRPr lang="ru-RU" sz="2800" dirty="0"/>
          </a:p>
        </p:txBody>
      </p:sp>
      <p:pic>
        <p:nvPicPr>
          <p:cNvPr id="7172" name="Picture 4" descr="http://im5-tub-ru.yandex.net/i?id=259316702-54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21196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8136904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ЗАГАДКА</a:t>
            </a:r>
          </a:p>
          <a:p>
            <a:r>
              <a:rPr lang="ru-RU" sz="4000" b="1" i="1" dirty="0" smtClean="0"/>
              <a:t>Тёплый, длинный-длинный день.</a:t>
            </a:r>
          </a:p>
          <a:p>
            <a:r>
              <a:rPr lang="ru-RU" sz="4000" b="1" i="1" dirty="0" smtClean="0"/>
              <a:t>В полдень — крохотная тень.</a:t>
            </a:r>
          </a:p>
          <a:p>
            <a:r>
              <a:rPr lang="ru-RU" sz="4000" b="1" i="1" dirty="0" smtClean="0"/>
              <a:t>Зацветает в поле колос,</a:t>
            </a:r>
          </a:p>
          <a:p>
            <a:r>
              <a:rPr lang="ru-RU" sz="4000" b="1" i="1" dirty="0" smtClean="0"/>
              <a:t>Подаёт кузнечик голос.</a:t>
            </a:r>
          </a:p>
          <a:p>
            <a:r>
              <a:rPr lang="ru-RU" sz="4000" b="1" i="1" dirty="0" smtClean="0"/>
              <a:t>Дозревает земляника.</a:t>
            </a:r>
          </a:p>
          <a:p>
            <a:r>
              <a:rPr lang="ru-RU" sz="4000" b="1" i="1" dirty="0" smtClean="0"/>
              <a:t>Что за месяц, подскажи-ка? </a:t>
            </a:r>
          </a:p>
          <a:p>
            <a:endParaRPr lang="ru-RU" sz="6600" b="1" i="1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5445224"/>
            <a:ext cx="36724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/>
              <a:t>(Июнь)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-243408"/>
            <a:ext cx="4283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 </a:t>
            </a:r>
            <a:r>
              <a:rPr lang="ru-RU" sz="3600" b="1" i="1" dirty="0" smtClean="0">
                <a:solidFill>
                  <a:srgbClr val="FF0000"/>
                </a:solidFill>
              </a:rPr>
              <a:t>9 августа: </a:t>
            </a:r>
            <a:r>
              <a:rPr lang="ru-RU" sz="3600" b="1" i="1" dirty="0" smtClean="0">
                <a:solidFill>
                  <a:srgbClr val="FF0000"/>
                </a:solidFill>
                <a:hlinkClick r:id="rId2" tooltip="День строителя"/>
              </a:rPr>
              <a:t>День строителя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4" name="Picture 4" descr="http://www.udora.info/news/10_08_12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168352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889844"/>
            <a:ext cx="6696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День строителя</a:t>
            </a:r>
          </a:p>
          <a:p>
            <a:r>
              <a:rPr lang="ru-RU" sz="2400" b="1" dirty="0" smtClean="0"/>
              <a:t>Ежегодно во второе воскресенье августа в нашей стране принято отмечать День строителя. В 2013 году День строителя выпадает на 11 августа.</a:t>
            </a:r>
            <a:endParaRPr lang="ru-RU" sz="2400" dirty="0" smtClean="0"/>
          </a:p>
          <a:p>
            <a:r>
              <a:rPr lang="ru-RU" sz="2400" dirty="0" smtClean="0"/>
              <a:t>История этого профессионального праздника насчитывает уже более полувека. Нужно отметить, что отмечается он в настоящее время не у нас, но также на Украине, в Беларуси, Армении и Кыргызстане.</a:t>
            </a:r>
          </a:p>
          <a:p>
            <a:r>
              <a:rPr lang="ru-RU" sz="2400" dirty="0" smtClean="0"/>
              <a:t>Профессиональный праздник День строителя был учрежден указом правительства Советского Союза от 6 сентября 1955 года. Наша страна впервые отмечала его 12 августа 1956 года.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23 августа:</a:t>
            </a:r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hlinkClick r:id="rId2" tooltip="Курская битва (1943 г.)"/>
              </a:rPr>
              <a:t>День воинской славы России. Курская битва (1943 г.)</a:t>
            </a:r>
            <a:endParaRPr lang="ru-RU" sz="3200" i="1" dirty="0" smtClean="0">
              <a:latin typeface="Monotype Corsiva" pitchFamily="66" charset="0"/>
            </a:endParaRPr>
          </a:p>
        </p:txBody>
      </p:sp>
      <p:pic>
        <p:nvPicPr>
          <p:cNvPr id="10242" name="Picture 2" descr="http://cs307100.userapi.com/v307100239/1bd7/80g0IT0MA-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92696"/>
            <a:ext cx="3779912" cy="5445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443841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Курская битва занимает в Великой Отечественной войне особое место. Она продолжалась 50 дней и ночей с 5 июля по 23 августа 1943 г. По своему ожесточению и упорству эта битва не имеет себе равных. С обеих сторон в ней участвовало свыше 4 млн. человек, 69 тыс. орудий и минометов, более 13 тыс. танков, около 12 тыс. боевых самолетов. Сокрушительный разгром гитлеровских войск на курской дуге и последующий выход советских войск к Днепру завершили коренной перелом в ходе Великой Отечественной войны.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0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30 августа: 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hlinkClick r:id="rId2" tooltip="День шахтера"/>
              </a:rPr>
              <a:t>День шахтера</a:t>
            </a:r>
            <a:endParaRPr lang="ru-RU" sz="36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://im2-tub-ru.yandex.net/i?id=134244219-00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635896" cy="31409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1340768"/>
            <a:ext cx="78123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День шахтера отмечается в последнее </a:t>
            </a:r>
            <a:r>
              <a:rPr lang="ru-RU" sz="2000" b="1" dirty="0" smtClean="0">
                <a:solidFill>
                  <a:srgbClr val="FF0000"/>
                </a:solidFill>
              </a:rPr>
              <a:t>воскресенье августа.</a:t>
            </a:r>
          </a:p>
          <a:p>
            <a:r>
              <a:rPr lang="ru-RU" sz="2000" b="1" dirty="0" smtClean="0"/>
              <a:t>Праздник День шахтера был среди первых профессиональных праздников, признанных на государственном уровне. Отмечая сегодня День шахтера, мы, прежде всего, должны отдать дань преклонения и уважения первопроходцам Печорского угольного бассейна, тяжким трудом которых была начата добыча воркутинского угля.</a:t>
            </a:r>
          </a:p>
          <a:p>
            <a:r>
              <a:rPr lang="ru-RU" sz="2000" b="1" dirty="0" smtClean="0"/>
              <a:t>За долгие десятилетия сильно преобразились условия труда шахтеров. Подземные глубины оснащаются современным оборудованием, внедряются новые технологии, и все же шахтерская профессия остается в числе самых мужественных и опасных, и выбирают ее делом жизни люди особой закалки и твердого харак</a:t>
            </a:r>
            <a:r>
              <a:rPr lang="ru-RU" b="1" dirty="0" smtClean="0"/>
              <a:t>тера.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8-tub-ru.yandex.net/i?id=485472313-63-72&amp;n=2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564904"/>
            <a:ext cx="5112568" cy="3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3753"/>
            <a:ext cx="860444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Шахтер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-Горнорабочий, работающий в шахтах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Шахта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горнопромышленное предприятие,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ведущее подземную добычу полезного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ископаемого.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8468" y="0"/>
            <a:ext cx="4027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Праздники  августа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1 августа: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620688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rgbClr val="C00000"/>
                </a:solidFill>
              </a:rPr>
              <a:t>Всероссийский день</a:t>
            </a:r>
          </a:p>
          <a:p>
            <a:r>
              <a:rPr lang="ru-RU" sz="2800" i="1" u="sng" dirty="0" smtClean="0">
                <a:solidFill>
                  <a:srgbClr val="C00000"/>
                </a:solidFill>
              </a:rPr>
              <a:t> инкассатора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916832"/>
            <a:ext cx="1943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 августа: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916832"/>
            <a:ext cx="5310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 </a:t>
            </a:r>
            <a:r>
              <a:rPr lang="ru-RU" sz="2800" dirty="0" smtClean="0">
                <a:hlinkClick r:id="rId2" tooltip="День Воздушно-десантных войск Российской Федерации"/>
              </a:rPr>
              <a:t>День Воздушно-десантных войск Российской Федерации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12976"/>
            <a:ext cx="2222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 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221088"/>
            <a:ext cx="2043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9 августа: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293096"/>
            <a:ext cx="2813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hlinkClick r:id="rId3" tooltip="День строителя"/>
              </a:rPr>
              <a:t>День строителя</a:t>
            </a:r>
            <a:endParaRPr lang="ru-RU" sz="2800" dirty="0"/>
          </a:p>
        </p:txBody>
      </p:sp>
      <p:pic>
        <p:nvPicPr>
          <p:cNvPr id="14" name="Picture 4" descr="http://im5-tub-ru.yandex.net/i?id=67218424-15-72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548680"/>
            <a:ext cx="1115616" cy="1070667"/>
          </a:xfrm>
          <a:prstGeom prst="rect">
            <a:avLst/>
          </a:prstGeom>
          <a:noFill/>
        </p:spPr>
      </p:pic>
      <p:pic>
        <p:nvPicPr>
          <p:cNvPr id="15" name="Picture 4" descr="http://im5-tub-ru.yandex.net/i?id=259316702-54-72&amp;n=2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1772816"/>
            <a:ext cx="1512168" cy="1368152"/>
          </a:xfrm>
          <a:prstGeom prst="rect">
            <a:avLst/>
          </a:prstGeom>
          <a:noFill/>
        </p:spPr>
      </p:pic>
      <p:pic>
        <p:nvPicPr>
          <p:cNvPr id="17" name="Picture 4" descr="http://www.udora.info/news/10_08_12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80312" y="393305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2-tub-ru.yandex.net/i?id=134244219-00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4437112"/>
            <a:ext cx="1619672" cy="12241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41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16 августа: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0"/>
            <a:ext cx="3107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hlinkClick r:id="rId3" tooltip="День Воздушного флота России"/>
              </a:rPr>
              <a:t>День Воздушного</a:t>
            </a:r>
          </a:p>
          <a:p>
            <a:r>
              <a:rPr lang="ru-RU" sz="2800" dirty="0" smtClean="0">
                <a:hlinkClick r:id="rId3" tooltip="День Воздушного флота России"/>
              </a:rPr>
              <a:t> флота России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556792"/>
            <a:ext cx="2243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22 августа: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556792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hlinkClick r:id="rId4" tooltip="День государственного флага России"/>
              </a:rPr>
              <a:t>День государственного флага России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780928"/>
            <a:ext cx="2144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23 августа: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263691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hlinkClick r:id="rId5" tooltip="Курская битва (1943 г.)"/>
              </a:rPr>
              <a:t>День воинской славы России. Курская битва (1943 г.)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65104"/>
            <a:ext cx="2243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b="1" dirty="0" smtClean="0"/>
              <a:t>30 августа: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4365104"/>
            <a:ext cx="2541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hlinkClick r:id="rId6" tooltip="День шахтера"/>
              </a:rPr>
              <a:t>День шахтера</a:t>
            </a:r>
            <a:endParaRPr lang="ru-RU" sz="2800" dirty="0"/>
          </a:p>
        </p:txBody>
      </p:sp>
      <p:pic>
        <p:nvPicPr>
          <p:cNvPr id="16" name="Picture 2" descr="http://cs307100.userapi.com/v307100239/1bd7/80g0IT0MA-M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16216" y="2420888"/>
            <a:ext cx="997820" cy="1437429"/>
          </a:xfrm>
          <a:prstGeom prst="rect">
            <a:avLst/>
          </a:prstGeom>
          <a:noFill/>
        </p:spPr>
      </p:pic>
      <p:pic>
        <p:nvPicPr>
          <p:cNvPr id="17" name="Picture 2" descr="http://im8-tub-ru.yandex.net/i?id=262024122-54-72&amp;n=1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00192" y="1268760"/>
            <a:ext cx="1296144" cy="1323722"/>
          </a:xfrm>
          <a:prstGeom prst="rect">
            <a:avLst/>
          </a:prstGeom>
          <a:noFill/>
        </p:spPr>
      </p:pic>
      <p:pic>
        <p:nvPicPr>
          <p:cNvPr id="18" name="Picture 2" descr="http://prazdnik-land.ru/media/uploads/10010/images/31133139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68344" y="0"/>
            <a:ext cx="1262600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7420" y="404664"/>
            <a:ext cx="6529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Словарная работа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484784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документ, удостоверяющий и признание предложения изобретением, приоритет изобретения, авторство на изобретение, исключительное право </a:t>
            </a:r>
            <a:r>
              <a:rPr lang="ru-RU" sz="2400" b="1" dirty="0" err="1" smtClean="0"/>
              <a:t>патентообладателя</a:t>
            </a:r>
            <a:r>
              <a:rPr lang="ru-RU" sz="2400" b="1" dirty="0" smtClean="0"/>
              <a:t> на изобретение.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12776"/>
            <a:ext cx="2251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Патент</a:t>
            </a:r>
            <a:r>
              <a:rPr lang="ru-RU" sz="2800" dirty="0" smtClean="0"/>
              <a:t> — </a:t>
            </a:r>
            <a:endParaRPr lang="ru-RU" sz="28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99792" y="3573016"/>
            <a:ext cx="5042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специалист по металлургии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1008"/>
            <a:ext cx="2489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МЕТАЛЛУРГ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93096"/>
            <a:ext cx="2682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Металлургия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771800" y="4293096"/>
            <a:ext cx="59129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наука о промышленных способах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производства  металлов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сплавов и их первичной обработке.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9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33010"/>
            <a:ext cx="1475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Шахтер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03648" y="0"/>
            <a:ext cx="698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-Горнорабочий, работающий в шахтах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764704"/>
            <a:ext cx="7596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 горнопромышленное предприятие, ведущее подземную добычу полезного ископаемого.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6"/>
            <a:ext cx="1502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Шахта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276872"/>
            <a:ext cx="6588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-происходит от итальянского </a:t>
            </a:r>
            <a:r>
              <a:rPr lang="ru-RU" sz="2800" b="1" dirty="0" err="1" smtClean="0"/>
              <a:t>incassare</a:t>
            </a:r>
            <a:r>
              <a:rPr lang="ru-RU" sz="2800" b="1" dirty="0" smtClean="0"/>
              <a:t>, что означает "класть в ящик".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276872"/>
            <a:ext cx="2555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Инкассация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photostock.su/11341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B050"/>
                </a:solidFill>
              </a:rPr>
              <a:t>ПОСЛОВИЦЫ И ПОГОВОРКИ</a:t>
            </a:r>
          </a:p>
          <a:p>
            <a:r>
              <a:rPr lang="ru-RU" sz="2800" b="1" i="1" dirty="0" smtClean="0"/>
              <a:t>Июнь — месяц красный, румянец года.</a:t>
            </a:r>
          </a:p>
          <a:p>
            <a:r>
              <a:rPr lang="ru-RU" sz="2800" b="1" i="1" dirty="0" smtClean="0"/>
              <a:t>В июне первую ягодку в рот кладут, а вторую домой несут.</a:t>
            </a:r>
          </a:p>
          <a:p>
            <a:r>
              <a:rPr lang="ru-RU" sz="2800" b="1" i="1" dirty="0" smtClean="0"/>
              <a:t>В июне день не меркнет.</a:t>
            </a:r>
          </a:p>
          <a:p>
            <a:r>
              <a:rPr lang="ru-RU" sz="2800" b="1" i="1" dirty="0" smtClean="0"/>
              <a:t>В июне заря с зарей сходятся.</a:t>
            </a:r>
          </a:p>
          <a:p>
            <a:r>
              <a:rPr lang="ru-RU" sz="2800" b="1" i="1" dirty="0" smtClean="0"/>
              <a:t>В июне солнце высоко и с утра до вечера далеко.</a:t>
            </a:r>
          </a:p>
          <a:p>
            <a:r>
              <a:rPr lang="ru-RU" sz="2800" b="1" i="1" dirty="0" smtClean="0"/>
              <a:t>Июньские ночи воробьиного носа короче.</a:t>
            </a:r>
          </a:p>
          <a:p>
            <a:r>
              <a:rPr lang="ru-RU" sz="2800" b="1" i="1" dirty="0" smtClean="0"/>
              <a:t>Май — радость, а июнь — счастье.</a:t>
            </a:r>
          </a:p>
          <a:p>
            <a:r>
              <a:rPr lang="ru-RU" sz="2800" b="1" i="1" dirty="0" smtClean="0"/>
              <a:t>Май творит хлеба, а июнь — сено.</a:t>
            </a:r>
          </a:p>
          <a:p>
            <a:r>
              <a:rPr lang="ru-RU" sz="2800" b="1" i="1" dirty="0" smtClean="0"/>
              <a:t>Пришел июнь — разноцвет — от работы отбоя нет.</a:t>
            </a:r>
          </a:p>
          <a:p>
            <a:r>
              <a:rPr lang="ru-RU" sz="2800" b="1" i="1" dirty="0" smtClean="0"/>
              <a:t>Проводит июнь на работу, отобьёт от песен охоту.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12.nnm.ru/e/5/e/2/d/85af163bbeff02582ef49e1fd71_pre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060848"/>
            <a:ext cx="6984776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Художник   </a:t>
            </a:r>
            <a:r>
              <a:rPr lang="ru-RU" sz="5400" b="1" dirty="0" err="1" smtClean="0">
                <a:latin typeface="Monotype Corsiva" pitchFamily="66" charset="0"/>
              </a:rPr>
              <a:t>Крыжицкий</a:t>
            </a:r>
            <a:r>
              <a:rPr lang="ru-RU" sz="5400" b="1" dirty="0" smtClean="0">
                <a:latin typeface="Monotype Corsiva" pitchFamily="66" charset="0"/>
              </a:rPr>
              <a:t> Константин                 «Июнь»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аздник 1 июня - Международный день защиты детей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09328"/>
            <a:ext cx="26642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1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июня - Международный день защиты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детей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2267744" y="469470"/>
            <a:ext cx="66247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июня отмечается Международный день защиты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день защиты детей учрежден в ноябре 1949 года решением сессии Совета Международной демократической Федерации женщин и отмечается ежегодно 1 июня. Впервые день защиты детей был проведен в 1950 году в 51 стране мира. ООН поддержала эту инициативу и объявила защиту прав, жизни и здоровья детей одним из приоритетных направлений своей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Женевской декларацией о правах детей, принятой в 1924 году, была провозглашена необходимость социальной защиты прав ребенка. Декларация прав ребенка была принята 20 ноября 1959 года и провозглашала равные права детей в области воспитания, образования, социального обеспечения, физического и духовного развития независимо от цвета кожи, национальной принадлежности, общественного происхождения, имущественного положения и др.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9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9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9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9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9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9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аздник 6 июня - Пушкинский день России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27363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2987824" y="1140347"/>
            <a:ext cx="540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июня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России отмечается Пушкинский день России - день рождения Пушкина.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Пушкинский день России отмечается с 1998 г. на основании Указа Президента Российской Федерации "О 200-летии со дня рождения Александра Сергеевича Пушкина и установлении Пушкинского дня России".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"/>
            <a:ext cx="6516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6 июня - Пушкинский день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2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2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002.radikal.ru/i200/1106/ab/762dc5d875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131840" cy="39330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1196752"/>
            <a:ext cx="48245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Именно текстильная и легкая промышленность обеспечивают нас всем тем, что нам так необходимо в быту.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Отрасль занимается производством разнообразных товаров народного потребления, выпускает одежду, обувь, чулочно-носочные изделия, белье, ткани и т.п.</a:t>
            </a:r>
          </a:p>
          <a:p>
            <a:endParaRPr lang="ru-RU" sz="28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66396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9 июня 2013 года в России отмечается День работников  текстильной и легкой промышленности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ttp://gazetavremya.ru/uploads/posts/2009-06/1244625966_texti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645024"/>
            <a:ext cx="3384376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243408"/>
            <a:ext cx="5571728" cy="23762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12 июня в России отмечается День России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День России (День независимости России)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День России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раньше, до 2002 года,  имел название 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День принятия Декларации о государственном суверенитете России. День России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праздник, и является одним из самых «молодых» праздников в стране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1994 году Борис Ельцин, будучи первым президентом Российской Федерации своим указом 12 июня придает государственное значение - День принятия декларации о государственном суверенитете России. Формально - это самый главный из современных государственных праздников в стране. От этой даты можно вести отсчет начала становления новой российской государственности, основанной на принципах конституционного федерализма, равноправия и партнерства. Россия строит демократическое, гражданское общество, в котором каждый этнос, каждый гражданин видит себя неотъемлемой его частью. Сейчас </a:t>
            </a:r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День России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праздник свободы, гражданского мира и доброго согласия всех людей на основе закона и справедливости. Этот праздник — символ национального единения и общей ответственности за настоящее и будущее нашей Родины.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Праздник 12 июня - День России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1673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1378</TotalTime>
  <Words>1017</Words>
  <Application>Microsoft Office PowerPoint</Application>
  <PresentationFormat>Экран (4:3)</PresentationFormat>
  <Paragraphs>172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12 июня в России отмечается День России. День России (День независимости России)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139</cp:revision>
  <dcterms:created xsi:type="dcterms:W3CDTF">2013-05-16T16:25:53Z</dcterms:created>
  <dcterms:modified xsi:type="dcterms:W3CDTF">2013-07-23T13:31:49Z</dcterms:modified>
</cp:coreProperties>
</file>