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B6F7AB"/>
    <a:srgbClr val="FF0066"/>
    <a:srgbClr val="CC3300"/>
    <a:srgbClr val="CC0099"/>
    <a:srgbClr val="008000"/>
    <a:srgbClr val="FFCC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 (в %)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книги</c:v>
                </c:pt>
                <c:pt idx="1">
                  <c:v>компьютер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0.48000000000000009</c:v>
                </c:pt>
                <c:pt idx="1">
                  <c:v>0.52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Посещение  </a:t>
            </a:r>
            <a:r>
              <a:rPr lang="ru-RU" dirty="0"/>
              <a:t>школьной библиотеки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посещение школьной библиотеки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уч-ся 9а</c:v>
                </c:pt>
                <c:pt idx="1">
                  <c:v>уч-ся9б</c:v>
                </c:pt>
                <c:pt idx="2">
                  <c:v>уч-ся 9в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</c:v>
                </c:pt>
                <c:pt idx="1">
                  <c:v>0.64</c:v>
                </c:pt>
                <c:pt idx="2">
                  <c:v>0.27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Посещение  школьной и районной  библиотек</a:t>
            </a:r>
            <a:endParaRPr lang="ru-RU" dirty="0"/>
          </a:p>
        </c:rich>
      </c:tx>
      <c:layout>
        <c:manualLayout>
          <c:xMode val="edge"/>
          <c:yMode val="edge"/>
          <c:x val="0.11429166666666668"/>
          <c:y val="0"/>
        </c:manualLayout>
      </c:layout>
    </c:title>
    <c:view3D>
      <c:rotX val="30"/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школьная библиотека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уч-ся 9а</c:v>
                </c:pt>
                <c:pt idx="1">
                  <c:v>уч-ся9б</c:v>
                </c:pt>
                <c:pt idx="2">
                  <c:v>уч-ся 9в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0.48000000000000004</c:v>
                </c:pt>
                <c:pt idx="1">
                  <c:v>0.64000000000000012</c:v>
                </c:pt>
                <c:pt idx="2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районная библиотека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уч-ся 9а</c:v>
                </c:pt>
                <c:pt idx="1">
                  <c:v>уч-ся9б</c:v>
                </c:pt>
                <c:pt idx="2">
                  <c:v>уч-ся 9в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0.15000000000000002</c:v>
                </c:pt>
                <c:pt idx="1">
                  <c:v>0.19</c:v>
                </c:pt>
                <c:pt idx="2">
                  <c:v>0.1</c:v>
                </c:pt>
              </c:numCache>
            </c:numRef>
          </c:val>
        </c:ser>
        <c:gapWidth val="100"/>
        <c:shape val="box"/>
        <c:axId val="65502208"/>
        <c:axId val="65504000"/>
        <c:axId val="65491392"/>
      </c:bar3DChart>
      <c:catAx>
        <c:axId val="65502208"/>
        <c:scaling>
          <c:orientation val="minMax"/>
        </c:scaling>
        <c:axPos val="b"/>
        <c:tickLblPos val="nextTo"/>
        <c:crossAx val="65504000"/>
        <c:crosses val="autoZero"/>
        <c:auto val="1"/>
        <c:lblAlgn val="ctr"/>
        <c:lblOffset val="100"/>
      </c:catAx>
      <c:valAx>
        <c:axId val="65504000"/>
        <c:scaling>
          <c:orientation val="minMax"/>
        </c:scaling>
        <c:axPos val="l"/>
        <c:majorGridlines/>
        <c:numFmt formatCode="0%" sourceLinked="1"/>
        <c:tickLblPos val="nextTo"/>
        <c:crossAx val="65502208"/>
        <c:crosses val="autoZero"/>
        <c:crossBetween val="between"/>
      </c:valAx>
      <c:serAx>
        <c:axId val="65491392"/>
        <c:scaling>
          <c:orientation val="minMax"/>
        </c:scaling>
        <c:axPos val="b"/>
        <c:tickLblPos val="nextTo"/>
        <c:crossAx val="6550400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Верите  </a:t>
            </a:r>
            <a:r>
              <a:rPr lang="ru-RU" dirty="0"/>
              <a:t>ли вы, что печатные книги будут со временем вытеснены их электронными аналогами?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верите ли вы, что печатные книги будут со временем вытеснены их электронными аналогами?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печатные книги исчезнут</c:v>
                </c:pt>
                <c:pt idx="1">
                  <c:v>печатные книги не исчезнут</c:v>
                </c:pt>
                <c:pt idx="2">
                  <c:v>исчезнут и печатные и электронные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52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печатные книги исчезнут</c:v>
                </c:pt>
                <c:pt idx="1">
                  <c:v>печатные книги не исчезнут</c:v>
                </c:pt>
                <c:pt idx="2">
                  <c:v>исчезнут и печатные и электронные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печатные книги исчезнут</c:v>
                </c:pt>
                <c:pt idx="1">
                  <c:v>печатные книги не исчезнут</c:v>
                </c:pt>
                <c:pt idx="2">
                  <c:v>исчезнут и печатные и электронные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45154471544715447"/>
          <c:y val="6.25E-2"/>
        </c:manualLayout>
      </c:layout>
      <c:txPr>
        <a:bodyPr/>
        <a:lstStyle/>
        <a:p>
          <a:pPr>
            <a:defRPr sz="4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книги</c:v>
                </c:pt>
                <c:pt idx="1">
                  <c:v>компьютеры</c:v>
                </c:pt>
                <c:pt idx="2">
                  <c:v>книги и компьютеры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0.28000000000000008</c:v>
                </c:pt>
                <c:pt idx="2">
                  <c:v>0.29000000000000004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692E5-44C4-47A2-9A31-78D6F2944D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2A724-FF31-43D6-B34A-2104EB6BEB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A52EF-5B62-4BA2-849A-45251BEDF4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5C73A-566D-4A24-9A7D-A36B5DC6C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8D29F-F0E8-4269-8FF0-07509F67AB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F9FB3-1FA0-4343-9A8D-1F24B98107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DA069-2CBD-46C9-8857-1348B13D2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310C-ECFD-4851-9E4F-64BE751C1A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2EDB-170B-40BB-8FFF-B11D163AD9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C6555-EDA5-4774-B108-0ABD9FBEF6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ADB3-EC7C-4F4E-8DBA-87A6EEEA9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1A699E-110F-4E53-BE18-F35A417CCE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5257800"/>
            <a:ext cx="4419600" cy="990600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Разработчик: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русского языка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литературы МБОУ СОШ №45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Марьянова Т.И</a:t>
            </a:r>
            <a:r>
              <a:rPr lang="ru-RU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endParaRPr lang="ru-RU" sz="1200" b="1" dirty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886075" y="1295400"/>
            <a:ext cx="5114925" cy="2287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b="1" i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336699"/>
                  </a:gs>
                  <a:gs pos="100000">
                    <a:srgbClr val="CC3300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FFCC0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381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CC3300"/>
                </a:solidFill>
              </a:rPr>
              <a:t>«СОГЛАСОВАНО»</a:t>
            </a:r>
            <a:br>
              <a:rPr lang="ru-RU" b="1" dirty="0" smtClean="0">
                <a:solidFill>
                  <a:srgbClr val="CC3300"/>
                </a:solidFill>
              </a:rPr>
            </a:br>
            <a:r>
              <a:rPr lang="ru-RU" b="1" dirty="0" smtClean="0">
                <a:solidFill>
                  <a:srgbClr val="CC3300"/>
                </a:solidFill>
              </a:rPr>
              <a:t>заместитель директора по ВР</a:t>
            </a:r>
            <a:br>
              <a:rPr lang="ru-RU" b="1" dirty="0" smtClean="0">
                <a:solidFill>
                  <a:srgbClr val="CC3300"/>
                </a:solidFill>
              </a:rPr>
            </a:br>
            <a:r>
              <a:rPr lang="ru-RU" b="1" dirty="0" smtClean="0">
                <a:solidFill>
                  <a:srgbClr val="CC3300"/>
                </a:solidFill>
              </a:rPr>
              <a:t>МОУ СОШ № 45</a:t>
            </a:r>
            <a:br>
              <a:rPr lang="ru-RU" b="1" dirty="0" smtClean="0">
                <a:solidFill>
                  <a:srgbClr val="CC3300"/>
                </a:solidFill>
              </a:rPr>
            </a:br>
            <a:r>
              <a:rPr lang="ru-RU" b="1" dirty="0" smtClean="0">
                <a:solidFill>
                  <a:srgbClr val="CC3300"/>
                </a:solidFill>
              </a:rPr>
              <a:t>ст. Северской МО Северский</a:t>
            </a:r>
            <a:br>
              <a:rPr lang="ru-RU" b="1" dirty="0" smtClean="0">
                <a:solidFill>
                  <a:srgbClr val="CC3300"/>
                </a:solidFill>
              </a:rPr>
            </a:br>
            <a:r>
              <a:rPr lang="ru-RU" b="1" dirty="0" smtClean="0">
                <a:solidFill>
                  <a:srgbClr val="CC3300"/>
                </a:solidFill>
              </a:rPr>
              <a:t>________________ </a:t>
            </a:r>
            <a:r>
              <a:rPr lang="ru-RU" b="1" dirty="0" err="1" smtClean="0">
                <a:solidFill>
                  <a:srgbClr val="CC3300"/>
                </a:solidFill>
              </a:rPr>
              <a:t>Чеботок</a:t>
            </a:r>
            <a:r>
              <a:rPr lang="ru-RU" b="1" dirty="0" smtClean="0">
                <a:solidFill>
                  <a:srgbClr val="CC3300"/>
                </a:solidFill>
              </a:rPr>
              <a:t> С.К.</a:t>
            </a:r>
            <a:br>
              <a:rPr lang="ru-RU" b="1" dirty="0" smtClean="0">
                <a:solidFill>
                  <a:srgbClr val="CC3300"/>
                </a:solidFill>
              </a:rPr>
            </a:b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667000"/>
            <a:ext cx="7239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</a:p>
          <a:p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или       </a:t>
            </a:r>
          </a:p>
          <a:p>
            <a:pPr algn="ctr"/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компьютер?..</a:t>
            </a:r>
            <a:r>
              <a:rPr lang="en-US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52578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Сроки выполнения:</a:t>
            </a:r>
          </a:p>
          <a:p>
            <a:r>
              <a:rPr lang="ru-RU" dirty="0" smtClean="0"/>
              <a:t>2012 –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Время проведения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этап: октябрь 2012 года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 реализации проекта: ноябрь  2012 года – январь 2013года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Подведение итогов: февраль 2013 года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F:\моё\классное руководство\7а кл\месячник\4.02\SAM_2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629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685800"/>
            <a:ext cx="685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если люди в чем-то ошибутся и окажутся в несчастье, то когда-нибудь этому настанет конец. И человечество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оглянется в растерянности. И, углубившись в себя… будет искать ответа в… душе своей. И не найдет ответа. И тут ответ ему даст книга. Книга, которую человек презрел и зашвырнул. Книга, странный плод Мечтаний, не нужная никому рухлядь; книга, такая тусклая рядом с золотой действительностью. Книга, которая считалась умершей; книга, старый дешевый хлам; книга, источник всякой жизни. Книга, которая измерила параллели и меридианы души человеческой, вторглась в глубины мозга, унося давние поколения в высочайшую высоту и в самую дальнюю даль. Книга – это манна небесная, способная накормить толпы; пища, которая, чем больше ешь ее, тем больше становится; волшебный хлеб, дающий сытость голодным, богатство нищим, силу немощным; книга, благодаря которой любой может стать банкиром, Крезом знаний, миллионером мыслей…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Венгерский  писатель ХХ века Д,Костолани)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676400" y="1397000"/>
          <a:ext cx="5943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685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24000" y="609600"/>
          <a:ext cx="6629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Диспут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Книга или компьютер?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512888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веришь, что однажды компьютеры заменят книги?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842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Компьютеры – друзья или враги?</a:t>
            </a:r>
          </a:p>
          <a:p>
            <a:endParaRPr lang="ru-RU" dirty="0"/>
          </a:p>
        </p:txBody>
      </p:sp>
      <p:pic>
        <p:nvPicPr>
          <p:cNvPr id="1026" name="Picture 2" descr="F:\моё\классное руководство\7а кл\месячник\4.02\SAM_29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1028" name="Picture 4" descr="F:\моё\фото классный час\SAM_59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ru-RU" sz="1800" b="1" dirty="0" smtClean="0"/>
              <a:t>Опрос учеников, родителей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Профессор Калифорнийского университета в Лос-Анджелесе К.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Боргман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говорил о том, что "электронные информационные ресурсы никогда не заменят, а лишь будут дополнять накопленные за столетия знания в традиционной форме". Согласны ли вы с этим утверждением? Пожалуйста, подумайте и ответьте.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«Мне нравится  компьютер. Компьютеры уникальны. Поэтому я  за компьютеры».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Благодеров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Д.)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«Я предпочитаю и книги. Иногда хочется просто почитать, но зато на компьютере можно сделать домашнее задание. Мое мнение остается нейтральным». (Панькова В.)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«Я не могу поверить, что книги исчезнут. Книга  для меня – бесценный дар, которым я дорожу». (</a:t>
            </a:r>
            <a:r>
              <a:rPr lang="ru-RU" dirty="0" err="1" smtClean="0">
                <a:solidFill>
                  <a:srgbClr val="008000"/>
                </a:solidFill>
              </a:rPr>
              <a:t>Калиш</a:t>
            </a:r>
            <a:r>
              <a:rPr lang="ru-RU" dirty="0" smtClean="0">
                <a:solidFill>
                  <a:srgbClr val="008000"/>
                </a:solidFill>
              </a:rPr>
              <a:t> О.) </a:t>
            </a:r>
          </a:p>
          <a:p>
            <a:r>
              <a:rPr lang="ru-RU" dirty="0" smtClean="0">
                <a:solidFill>
                  <a:srgbClr val="CC0099"/>
                </a:solidFill>
              </a:rPr>
              <a:t>«Понятие “грамотность” сегодня подразумевает умение пользоваться компьютером. Но компьютер – техника. А образованный человек не должен забывать о книгах». (Дементьева В)</a:t>
            </a:r>
          </a:p>
          <a:p>
            <a:r>
              <a:rPr lang="ru-RU" dirty="0" smtClean="0">
                <a:solidFill>
                  <a:srgbClr val="CC3300"/>
                </a:solidFill>
              </a:rPr>
              <a:t>«Компьютер – уникальный помощник человека. Можно найти ответ на любой вопрос». ( Рыкова Д.)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«Хочу сказать, что книга раньше была единственным источником знаний, а когда появился компьютер, то книга отошла на второй план. Все таки я думаю, что книга все равно будет играть важную роль в нашем образовании Как бы то не было, чтение книг нужно совмещать с работой на компьютере, т.к. это развивает интеллект и внимание человека». (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Салюк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М.И.) 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«Я думаю, что электронные книги – альтернатива книге печатной, т.к. в них целая библиотека». (Алиева М.Э)</a:t>
            </a:r>
          </a:p>
          <a:p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71600" y="2794000"/>
          <a:ext cx="624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1066800"/>
            <a:ext cx="6934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И человечество</a:t>
            </a:r>
            <a:r>
              <a:rPr lang="ru-RU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>
                <a:solidFill>
                  <a:srgbClr val="C00000"/>
                </a:solidFill>
              </a:rPr>
              <a:t>оглянется в растерянности. И, углубившись в себя… будет искать ответа в… душе своей. И не найдет ответа. И тут ответ ему даст </a:t>
            </a:r>
            <a:r>
              <a:rPr lang="ru-RU" b="1" i="1" dirty="0" smtClean="0">
                <a:solidFill>
                  <a:srgbClr val="C00000"/>
                </a:solidFill>
              </a:rPr>
              <a:t>книга</a:t>
            </a:r>
            <a:r>
              <a:rPr lang="ru-RU" i="1" dirty="0" smtClean="0">
                <a:solidFill>
                  <a:srgbClr val="C00000"/>
                </a:solidFill>
              </a:rPr>
              <a:t>. Книга, которую человек презрел и зашвырнул. Книга, странный плод Мечтаний, не нужная никому рухлядь; книга, такая тусклая рядом с золотой действительностью. Книга, которая считалась умершей; книга, старый дешевый хлам; книга, источник всякой жизни. Книга, которая измерила параллели и меридианы души человеческой, вторглась в глубины мозга, унося давние поколения в высочайшую высоту и в самую дальнюю даль.</a:t>
            </a:r>
            <a:r>
              <a:rPr lang="ru-RU" b="1" i="1" dirty="0" smtClean="0">
                <a:solidFill>
                  <a:srgbClr val="C00000"/>
                </a:solidFill>
              </a:rPr>
              <a:t> Книга</a:t>
            </a:r>
            <a:r>
              <a:rPr lang="ru-RU" i="1" dirty="0" smtClean="0">
                <a:solidFill>
                  <a:srgbClr val="C00000"/>
                </a:solidFill>
              </a:rPr>
              <a:t> – это манна небесная, способная накормить толпы; </a:t>
            </a:r>
            <a:r>
              <a:rPr lang="ru-RU" i="1" dirty="0" err="1" smtClean="0">
                <a:solidFill>
                  <a:srgbClr val="C00000"/>
                </a:solidFill>
              </a:rPr>
              <a:t>пшца</a:t>
            </a:r>
            <a:r>
              <a:rPr lang="ru-RU" i="1" dirty="0" smtClean="0">
                <a:solidFill>
                  <a:srgbClr val="C00000"/>
                </a:solidFill>
              </a:rPr>
              <a:t>, которая, чем больше ешь ее, тем больше становится; волшебный хлеб, дающий сытость голодным, богатство нищим, силу немощным; книга, благодаря которой любой может стать банкиром, Крезом знаний, миллионером мыслей...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                                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Д.Костолани</a:t>
            </a:r>
            <a:r>
              <a:rPr lang="ru-RU" dirty="0" smtClean="0">
                <a:solidFill>
                  <a:srgbClr val="C00000"/>
                </a:solidFill>
              </a:rPr>
              <a:t>.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762000"/>
            <a:ext cx="696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нас ожидает в будущем?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6764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Книги </a:t>
            </a:r>
            <a:endParaRPr lang="ru-RU" sz="6000" dirty="0"/>
          </a:p>
        </p:txBody>
      </p:sp>
      <p:pic>
        <p:nvPicPr>
          <p:cNvPr id="5" name="Picture 4" descr="C:\Users\татьяна\Desktop\Мамулечке\моя аттестация\смайлики\9046241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1872208" cy="1656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0" y="25146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или </a:t>
            </a:r>
          </a:p>
          <a:p>
            <a:pPr algn="ctr">
              <a:buNone/>
            </a:pPr>
            <a:r>
              <a:rPr lang="ru-RU" sz="60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 компьютеры ?</a:t>
            </a:r>
          </a:p>
        </p:txBody>
      </p:sp>
      <p:pic>
        <p:nvPicPr>
          <p:cNvPr id="7" name="Picture 3" descr="C:\Users\татьяна\Desktop\Мамулечке\моя аттестация\смайлики\590545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00600"/>
            <a:ext cx="1944216" cy="175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esktop\Мамулечке\моя аттестация\смайлики\загруженно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5638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татьяна\Desktop\Мамулечке\моя аттестация\смайлики\8508885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1600200" cy="1600200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Мамулечке\моя аттестация\смайлики\590545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1752600" cy="1276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вы как считаете?..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762000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</a:rPr>
              <a:t>«Я люблю книги! Каждая из них кажется мне чудом, а писатель – магом».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00"/>
                </a:solidFill>
              </a:rPr>
              <a:t>                             М. Горький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«Человек, любящий и умеющий читать, - счастливый человек. Он окружен множеством умных, добрых друзей. Друзья эти – КНИГИ».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B050"/>
                </a:solidFill>
              </a:rPr>
              <a:t>                         К. Паустовский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2819400"/>
            <a:ext cx="701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«Я люблю книги! Каждая из них кажется мне чудом, а писатель – магом».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                            М. Горький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«Человек, любящий и умеющий читать, - счастливый человек. Он окружен множеством умных, добрых друзей. Друзья эти – КНИГИ».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К. Паустовский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480060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Увидеть и познать свой край можно либо своими глазами, либо с помощью книг.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                                            М.В.Ломоносов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Мамулечке\моя аттестация\смайлик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1"/>
            <a:ext cx="601979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предполагаем, что электронные книги со временем полностью заменят печатные, потому что компьютеры находят всё более широкое применение в различных сферах деятельности человека.</a:t>
            </a:r>
          </a:p>
          <a:p>
            <a:endParaRPr lang="ru-RU" dirty="0"/>
          </a:p>
        </p:txBody>
      </p:sp>
      <p:pic>
        <p:nvPicPr>
          <p:cNvPr id="1028" name="Picture 4" descr="C:\Users\татьян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514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Проблемные вопросы</a:t>
            </a:r>
          </a:p>
          <a:p>
            <a:pPr marL="514350" indent="-514350" algn="ctr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Компьютеры – друзья или враги?</a:t>
            </a:r>
          </a:p>
          <a:p>
            <a:pPr marL="514350" indent="-514350" algn="ctr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преимущества есть у Интернета?</a:t>
            </a:r>
          </a:p>
          <a:p>
            <a:pPr marL="514350" indent="-514350" algn="ctr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веришь, что однажды компьютеры заменят книги?</a:t>
            </a:r>
          </a:p>
          <a:p>
            <a:pPr marL="514350" indent="-514350" algn="ctr">
              <a:buFontTx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352800" cy="4691063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Выявить, какому источнику информации отдают предпочтение учащиеся старших классов.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C0099"/>
                </a:solidFill>
              </a:rPr>
              <a:t>План работы 2012-2013г.г </a:t>
            </a:r>
            <a:endParaRPr lang="ru-RU" dirty="0">
              <a:solidFill>
                <a:srgbClr val="CC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534400" cy="457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2209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Мероприятия 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Ответственный</a:t>
                      </a:r>
                    </a:p>
                  </a:txBody>
                  <a:tcPr marT="45733" marB="45733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инициативной группы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 2012г.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Марьянова Т.И. и ученики 9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класса</a:t>
                      </a:r>
                    </a:p>
                  </a:txBody>
                  <a:tcPr marT="45733" marB="45733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 учащихся 9 классов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 2012г.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Езерская А.,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Салюк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А., Чернуха Д.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школьной библиотеки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 2012г.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Рыкова Д., Панькова В., Барабаш Е.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Посещение районной библиотеки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 2012г.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Рыкова Д., Панькова В., Барабаш Е.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Диспут на тему: «Книга или компьютер?»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 2012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Марьянова Т.И. и ученики 9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класса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81000" y="914400"/>
          <a:ext cx="8382000" cy="457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057400"/>
                <a:gridCol w="2971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Мероприятия 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Дата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Ответственный</a:t>
                      </a:r>
                    </a:p>
                  </a:txBody>
                  <a:tcPr marT="45733" marB="45733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Опрос старшеклассников, учителей,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2012г.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Марьянова Т.И. и ученики 9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класса</a:t>
                      </a:r>
                    </a:p>
                  </a:txBody>
                  <a:tcPr marT="45733" marB="45733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презентации «Компьютер и книга»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 2012г.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Езерская А.,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Салюк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А., Чернуха Д., Якимов В.,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Северинов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Труш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Выступления перед учащимися 5 – 8 классов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 2012г.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Рыкова Д., Панькова В., Черкашин С.,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Гресь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Д.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Выступление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родительском собрании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2012г.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Черняк К.,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Езерская А.,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Салюк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А.,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Творческий отчет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 2012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Марьянова Т.И. и ученики 9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класса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</a:t>
            </a:r>
            <a:endParaRPr lang="ru-RU" sz="48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Книга-это сосуд, который нас наполняет, но сам не пустеет.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dirty="0" err="1" smtClean="0"/>
              <a:t>А.Декурсель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Проект разработан и реализован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14299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инициативная группа учащихся  9 «А» 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14299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Марьянова Т.И.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тьяна\Desktop\Мамулечке\моя аттестация\фото\SAM_5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моё\классное руководство\7а кл\кл час\Фото-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Место проведения</a:t>
            </a:r>
            <a:endParaRPr lang="ru-RU" dirty="0"/>
          </a:p>
        </p:txBody>
      </p:sp>
      <p:pic>
        <p:nvPicPr>
          <p:cNvPr id="4" name="Picture 7" descr="D:\Documents and Settings\Светлана Васильевна\Рабочий стол\Фото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58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7200" y="129540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Краснодарский край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Станица Северская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средняя общеобразовательная школа №45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791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Гипотеза </vt:lpstr>
      <vt:lpstr>Цель проекта </vt:lpstr>
      <vt:lpstr> План работы 2012-2013г.г </vt:lpstr>
      <vt:lpstr>Слайд 6</vt:lpstr>
      <vt:lpstr>Девиз </vt:lpstr>
      <vt:lpstr> Проект разработан и реализован </vt:lpstr>
      <vt:lpstr>Место проведения</vt:lpstr>
      <vt:lpstr>Время проведения проекта:</vt:lpstr>
      <vt:lpstr>Слайд 11</vt:lpstr>
      <vt:lpstr>Слайд 12</vt:lpstr>
      <vt:lpstr>Слайд 13</vt:lpstr>
      <vt:lpstr>Слайд 14</vt:lpstr>
      <vt:lpstr>Слайд 15</vt:lpstr>
      <vt:lpstr>Диспут Книга или компьютер? </vt:lpstr>
      <vt:lpstr>Опрос учеников, родителей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татьяна</cp:lastModifiedBy>
  <cp:revision>37</cp:revision>
  <cp:lastPrinted>1601-01-01T00:00:00Z</cp:lastPrinted>
  <dcterms:created xsi:type="dcterms:W3CDTF">1601-01-01T00:00:00Z</dcterms:created>
  <dcterms:modified xsi:type="dcterms:W3CDTF">2013-07-26T17:46:18Z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