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notesMasterIdLst>
    <p:notesMasterId r:id="rId26"/>
  </p:notesMasterIdLst>
  <p:sldIdLst>
    <p:sldId id="257" r:id="rId2"/>
    <p:sldId id="280" r:id="rId3"/>
    <p:sldId id="274" r:id="rId4"/>
    <p:sldId id="258" r:id="rId5"/>
    <p:sldId id="276" r:id="rId6"/>
    <p:sldId id="260" r:id="rId7"/>
    <p:sldId id="281" r:id="rId8"/>
    <p:sldId id="261" r:id="rId9"/>
    <p:sldId id="262" r:id="rId10"/>
    <p:sldId id="284" r:id="rId11"/>
    <p:sldId id="278" r:id="rId12"/>
    <p:sldId id="277" r:id="rId13"/>
    <p:sldId id="264" r:id="rId14"/>
    <p:sldId id="279" r:id="rId15"/>
    <p:sldId id="266" r:id="rId16"/>
    <p:sldId id="267" r:id="rId17"/>
    <p:sldId id="269" r:id="rId18"/>
    <p:sldId id="282" r:id="rId19"/>
    <p:sldId id="270" r:id="rId20"/>
    <p:sldId id="283" r:id="rId21"/>
    <p:sldId id="271" r:id="rId22"/>
    <p:sldId id="275" r:id="rId23"/>
    <p:sldId id="272" r:id="rId24"/>
    <p:sldId id="285"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97E3A3-2309-4B3E-94DF-6671305B4D5E}" type="datetimeFigureOut">
              <a:rPr lang="ru-RU" smtClean="0"/>
              <a:t>30.07.2012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B75E48-1EDE-4B7F-A649-4902AAAF92F5}" type="slidenum">
              <a:rPr lang="ru-RU" smtClean="0"/>
              <a:t>‹#›</a:t>
            </a:fld>
            <a:endParaRPr lang="ru-RU"/>
          </a:p>
        </p:txBody>
      </p:sp>
    </p:spTree>
    <p:extLst>
      <p:ext uri="{BB962C8B-B14F-4D97-AF65-F5344CB8AC3E}">
        <p14:creationId xmlns:p14="http://schemas.microsoft.com/office/powerpoint/2010/main" val="2112180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ru.wikipedia.org/wiki/%D0%90%D0%B4%D0%BC%D0%B8%D0%BD%D0%B8%D1%81%D1%82%D1%80%D0%B0%D1%82%D0%B8%D0%B2%D0%BD%D1%8B%D0%B9_%D0%BE%D0%BA%D1%80%D1%83%D0%B3_%D0%94%D0%B0%D1%80%D0%BC%D1%88%D1%82%D0%B0%D0%B4%D1%82" TargetMode="External"/><Relationship Id="rId3" Type="http://schemas.openxmlformats.org/officeDocument/2006/relationships/hyperlink" Target="http://ru.wikipedia.org/wiki/%D0%9D%D0%B5%D0%BC%D0%B5%D1%86%D0%BA%D0%B8%D0%B9_%D1%8F%D0%B7%D1%8B%D0%BA" TargetMode="External"/><Relationship Id="rId7" Type="http://schemas.openxmlformats.org/officeDocument/2006/relationships/hyperlink" Target="http://ru.wikipedia.org/wiki/%D0%90%D0%B4%D0%BC%D0%B8%D0%BD%D0%B8%D1%81%D1%82%D1%80%D0%B0%D1%82%D0%B8%D0%B2%D0%BD%D1%8B%D0%B9_%D0%BE%D0%BA%D1%80%D1%83%D0%B3_(%D0%93%D0%B5%D1%80%D0%BC%D0%B0%D0%BD%D0%B8%D1%8F)"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ru.wikipedia.org/wiki/%D0%93%D0%B5%D1%81%D1%81%D0%B5%D0%BD" TargetMode="External"/><Relationship Id="rId5" Type="http://schemas.openxmlformats.org/officeDocument/2006/relationships/hyperlink" Target="http://ru.wikipedia.org/wiki/%D0%97%D0%B5%D0%BC%D0%BB%D0%B8_%D0%93%D0%B5%D1%80%D0%BC%D0%B0%D0%BD%D0%B8%D0%B8" TargetMode="External"/><Relationship Id="rId4" Type="http://schemas.openxmlformats.org/officeDocument/2006/relationships/hyperlink" Target="http://ru.wikipedia.org/wiki/%D0%93%D0%B5%D1%80%D0%BC%D0%B0%D0%BD%D0%B8%D1%8F" TargetMode="External"/><Relationship Id="rId9" Type="http://schemas.openxmlformats.org/officeDocument/2006/relationships/hyperlink" Target="http://ru.wikipedia.org/wiki/%D0%9C%D0%B0%D0%B9%D0%BD-%D0%9A%D0%B8%D0%BD%D1%86%D0%B8%D0%B3_(%D1%80%D0%B0%D0%B9%D0%BE%D0%BD)"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Самыми известными собирателями немецкий сказок были братья Якоб и Вильгельм Гримм, родившиеся в </a:t>
            </a:r>
            <a:r>
              <a:rPr lang="ru-RU" sz="1200" kern="1200" dirty="0" err="1" smtClean="0">
                <a:solidFill>
                  <a:schemeClr val="tx1"/>
                </a:solidFill>
                <a:effectLst/>
                <a:latin typeface="+mn-lt"/>
                <a:ea typeface="+mn-ea"/>
                <a:cs typeface="+mn-cs"/>
              </a:rPr>
              <a:t>Ханау</a:t>
            </a:r>
            <a:r>
              <a:rPr lang="ru-RU" sz="1200" kern="1200" dirty="0" smtClean="0">
                <a:solidFill>
                  <a:schemeClr val="tx1"/>
                </a:solidFill>
                <a:effectLst/>
                <a:latin typeface="+mn-lt"/>
                <a:ea typeface="+mn-ea"/>
                <a:cs typeface="+mn-cs"/>
              </a:rPr>
              <a:t>.</a:t>
            </a:r>
          </a:p>
          <a:p>
            <a:r>
              <a:rPr lang="ru-RU" sz="1200" kern="1200" dirty="0" smtClean="0">
                <a:solidFill>
                  <a:schemeClr val="tx1"/>
                </a:solidFill>
                <a:effectLst/>
                <a:latin typeface="+mn-lt"/>
                <a:ea typeface="+mn-ea"/>
                <a:cs typeface="+mn-cs"/>
              </a:rPr>
              <a:t>Красная шапочка, Золушка, Белоснежка, </a:t>
            </a:r>
            <a:r>
              <a:rPr lang="ru-RU" sz="1200" kern="1200" dirty="0" err="1" smtClean="0">
                <a:solidFill>
                  <a:schemeClr val="tx1"/>
                </a:solidFill>
                <a:effectLst/>
                <a:latin typeface="+mn-lt"/>
                <a:ea typeface="+mn-ea"/>
                <a:cs typeface="+mn-cs"/>
              </a:rPr>
              <a:t>Рапунцель</a:t>
            </a:r>
            <a:r>
              <a:rPr lang="ru-RU" sz="1200" kern="1200" dirty="0" smtClean="0">
                <a:solidFill>
                  <a:schemeClr val="tx1"/>
                </a:solidFill>
                <a:effectLst/>
                <a:latin typeface="+mn-lt"/>
                <a:ea typeface="+mn-ea"/>
                <a:cs typeface="+mn-cs"/>
              </a:rPr>
              <a:t>…  Всего на их счету более двухсот произведений, переведенных на 160 языков мира.</a:t>
            </a:r>
            <a:endParaRPr lang="ru-RU" dirty="0"/>
          </a:p>
        </p:txBody>
      </p:sp>
      <p:sp>
        <p:nvSpPr>
          <p:cNvPr id="4" name="Номер слайда 3"/>
          <p:cNvSpPr>
            <a:spLocks noGrp="1"/>
          </p:cNvSpPr>
          <p:nvPr>
            <p:ph type="sldNum" sz="quarter" idx="10"/>
          </p:nvPr>
        </p:nvSpPr>
        <p:spPr/>
        <p:txBody>
          <a:bodyPr/>
          <a:lstStyle/>
          <a:p>
            <a:fld id="{2FB75E48-1EDE-4B7F-A649-4902AAAF92F5}" type="slidenum">
              <a:rPr lang="ru-RU" smtClean="0"/>
              <a:t>2</a:t>
            </a:fld>
            <a:endParaRPr lang="ru-RU"/>
          </a:p>
        </p:txBody>
      </p:sp>
    </p:spTree>
    <p:extLst>
      <p:ext uri="{BB962C8B-B14F-4D97-AF65-F5344CB8AC3E}">
        <p14:creationId xmlns:p14="http://schemas.microsoft.com/office/powerpoint/2010/main" val="3788327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Поездка через </a:t>
            </a:r>
            <a:r>
              <a:rPr lang="ru-RU" sz="1200" kern="1200" dirty="0" err="1" smtClean="0">
                <a:solidFill>
                  <a:schemeClr val="tx1"/>
                </a:solidFill>
                <a:effectLst/>
                <a:latin typeface="+mn-lt"/>
                <a:ea typeface="+mn-ea"/>
                <a:cs typeface="+mn-cs"/>
              </a:rPr>
              <a:t>Кассель</a:t>
            </a:r>
            <a:r>
              <a:rPr lang="ru-RU" sz="1200" kern="1200" dirty="0" smtClean="0">
                <a:solidFill>
                  <a:schemeClr val="tx1"/>
                </a:solidFill>
                <a:effectLst/>
                <a:latin typeface="+mn-lt"/>
                <a:ea typeface="+mn-ea"/>
                <a:cs typeface="+mn-cs"/>
              </a:rPr>
              <a:t> возвращает путешественников к братьям Гримм, их сказкам. Интересно, что братья сказки не сочиняли сами. Они собирали предания, сказы и легенды, записывали их. Таким образом, был создан их сборник сказок. </a:t>
            </a:r>
            <a:br>
              <a:rPr lang="ru-RU" sz="1200" kern="1200" dirty="0" smtClean="0">
                <a:solidFill>
                  <a:schemeClr val="tx1"/>
                </a:solidFill>
                <a:effectLst/>
                <a:latin typeface="+mn-lt"/>
                <a:ea typeface="+mn-ea"/>
                <a:cs typeface="+mn-cs"/>
              </a:rPr>
            </a:br>
            <a:r>
              <a:rPr lang="ru-RU" sz="1200" kern="1200" dirty="0" smtClean="0">
                <a:solidFill>
                  <a:schemeClr val="tx1"/>
                </a:solidFill>
                <a:effectLst/>
                <a:latin typeface="+mn-lt"/>
                <a:ea typeface="+mn-ea"/>
                <a:cs typeface="+mn-cs"/>
              </a:rPr>
              <a:t>В </a:t>
            </a:r>
            <a:r>
              <a:rPr lang="ru-RU" sz="1200" kern="1200" dirty="0" err="1" smtClean="0">
                <a:solidFill>
                  <a:schemeClr val="tx1"/>
                </a:solidFill>
                <a:effectLst/>
                <a:latin typeface="+mn-lt"/>
                <a:ea typeface="+mn-ea"/>
                <a:cs typeface="+mn-cs"/>
              </a:rPr>
              <a:t>Касселе</a:t>
            </a:r>
            <a:r>
              <a:rPr lang="ru-RU" sz="1200" kern="1200" dirty="0" smtClean="0">
                <a:solidFill>
                  <a:schemeClr val="tx1"/>
                </a:solidFill>
                <a:effectLst/>
                <a:latin typeface="+mn-lt"/>
                <a:ea typeface="+mn-ea"/>
                <a:cs typeface="+mn-cs"/>
              </a:rPr>
              <a:t> есть еще один памятник Вильгельму и Якобу, поскольку здесь они жили некоторое время. Братья учились в местной гимназии короля Фридриха, кроме того, здесь был издан известный нам сборник под названием «Детские и семейные сказки» (1812-1814 гг.).</a:t>
            </a:r>
            <a:br>
              <a:rPr lang="ru-RU" sz="1200" kern="1200" dirty="0" smtClean="0">
                <a:solidFill>
                  <a:schemeClr val="tx1"/>
                </a:solidFill>
                <a:effectLst/>
                <a:latin typeface="+mn-lt"/>
                <a:ea typeface="+mn-ea"/>
                <a:cs typeface="+mn-cs"/>
              </a:rPr>
            </a:br>
            <a:r>
              <a:rPr lang="ru-RU" sz="1200" kern="1200" dirty="0" smtClean="0">
                <a:solidFill>
                  <a:schemeClr val="tx1"/>
                </a:solidFill>
                <a:effectLst/>
                <a:latin typeface="+mn-lt"/>
                <a:ea typeface="+mn-ea"/>
                <a:cs typeface="+mn-cs"/>
              </a:rPr>
              <a:t>Жители и власти города чтят память о братьях Гримм. В </a:t>
            </a:r>
            <a:r>
              <a:rPr lang="ru-RU" sz="1200" kern="1200" dirty="0" err="1" smtClean="0">
                <a:solidFill>
                  <a:schemeClr val="tx1"/>
                </a:solidFill>
                <a:effectLst/>
                <a:latin typeface="+mn-lt"/>
                <a:ea typeface="+mn-ea"/>
                <a:cs typeface="+mn-cs"/>
              </a:rPr>
              <a:t>Касселе</a:t>
            </a:r>
            <a:r>
              <a:rPr lang="ru-RU" sz="1200" kern="1200" dirty="0" smtClean="0">
                <a:solidFill>
                  <a:schemeClr val="tx1"/>
                </a:solidFill>
                <a:effectLst/>
                <a:latin typeface="+mn-lt"/>
                <a:ea typeface="+mn-ea"/>
                <a:cs typeface="+mn-cs"/>
              </a:rPr>
              <a:t> можно посетить музей </a:t>
            </a:r>
            <a:r>
              <a:rPr lang="ru-RU" sz="1200" kern="1200" dirty="0" err="1" smtClean="0">
                <a:solidFill>
                  <a:schemeClr val="tx1"/>
                </a:solidFill>
                <a:effectLst/>
                <a:latin typeface="+mn-lt"/>
                <a:ea typeface="+mn-ea"/>
                <a:cs typeface="+mn-cs"/>
              </a:rPr>
              <a:t>братье</a:t>
            </a:r>
            <a:r>
              <a:rPr lang="ru-RU" sz="1200" kern="1200" dirty="0" smtClean="0">
                <a:solidFill>
                  <a:schemeClr val="tx1"/>
                </a:solidFill>
                <a:effectLst/>
                <a:latin typeface="+mn-lt"/>
                <a:ea typeface="+mn-ea"/>
                <a:cs typeface="+mn-cs"/>
              </a:rPr>
              <a:t> Гримм, который располагается в прекрасном дворце. Здесь собрана и уникальная библиотека сказок. В этой библиотеке можно ознакомиться со всеми историческими изданиями сказок знаменитых братьев.</a:t>
            </a:r>
            <a:br>
              <a:rPr lang="ru-RU" sz="1200" kern="1200" dirty="0" smtClean="0">
                <a:solidFill>
                  <a:schemeClr val="tx1"/>
                </a:solidFill>
                <a:effectLst/>
                <a:latin typeface="+mn-lt"/>
                <a:ea typeface="+mn-ea"/>
                <a:cs typeface="+mn-cs"/>
              </a:rPr>
            </a:br>
            <a:r>
              <a:rPr lang="ru-RU" sz="1200" kern="1200" dirty="0" smtClean="0">
                <a:solidFill>
                  <a:schemeClr val="tx1"/>
                </a:solidFill>
                <a:effectLst/>
                <a:latin typeface="+mn-lt"/>
                <a:ea typeface="+mn-ea"/>
                <a:cs typeface="+mn-cs"/>
              </a:rPr>
              <a:t>В музее есть также личные вещи Вильгельма и Якоба. Но самым ценным экспонатом является все тот же рабочий экземпляр «Детских и семейных сказок», в котором братья Гримм оставляли свои пометки. </a:t>
            </a:r>
            <a:br>
              <a:rPr lang="ru-RU" sz="1200" kern="1200" dirty="0" smtClean="0">
                <a:solidFill>
                  <a:schemeClr val="tx1"/>
                </a:solidFill>
                <a:effectLst/>
                <a:latin typeface="+mn-lt"/>
                <a:ea typeface="+mn-ea"/>
                <a:cs typeface="+mn-cs"/>
              </a:rPr>
            </a:br>
            <a:r>
              <a:rPr lang="ru-RU" sz="1200" kern="1200" dirty="0" smtClean="0">
                <a:solidFill>
                  <a:schemeClr val="tx1"/>
                </a:solidFill>
                <a:effectLst/>
                <a:latin typeface="+mn-lt"/>
                <a:ea typeface="+mn-ea"/>
                <a:cs typeface="+mn-cs"/>
              </a:rPr>
              <a:t>Если же вдруг захочется отвлечься от сказок, то можно окунуться также в веселую реальность, посетив парк развлечений, который называется «Семигорье», или аквапарк.</a:t>
            </a:r>
            <a:endParaRPr lang="ru-RU" dirty="0"/>
          </a:p>
        </p:txBody>
      </p:sp>
      <p:sp>
        <p:nvSpPr>
          <p:cNvPr id="4" name="Номер слайда 3"/>
          <p:cNvSpPr>
            <a:spLocks noGrp="1"/>
          </p:cNvSpPr>
          <p:nvPr>
            <p:ph type="sldNum" sz="quarter" idx="10"/>
          </p:nvPr>
        </p:nvSpPr>
        <p:spPr/>
        <p:txBody>
          <a:bodyPr/>
          <a:lstStyle/>
          <a:p>
            <a:fld id="{2FB75E48-1EDE-4B7F-A649-4902AAAF92F5}" type="slidenum">
              <a:rPr lang="ru-RU" smtClean="0"/>
              <a:t>11</a:t>
            </a:fld>
            <a:endParaRPr lang="ru-RU"/>
          </a:p>
        </p:txBody>
      </p:sp>
    </p:spTree>
    <p:extLst>
      <p:ext uri="{BB962C8B-B14F-4D97-AF65-F5344CB8AC3E}">
        <p14:creationId xmlns:p14="http://schemas.microsoft.com/office/powerpoint/2010/main" val="19251726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Со временем   великие немецкие сказочники братья Гримм  перебрались в </a:t>
            </a:r>
            <a:r>
              <a:rPr lang="ru-RU" sz="1200" kern="1200" dirty="0" err="1" smtClean="0">
                <a:solidFill>
                  <a:schemeClr val="tx1"/>
                </a:solidFill>
                <a:effectLst/>
                <a:latin typeface="+mn-lt"/>
                <a:ea typeface="+mn-ea"/>
                <a:cs typeface="+mn-cs"/>
              </a:rPr>
              <a:t>Кассель</a:t>
            </a:r>
            <a:r>
              <a:rPr lang="ru-RU" sz="1200" kern="1200" dirty="0" smtClean="0">
                <a:solidFill>
                  <a:schemeClr val="tx1"/>
                </a:solidFill>
                <a:effectLst/>
                <a:latin typeface="+mn-lt"/>
                <a:ea typeface="+mn-ea"/>
                <a:cs typeface="+mn-cs"/>
              </a:rPr>
              <a:t>, где служили библиотекарями, в свободное время записывая сказочные истории.</a:t>
            </a:r>
            <a:br>
              <a:rPr lang="ru-RU" sz="1200" kern="1200" dirty="0" smtClean="0">
                <a:solidFill>
                  <a:schemeClr val="tx1"/>
                </a:solidFill>
                <a:effectLst/>
                <a:latin typeface="+mn-lt"/>
                <a:ea typeface="+mn-ea"/>
                <a:cs typeface="+mn-cs"/>
              </a:rPr>
            </a:br>
            <a:r>
              <a:rPr lang="ru-RU" sz="1200" kern="1200" dirty="0" smtClean="0">
                <a:solidFill>
                  <a:schemeClr val="tx1"/>
                </a:solidFill>
                <a:effectLst/>
                <a:latin typeface="+mn-lt"/>
                <a:ea typeface="+mn-ea"/>
                <a:cs typeface="+mn-cs"/>
              </a:rPr>
              <a:t>В </a:t>
            </a:r>
            <a:r>
              <a:rPr lang="ru-RU" sz="1200" kern="1200" dirty="0" err="1" smtClean="0">
                <a:solidFill>
                  <a:schemeClr val="tx1"/>
                </a:solidFill>
                <a:effectLst/>
                <a:latin typeface="+mn-lt"/>
                <a:ea typeface="+mn-ea"/>
                <a:cs typeface="+mn-cs"/>
              </a:rPr>
              <a:t>Касселе</a:t>
            </a:r>
            <a:r>
              <a:rPr lang="ru-RU" sz="1200" kern="1200" dirty="0" smtClean="0">
                <a:solidFill>
                  <a:schemeClr val="tx1"/>
                </a:solidFill>
                <a:effectLst/>
                <a:latin typeface="+mn-lt"/>
                <a:ea typeface="+mn-ea"/>
                <a:cs typeface="+mn-cs"/>
              </a:rPr>
              <a:t> на реке  </a:t>
            </a:r>
            <a:r>
              <a:rPr lang="ru-RU" sz="1200" kern="1200" dirty="0" err="1" smtClean="0">
                <a:solidFill>
                  <a:schemeClr val="tx1"/>
                </a:solidFill>
                <a:effectLst/>
                <a:latin typeface="+mn-lt"/>
                <a:ea typeface="+mn-ea"/>
                <a:cs typeface="+mn-cs"/>
              </a:rPr>
              <a:t>Фульде</a:t>
            </a:r>
            <a:r>
              <a:rPr lang="ru-RU" sz="1200" kern="1200" dirty="0" smtClean="0">
                <a:solidFill>
                  <a:schemeClr val="tx1"/>
                </a:solidFill>
                <a:effectLst/>
                <a:latin typeface="+mn-lt"/>
                <a:ea typeface="+mn-ea"/>
                <a:cs typeface="+mn-cs"/>
              </a:rPr>
              <a:t> братья Гримм прожили четверть века – с 1805 по 1830 год. Именно здесь они записали и обработали большинство своих легенд и сказок.</a:t>
            </a:r>
            <a:br>
              <a:rPr lang="ru-RU" sz="1200" kern="1200" dirty="0" smtClean="0">
                <a:solidFill>
                  <a:schemeClr val="tx1"/>
                </a:solidFill>
                <a:effectLst/>
                <a:latin typeface="+mn-lt"/>
                <a:ea typeface="+mn-ea"/>
                <a:cs typeface="+mn-cs"/>
              </a:rPr>
            </a:br>
            <a:r>
              <a:rPr lang="ru-RU" sz="1200" kern="1200" dirty="0" smtClean="0">
                <a:solidFill>
                  <a:schemeClr val="tx1"/>
                </a:solidFill>
                <a:effectLst/>
                <a:latin typeface="+mn-lt"/>
                <a:ea typeface="+mn-ea"/>
                <a:cs typeface="+mn-cs"/>
              </a:rPr>
              <a:t>  Известно, что братья Гримм свои сказки не придумали, а переработали германские народные сказания,  и в 1812 г. издали  книгу  "Детские и домашние сказки". </a:t>
            </a:r>
            <a:br>
              <a:rPr lang="ru-RU" sz="1200" kern="1200" dirty="0" smtClean="0">
                <a:solidFill>
                  <a:schemeClr val="tx1"/>
                </a:solidFill>
                <a:effectLst/>
                <a:latin typeface="+mn-lt"/>
                <a:ea typeface="+mn-ea"/>
                <a:cs typeface="+mn-cs"/>
              </a:rPr>
            </a:br>
            <a:r>
              <a:rPr lang="ru-RU" sz="1200" kern="1200" dirty="0" smtClean="0">
                <a:solidFill>
                  <a:schemeClr val="tx1"/>
                </a:solidFill>
                <a:effectLst/>
                <a:latin typeface="+mn-lt"/>
                <a:ea typeface="+mn-ea"/>
                <a:cs typeface="+mn-cs"/>
              </a:rPr>
              <a:t>Потом, в 1819 братья издали "Старогерманские леса", затем  "Ирландские народные сказки" -1826.   Эти работы получили признание и были защищены как докторские.</a:t>
            </a:r>
          </a:p>
          <a:p>
            <a:r>
              <a:rPr lang="ru-RU" sz="1200" kern="1200" dirty="0" smtClean="0">
                <a:solidFill>
                  <a:schemeClr val="tx1"/>
                </a:solidFill>
                <a:effectLst/>
                <a:latin typeface="+mn-lt"/>
                <a:ea typeface="+mn-ea"/>
                <a:cs typeface="+mn-cs"/>
              </a:rPr>
              <a:t>  Недалеко от городка есть </a:t>
            </a:r>
            <a:r>
              <a:rPr lang="ru-RU" sz="1200" b="1" kern="1200" dirty="0" smtClean="0">
                <a:solidFill>
                  <a:schemeClr val="tx1"/>
                </a:solidFill>
                <a:effectLst/>
                <a:latin typeface="+mn-lt"/>
                <a:ea typeface="+mn-ea"/>
                <a:cs typeface="+mn-cs"/>
              </a:rPr>
              <a:t>таверна  «</a:t>
            </a:r>
            <a:r>
              <a:rPr lang="ru-RU" sz="1200" b="1" kern="1200" dirty="0" err="1" smtClean="0">
                <a:solidFill>
                  <a:schemeClr val="tx1"/>
                </a:solidFill>
                <a:effectLst/>
                <a:latin typeface="+mn-lt"/>
                <a:ea typeface="+mn-ea"/>
                <a:cs typeface="+mn-cs"/>
              </a:rPr>
              <a:t>Брау</a:t>
            </a:r>
            <a:r>
              <a:rPr lang="ru-RU" sz="1200" b="1" kern="1200" dirty="0" smtClean="0">
                <a:solidFill>
                  <a:schemeClr val="tx1"/>
                </a:solidFill>
                <a:effectLst/>
                <a:latin typeface="+mn-lt"/>
                <a:ea typeface="+mn-ea"/>
                <a:cs typeface="+mn-cs"/>
              </a:rPr>
              <a:t> </a:t>
            </a:r>
            <a:r>
              <a:rPr lang="ru-RU" sz="1200" b="1" kern="1200" dirty="0" err="1" smtClean="0">
                <a:solidFill>
                  <a:schemeClr val="tx1"/>
                </a:solidFill>
                <a:effectLst/>
                <a:latin typeface="+mn-lt"/>
                <a:ea typeface="+mn-ea"/>
                <a:cs typeface="+mn-cs"/>
              </a:rPr>
              <a:t>хаус</a:t>
            </a:r>
            <a:r>
              <a:rPr lang="ru-RU" sz="1200" b="1" kern="1200" dirty="0" smtClean="0">
                <a:solidFill>
                  <a:schemeClr val="tx1"/>
                </a:solidFill>
                <a:effectLst/>
                <a:latin typeface="+mn-lt"/>
                <a:ea typeface="+mn-ea"/>
                <a:cs typeface="+mn-cs"/>
              </a:rPr>
              <a:t>».</a:t>
            </a:r>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 Здесь можно отведать  «Ужин Золушки» – печеный картофель, нарезанный в форме туфелек.</a:t>
            </a:r>
            <a:br>
              <a:rPr lang="ru-RU" sz="1200" kern="1200" dirty="0" smtClean="0">
                <a:solidFill>
                  <a:schemeClr val="tx1"/>
                </a:solidFill>
                <a:effectLst/>
                <a:latin typeface="+mn-lt"/>
                <a:ea typeface="+mn-ea"/>
                <a:cs typeface="+mn-cs"/>
              </a:rPr>
            </a:br>
            <a:r>
              <a:rPr lang="ru-RU" sz="1200" kern="1200" dirty="0" smtClean="0">
                <a:solidFill>
                  <a:schemeClr val="tx1"/>
                </a:solidFill>
                <a:effectLst/>
                <a:latin typeface="+mn-lt"/>
                <a:ea typeface="+mn-ea"/>
                <a:cs typeface="+mn-cs"/>
              </a:rPr>
              <a:t>«</a:t>
            </a:r>
            <a:r>
              <a:rPr lang="ru-RU" sz="1200" kern="1200" dirty="0" err="1" smtClean="0">
                <a:solidFill>
                  <a:schemeClr val="tx1"/>
                </a:solidFill>
                <a:effectLst/>
                <a:latin typeface="+mn-lt"/>
                <a:ea typeface="+mn-ea"/>
                <a:cs typeface="+mn-cs"/>
              </a:rPr>
              <a:t>Брау</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хаус</a:t>
            </a:r>
            <a:r>
              <a:rPr lang="ru-RU" sz="1200" kern="1200" dirty="0" smtClean="0">
                <a:solidFill>
                  <a:schemeClr val="tx1"/>
                </a:solidFill>
                <a:effectLst/>
                <a:latin typeface="+mn-lt"/>
                <a:ea typeface="+mn-ea"/>
                <a:cs typeface="+mn-cs"/>
              </a:rPr>
              <a:t>» -  историческое место, здесь работала  </a:t>
            </a:r>
            <a:r>
              <a:rPr lang="ru-RU" sz="1200" kern="1200" dirty="0" err="1" smtClean="0">
                <a:solidFill>
                  <a:schemeClr val="tx1"/>
                </a:solidFill>
                <a:effectLst/>
                <a:latin typeface="+mn-lt"/>
                <a:ea typeface="+mn-ea"/>
                <a:cs typeface="+mn-cs"/>
              </a:rPr>
              <a:t>Доротея</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Виманн</a:t>
            </a:r>
            <a:r>
              <a:rPr lang="ru-RU" sz="1200" kern="1200" dirty="0" smtClean="0">
                <a:solidFill>
                  <a:schemeClr val="tx1"/>
                </a:solidFill>
                <a:effectLst/>
                <a:latin typeface="+mn-lt"/>
                <a:ea typeface="+mn-ea"/>
                <a:cs typeface="+mn-cs"/>
              </a:rPr>
              <a:t>, бесценный поставщик историй для братьев. Разнося кружки с пивом в семейном пабе, она запоминала байки, рассказанные посетителями.</a:t>
            </a:r>
            <a:br>
              <a:rPr lang="ru-RU" sz="1200" kern="1200" dirty="0" smtClean="0">
                <a:solidFill>
                  <a:schemeClr val="tx1"/>
                </a:solidFill>
                <a:effectLst/>
                <a:latin typeface="+mn-lt"/>
                <a:ea typeface="+mn-ea"/>
                <a:cs typeface="+mn-cs"/>
              </a:rPr>
            </a:br>
            <a:r>
              <a:rPr lang="ru-RU" sz="1200" kern="1200" dirty="0" smtClean="0">
                <a:solidFill>
                  <a:schemeClr val="tx1"/>
                </a:solidFill>
                <a:effectLst/>
                <a:latin typeface="+mn-lt"/>
                <a:ea typeface="+mn-ea"/>
                <a:cs typeface="+mn-cs"/>
              </a:rPr>
              <a:t>А еще много  сказок собрал женский кружок под предводительством знакомых братьев Гримм, которые, помимо местных преданий, знали и итальянский и французский фольклор.</a:t>
            </a:r>
            <a:br>
              <a:rPr lang="ru-RU" sz="1200" kern="1200" dirty="0" smtClean="0">
                <a:solidFill>
                  <a:schemeClr val="tx1"/>
                </a:solidFill>
                <a:effectLst/>
                <a:latin typeface="+mn-lt"/>
                <a:ea typeface="+mn-ea"/>
                <a:cs typeface="+mn-cs"/>
              </a:rPr>
            </a:br>
            <a:r>
              <a:rPr lang="ru-RU" sz="1200" kern="1200" dirty="0" smtClean="0">
                <a:solidFill>
                  <a:schemeClr val="tx1"/>
                </a:solidFill>
                <a:effectLst/>
                <a:latin typeface="+mn-lt"/>
                <a:ea typeface="+mn-ea"/>
                <a:cs typeface="+mn-cs"/>
              </a:rPr>
              <a:t>А дочка аптекаря </a:t>
            </a:r>
            <a:r>
              <a:rPr lang="ru-RU" sz="1200" kern="1200" dirty="0" err="1" smtClean="0">
                <a:solidFill>
                  <a:schemeClr val="tx1"/>
                </a:solidFill>
                <a:effectLst/>
                <a:latin typeface="+mn-lt"/>
                <a:ea typeface="+mn-ea"/>
                <a:cs typeface="+mn-cs"/>
              </a:rPr>
              <a:t>Дортхен</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Вильд</a:t>
            </a:r>
            <a:r>
              <a:rPr lang="ru-RU" sz="1200" kern="1200" dirty="0" smtClean="0">
                <a:solidFill>
                  <a:schemeClr val="tx1"/>
                </a:solidFill>
                <a:effectLst/>
                <a:latin typeface="+mn-lt"/>
                <a:ea typeface="+mn-ea"/>
                <a:cs typeface="+mn-cs"/>
              </a:rPr>
              <a:t>, будущая жена Вильгельма </a:t>
            </a:r>
            <a:r>
              <a:rPr lang="ru-RU" sz="1200" kern="1200" dirty="0" err="1" smtClean="0">
                <a:solidFill>
                  <a:schemeClr val="tx1"/>
                </a:solidFill>
                <a:effectLst/>
                <a:latin typeface="+mn-lt"/>
                <a:ea typeface="+mn-ea"/>
                <a:cs typeface="+mn-cs"/>
              </a:rPr>
              <a:t>Гримма</a:t>
            </a:r>
            <a:r>
              <a:rPr lang="ru-RU" sz="1200" kern="1200" dirty="0" smtClean="0">
                <a:solidFill>
                  <a:schemeClr val="tx1"/>
                </a:solidFill>
                <a:effectLst/>
                <a:latin typeface="+mn-lt"/>
                <a:ea typeface="+mn-ea"/>
                <a:cs typeface="+mn-cs"/>
              </a:rPr>
              <a:t>,  рассказала, в числе прочих, сказки "</a:t>
            </a:r>
            <a:r>
              <a:rPr lang="ru-RU" sz="1200" kern="1200" dirty="0" err="1" smtClean="0">
                <a:solidFill>
                  <a:schemeClr val="tx1"/>
                </a:solidFill>
                <a:effectLst/>
                <a:latin typeface="+mn-lt"/>
                <a:ea typeface="+mn-ea"/>
                <a:cs typeface="+mn-cs"/>
              </a:rPr>
              <a:t>Гензель</a:t>
            </a:r>
            <a:r>
              <a:rPr lang="ru-RU" sz="1200" kern="1200" dirty="0" smtClean="0">
                <a:solidFill>
                  <a:schemeClr val="tx1"/>
                </a:solidFill>
                <a:effectLst/>
                <a:latin typeface="+mn-lt"/>
                <a:ea typeface="+mn-ea"/>
                <a:cs typeface="+mn-cs"/>
              </a:rPr>
              <a:t> и </a:t>
            </a:r>
            <a:r>
              <a:rPr lang="ru-RU" sz="1200" kern="1200" dirty="0" err="1" smtClean="0">
                <a:solidFill>
                  <a:schemeClr val="tx1"/>
                </a:solidFill>
                <a:effectLst/>
                <a:latin typeface="+mn-lt"/>
                <a:ea typeface="+mn-ea"/>
                <a:cs typeface="+mn-cs"/>
              </a:rPr>
              <a:t>Гретель</a:t>
            </a:r>
            <a:r>
              <a:rPr lang="ru-RU" sz="1200" kern="1200" dirty="0" smtClean="0">
                <a:solidFill>
                  <a:schemeClr val="tx1"/>
                </a:solidFill>
                <a:effectLst/>
                <a:latin typeface="+mn-lt"/>
                <a:ea typeface="+mn-ea"/>
                <a:cs typeface="+mn-cs"/>
              </a:rPr>
              <a:t>", "Госпожа Метелица", "Столик, накройся".</a:t>
            </a:r>
            <a:endParaRPr lang="ru-RU" dirty="0"/>
          </a:p>
        </p:txBody>
      </p:sp>
      <p:sp>
        <p:nvSpPr>
          <p:cNvPr id="4" name="Номер слайда 3"/>
          <p:cNvSpPr>
            <a:spLocks noGrp="1"/>
          </p:cNvSpPr>
          <p:nvPr>
            <p:ph type="sldNum" sz="quarter" idx="10"/>
          </p:nvPr>
        </p:nvSpPr>
        <p:spPr/>
        <p:txBody>
          <a:bodyPr/>
          <a:lstStyle/>
          <a:p>
            <a:fld id="{2FB75E48-1EDE-4B7F-A649-4902AAAF92F5}" type="slidenum">
              <a:rPr lang="ru-RU" smtClean="0"/>
              <a:t>12</a:t>
            </a:fld>
            <a:endParaRPr lang="ru-RU"/>
          </a:p>
        </p:txBody>
      </p:sp>
    </p:spTree>
    <p:extLst>
      <p:ext uri="{BB962C8B-B14F-4D97-AF65-F5344CB8AC3E}">
        <p14:creationId xmlns:p14="http://schemas.microsoft.com/office/powerpoint/2010/main" val="25375974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Три парка и три замка ждут гостей в </a:t>
            </a:r>
            <a:r>
              <a:rPr lang="ru-RU" dirty="0" err="1" smtClean="0"/>
              <a:t>Касселе</a:t>
            </a:r>
            <a:r>
              <a:rPr lang="ru-RU" dirty="0" smtClean="0"/>
              <a:t>. С уступов каскадного парка </a:t>
            </a:r>
            <a:r>
              <a:rPr lang="ru-RU" dirty="0" err="1" smtClean="0"/>
              <a:t>Вильгельмсхёэ</a:t>
            </a:r>
            <a:r>
              <a:rPr lang="ru-RU" dirty="0" smtClean="0"/>
              <a:t>, расположенного на склоне горы, открывается великолепная панорама.</a:t>
            </a:r>
            <a:r>
              <a:rPr lang="ru-RU" baseline="0" dirty="0" smtClean="0"/>
              <a:t> А сам парк – один из самых крупных и красивейших в Европе. Каскады журчащей воды в обрамлении камней, мостиков и руин создают атмосферу сказки и волшебства. </a:t>
            </a:r>
            <a:r>
              <a:rPr lang="ru-RU" sz="1200" kern="1200" dirty="0" smtClean="0">
                <a:solidFill>
                  <a:schemeClr val="tx1"/>
                </a:solidFill>
                <a:effectLst/>
                <a:latin typeface="+mn-lt"/>
                <a:ea typeface="+mn-ea"/>
                <a:cs typeface="+mn-cs"/>
              </a:rPr>
              <a:t>Одной из известнейших достопримечательностей является статуя Геркулеса – символ города </a:t>
            </a:r>
            <a:r>
              <a:rPr lang="ru-RU" sz="1200" kern="1200" dirty="0" err="1" smtClean="0">
                <a:solidFill>
                  <a:schemeClr val="tx1"/>
                </a:solidFill>
                <a:effectLst/>
                <a:latin typeface="+mn-lt"/>
                <a:ea typeface="+mn-ea"/>
                <a:cs typeface="+mn-cs"/>
              </a:rPr>
              <a:t>Касселя</a:t>
            </a:r>
            <a:r>
              <a:rPr lang="ru-RU" sz="1200" kern="1200" dirty="0" smtClean="0">
                <a:solidFill>
                  <a:schemeClr val="tx1"/>
                </a:solidFill>
                <a:effectLst/>
                <a:latin typeface="+mn-lt"/>
                <a:ea typeface="+mn-ea"/>
                <a:cs typeface="+mn-cs"/>
              </a:rPr>
              <a:t>, размещенная на  пирамиде, которая, в свою очередь, венчает  замок  на вершине холма.</a:t>
            </a:r>
            <a:br>
              <a:rPr lang="ru-RU" sz="1200" kern="1200" dirty="0" smtClean="0">
                <a:solidFill>
                  <a:schemeClr val="tx1"/>
                </a:solidFill>
                <a:effectLst/>
                <a:latin typeface="+mn-lt"/>
                <a:ea typeface="+mn-ea"/>
                <a:cs typeface="+mn-cs"/>
              </a:rPr>
            </a:br>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 </a:t>
            </a:r>
          </a:p>
        </p:txBody>
      </p:sp>
      <p:sp>
        <p:nvSpPr>
          <p:cNvPr id="4" name="Номер слайда 3"/>
          <p:cNvSpPr>
            <a:spLocks noGrp="1"/>
          </p:cNvSpPr>
          <p:nvPr>
            <p:ph type="sldNum" sz="quarter" idx="10"/>
          </p:nvPr>
        </p:nvSpPr>
        <p:spPr/>
        <p:txBody>
          <a:bodyPr/>
          <a:lstStyle/>
          <a:p>
            <a:fld id="{2FB75E48-1EDE-4B7F-A649-4902AAAF92F5}" type="slidenum">
              <a:rPr lang="ru-RU" smtClean="0"/>
              <a:t>13</a:t>
            </a:fld>
            <a:endParaRPr lang="ru-RU"/>
          </a:p>
        </p:txBody>
      </p:sp>
    </p:spTree>
    <p:extLst>
      <p:ext uri="{BB962C8B-B14F-4D97-AF65-F5344CB8AC3E}">
        <p14:creationId xmlns:p14="http://schemas.microsoft.com/office/powerpoint/2010/main" val="32538940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smtClean="0">
                <a:solidFill>
                  <a:schemeClr val="tx1"/>
                </a:solidFill>
                <a:effectLst/>
                <a:latin typeface="+mn-lt"/>
                <a:ea typeface="+mn-ea"/>
                <a:cs typeface="+mn-cs"/>
              </a:rPr>
              <a:t> В Ханн </a:t>
            </a:r>
            <a:r>
              <a:rPr lang="ru-RU" sz="1200" b="1" kern="1200" dirty="0" err="1" smtClean="0">
                <a:solidFill>
                  <a:schemeClr val="tx1"/>
                </a:solidFill>
                <a:effectLst/>
                <a:latin typeface="+mn-lt"/>
                <a:ea typeface="+mn-ea"/>
                <a:cs typeface="+mn-cs"/>
              </a:rPr>
              <a:t>Мюндене</a:t>
            </a:r>
            <a:r>
              <a:rPr lang="ru-RU" sz="1200" kern="1200" dirty="0" smtClean="0">
                <a:solidFill>
                  <a:schemeClr val="tx1"/>
                </a:solidFill>
                <a:effectLst/>
                <a:latin typeface="+mn-lt"/>
                <a:ea typeface="+mn-ea"/>
                <a:cs typeface="+mn-cs"/>
              </a:rPr>
              <a:t>  сохранилась неповторимая атмосфера средневековья. Это город - как волшебные декорации к старинным детским сказкам, которые вдруг ожили. Средневековые узкие улочки,  мощенные булыжником, старинные вывески, ремесленные мастерские, уютные кафе - все вместе создаёт незабываемое впечатление.</a:t>
            </a:r>
          </a:p>
          <a:p>
            <a:r>
              <a:rPr lang="ru-RU" sz="1200" b="1" kern="1200" dirty="0" smtClean="0">
                <a:solidFill>
                  <a:schemeClr val="tx1"/>
                </a:solidFill>
                <a:effectLst/>
                <a:latin typeface="+mn-lt"/>
                <a:ea typeface="+mn-ea"/>
                <a:cs typeface="+mn-cs"/>
              </a:rPr>
              <a:t>  Старая Ратуша сказочно красива.</a:t>
            </a:r>
            <a:r>
              <a:rPr lang="ru-RU" sz="1200" kern="1200" dirty="0" smtClean="0">
                <a:solidFill>
                  <a:schemeClr val="tx1"/>
                </a:solidFill>
                <a:effectLst/>
                <a:latin typeface="+mn-lt"/>
                <a:ea typeface="+mn-ea"/>
                <a:cs typeface="+mn-cs"/>
              </a:rPr>
              <a:t> Герб, маски, фигуры, львы - все из старинных германских легенд на этом прекрасном здании в стиле </a:t>
            </a:r>
            <a:r>
              <a:rPr lang="ru-RU" sz="1200" kern="1200" dirty="0" err="1" smtClean="0">
                <a:solidFill>
                  <a:schemeClr val="tx1"/>
                </a:solidFill>
                <a:effectLst/>
                <a:latin typeface="+mn-lt"/>
                <a:ea typeface="+mn-ea"/>
                <a:cs typeface="+mn-cs"/>
              </a:rPr>
              <a:t>Везерский</a:t>
            </a:r>
            <a:r>
              <a:rPr lang="ru-RU" sz="1200" kern="1200" dirty="0" smtClean="0">
                <a:solidFill>
                  <a:schemeClr val="tx1"/>
                </a:solidFill>
                <a:effectLst/>
                <a:latin typeface="+mn-lt"/>
                <a:ea typeface="+mn-ea"/>
                <a:cs typeface="+mn-cs"/>
              </a:rPr>
              <a:t> Ренессанс.</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   Шарманка в Ханн </a:t>
            </a:r>
            <a:r>
              <a:rPr lang="ru-RU" sz="1200" kern="1200" dirty="0" err="1" smtClean="0">
                <a:solidFill>
                  <a:schemeClr val="tx1"/>
                </a:solidFill>
                <a:effectLst/>
                <a:latin typeface="+mn-lt"/>
                <a:ea typeface="+mn-ea"/>
                <a:cs typeface="+mn-cs"/>
              </a:rPr>
              <a:t>Мюндене</a:t>
            </a:r>
            <a:r>
              <a:rPr lang="ru-RU" sz="1200" kern="1200" dirty="0" smtClean="0">
                <a:solidFill>
                  <a:schemeClr val="tx1"/>
                </a:solidFill>
                <a:effectLst/>
                <a:latin typeface="+mn-lt"/>
                <a:ea typeface="+mn-ea"/>
                <a:cs typeface="+mn-cs"/>
              </a:rPr>
              <a:t> любимица публики. Шарманка настоящая, старинная из средневековья. Шарманщик загадочно  улыбается и за пол евро долго крутит щемяще-нежную старинную музыку...</a:t>
            </a:r>
          </a:p>
          <a:p>
            <a:endParaRPr lang="ru-RU"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2FB75E48-1EDE-4B7F-A649-4902AAAF92F5}" type="slidenum">
              <a:rPr lang="ru-RU" smtClean="0"/>
              <a:t>14</a:t>
            </a:fld>
            <a:endParaRPr lang="ru-RU"/>
          </a:p>
        </p:txBody>
      </p:sp>
    </p:spTree>
    <p:extLst>
      <p:ext uri="{BB962C8B-B14F-4D97-AF65-F5344CB8AC3E}">
        <p14:creationId xmlns:p14="http://schemas.microsoft.com/office/powerpoint/2010/main" val="2864057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tx1"/>
                </a:solidFill>
                <a:effectLst/>
                <a:latin typeface="+mn-lt"/>
                <a:ea typeface="+mn-ea"/>
                <a:cs typeface="+mn-cs"/>
              </a:rPr>
              <a:t>Город Гёттинген</a:t>
            </a:r>
            <a:r>
              <a:rPr lang="ru-RU" sz="1200" kern="1200" dirty="0" smtClean="0">
                <a:solidFill>
                  <a:schemeClr val="tx1"/>
                </a:solidFill>
                <a:effectLst/>
                <a:latin typeface="+mn-lt"/>
                <a:ea typeface="+mn-ea"/>
                <a:cs typeface="+mn-cs"/>
              </a:rPr>
              <a:t> знаменит своим университетом - одним из старейших в Германии. Здесь с 1830 по 1837 преподавали братья Гримм. </a:t>
            </a:r>
            <a:br>
              <a:rPr lang="ru-RU" sz="1200" kern="1200" dirty="0" smtClean="0">
                <a:solidFill>
                  <a:schemeClr val="tx1"/>
                </a:solidFill>
                <a:effectLst/>
                <a:latin typeface="+mn-lt"/>
                <a:ea typeface="+mn-ea"/>
                <a:cs typeface="+mn-cs"/>
              </a:rPr>
            </a:br>
            <a:r>
              <a:rPr lang="ru-RU" sz="1200" kern="1200" dirty="0" smtClean="0">
                <a:solidFill>
                  <a:schemeClr val="tx1"/>
                </a:solidFill>
                <a:effectLst/>
                <a:latin typeface="+mn-lt"/>
                <a:ea typeface="+mn-ea"/>
                <a:cs typeface="+mn-cs"/>
              </a:rPr>
              <a:t>  Гёттинген это университетский город и город сказок. Здесь  сплелись в единое целое традиции,  средневековые улочки, памятники сказочным героям и кипучая энергия студенческого города.</a:t>
            </a:r>
            <a:br>
              <a:rPr lang="ru-RU" sz="1200" kern="1200" dirty="0" smtClean="0">
                <a:solidFill>
                  <a:schemeClr val="tx1"/>
                </a:solidFill>
                <a:effectLst/>
                <a:latin typeface="+mn-lt"/>
                <a:ea typeface="+mn-ea"/>
                <a:cs typeface="+mn-cs"/>
              </a:rPr>
            </a:br>
            <a:r>
              <a:rPr lang="ru-RU" sz="1200" kern="1200" dirty="0" smtClean="0">
                <a:solidFill>
                  <a:schemeClr val="tx1"/>
                </a:solidFill>
                <a:effectLst/>
                <a:latin typeface="+mn-lt"/>
                <a:ea typeface="+mn-ea"/>
                <a:cs typeface="+mn-cs"/>
              </a:rPr>
              <a:t>  Самый известный символ Геттингена - Девочка с гусем - героиня сказки братьев Гримм. Этот памятник сказочной героине - фонтан с ажурной металлической  оградой из цветов, завитков и листьев находится в самом центре города напротив Старой Ратуши.</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Дома в </a:t>
            </a:r>
            <a:r>
              <a:rPr lang="ru-RU" sz="1200" kern="1200" dirty="0" err="1" smtClean="0">
                <a:solidFill>
                  <a:schemeClr val="tx1"/>
                </a:solidFill>
                <a:effectLst/>
                <a:latin typeface="+mn-lt"/>
                <a:ea typeface="+mn-ea"/>
                <a:cs typeface="+mn-cs"/>
              </a:rPr>
              <a:t>Гетингене</a:t>
            </a:r>
            <a:r>
              <a:rPr lang="ru-RU" sz="1200" kern="1200" dirty="0" smtClean="0">
                <a:solidFill>
                  <a:schemeClr val="tx1"/>
                </a:solidFill>
                <a:effectLst/>
                <a:latin typeface="+mn-lt"/>
                <a:ea typeface="+mn-ea"/>
                <a:cs typeface="+mn-cs"/>
              </a:rPr>
              <a:t> - как иллюстрация к старинной сказке. Узкие средневековые улочки приготовили много сюрпризов наблюдательному путешественнику -  фонтанчики и скульптуры, кафе и рестораны.</a:t>
            </a:r>
          </a:p>
          <a:p>
            <a:endParaRPr lang="ru-RU" dirty="0"/>
          </a:p>
        </p:txBody>
      </p:sp>
      <p:sp>
        <p:nvSpPr>
          <p:cNvPr id="4" name="Номер слайда 3"/>
          <p:cNvSpPr>
            <a:spLocks noGrp="1"/>
          </p:cNvSpPr>
          <p:nvPr>
            <p:ph type="sldNum" sz="quarter" idx="10"/>
          </p:nvPr>
        </p:nvSpPr>
        <p:spPr/>
        <p:txBody>
          <a:bodyPr/>
          <a:lstStyle/>
          <a:p>
            <a:fld id="{2FB75E48-1EDE-4B7F-A649-4902AAAF92F5}" type="slidenum">
              <a:rPr lang="ru-RU" smtClean="0"/>
              <a:t>15</a:t>
            </a:fld>
            <a:endParaRPr lang="ru-RU"/>
          </a:p>
        </p:txBody>
      </p:sp>
    </p:spTree>
    <p:extLst>
      <p:ext uri="{BB962C8B-B14F-4D97-AF65-F5344CB8AC3E}">
        <p14:creationId xmlns:p14="http://schemas.microsoft.com/office/powerpoint/2010/main" val="20377210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Замок </a:t>
            </a:r>
            <a:r>
              <a:rPr lang="ru-RU" sz="1200" kern="1200" dirty="0" err="1" smtClean="0">
                <a:solidFill>
                  <a:schemeClr val="tx1"/>
                </a:solidFill>
                <a:effectLst/>
                <a:latin typeface="+mn-lt"/>
                <a:ea typeface="+mn-ea"/>
                <a:cs typeface="+mn-cs"/>
              </a:rPr>
              <a:t>Сабабург</a:t>
            </a:r>
            <a:r>
              <a:rPr lang="ru-RU" sz="1200" kern="1200" dirty="0" smtClean="0">
                <a:solidFill>
                  <a:schemeClr val="tx1"/>
                </a:solidFill>
                <a:effectLst/>
                <a:latin typeface="+mn-lt"/>
                <a:ea typeface="+mn-ea"/>
                <a:cs typeface="+mn-cs"/>
              </a:rPr>
              <a:t> имеет древнюю историю, которая начинается в 1330-х гг. Располагается же он в глубине лесного массива </a:t>
            </a:r>
            <a:r>
              <a:rPr lang="ru-RU" sz="1200" kern="1200" dirty="0" err="1" smtClean="0">
                <a:solidFill>
                  <a:schemeClr val="tx1"/>
                </a:solidFill>
                <a:effectLst/>
                <a:latin typeface="+mn-lt"/>
                <a:ea typeface="+mn-ea"/>
                <a:cs typeface="+mn-cs"/>
              </a:rPr>
              <a:t>Райнхардсвальд</a:t>
            </a:r>
            <a:r>
              <a:rPr lang="ru-RU" sz="1200" kern="1200" dirty="0" smtClean="0">
                <a:solidFill>
                  <a:schemeClr val="tx1"/>
                </a:solidFill>
                <a:effectLst/>
                <a:latin typeface="+mn-lt"/>
                <a:ea typeface="+mn-ea"/>
                <a:cs typeface="+mn-cs"/>
              </a:rPr>
              <a:t>. Замок был построен </a:t>
            </a:r>
            <a:r>
              <a:rPr lang="ru-RU" sz="1200" kern="1200" dirty="0" err="1" smtClean="0">
                <a:solidFill>
                  <a:schemeClr val="tx1"/>
                </a:solidFill>
                <a:effectLst/>
                <a:latin typeface="+mn-lt"/>
                <a:ea typeface="+mn-ea"/>
                <a:cs typeface="+mn-cs"/>
              </a:rPr>
              <a:t>Майнцским</a:t>
            </a:r>
            <a:r>
              <a:rPr lang="ru-RU" sz="1200" kern="1200" dirty="0" smtClean="0">
                <a:solidFill>
                  <a:schemeClr val="tx1"/>
                </a:solidFill>
                <a:effectLst/>
                <a:latin typeface="+mn-lt"/>
                <a:ea typeface="+mn-ea"/>
                <a:cs typeface="+mn-cs"/>
              </a:rPr>
              <a:t> архиепископом, и строение должно было защищать знаменитое паломническое место </a:t>
            </a:r>
            <a:r>
              <a:rPr lang="ru-RU" sz="1200" kern="1200" dirty="0" err="1" smtClean="0">
                <a:solidFill>
                  <a:schemeClr val="tx1"/>
                </a:solidFill>
                <a:effectLst/>
                <a:latin typeface="+mn-lt"/>
                <a:ea typeface="+mn-ea"/>
                <a:cs typeface="+mn-cs"/>
              </a:rPr>
              <a:t>Готтесбюрен</a:t>
            </a:r>
            <a:r>
              <a:rPr lang="ru-RU" sz="1200" kern="1200" dirty="0" smtClean="0">
                <a:solidFill>
                  <a:schemeClr val="tx1"/>
                </a:solidFill>
                <a:effectLst/>
                <a:latin typeface="+mn-lt"/>
                <a:ea typeface="+mn-ea"/>
                <a:cs typeface="+mn-cs"/>
              </a:rPr>
              <a:t>. </a:t>
            </a:r>
            <a:br>
              <a:rPr lang="ru-RU" sz="1200" kern="1200" dirty="0" smtClean="0">
                <a:solidFill>
                  <a:schemeClr val="tx1"/>
                </a:solidFill>
                <a:effectLst/>
                <a:latin typeface="+mn-lt"/>
                <a:ea typeface="+mn-ea"/>
                <a:cs typeface="+mn-cs"/>
              </a:rPr>
            </a:br>
            <a:r>
              <a:rPr lang="ru-RU" sz="1200" kern="1200" dirty="0" smtClean="0">
                <a:solidFill>
                  <a:schemeClr val="tx1"/>
                </a:solidFill>
                <a:effectLst/>
                <a:latin typeface="+mn-lt"/>
                <a:ea typeface="+mn-ea"/>
                <a:cs typeface="+mn-cs"/>
              </a:rPr>
              <a:t>Позже замок сыграл роль яблока раздора между местными феодалами. Сначала он был во владении ландграфов Гессена, за это время он пришел в запустение. Правда, в 1490 году Вильгельм I Гессенский на старом фундаменте замка возвел палац, который украшали две круглые башни. Еще через 32 года строение превратилось в роскошный охотничий замок, но уже благодаря сыну ландграфа Вильгельма I Гессенского - Филиппу I.</a:t>
            </a:r>
            <a:br>
              <a:rPr lang="ru-RU" sz="1200" kern="1200" dirty="0" smtClean="0">
                <a:solidFill>
                  <a:schemeClr val="tx1"/>
                </a:solidFill>
                <a:effectLst/>
                <a:latin typeface="+mn-lt"/>
                <a:ea typeface="+mn-ea"/>
                <a:cs typeface="+mn-cs"/>
              </a:rPr>
            </a:br>
            <a:r>
              <a:rPr lang="ru-RU" sz="1200" kern="1200" dirty="0" smtClean="0">
                <a:solidFill>
                  <a:schemeClr val="tx1"/>
                </a:solidFill>
                <a:effectLst/>
                <a:latin typeface="+mn-lt"/>
                <a:ea typeface="+mn-ea"/>
                <a:cs typeface="+mn-cs"/>
              </a:rPr>
              <a:t>Некоторое время на территории, принадлежащей замку, разводили диких лошадей, а в 1571 году был построен зоопарк. </a:t>
            </a:r>
            <a:br>
              <a:rPr lang="ru-RU" sz="1200" kern="1200" dirty="0" smtClean="0">
                <a:solidFill>
                  <a:schemeClr val="tx1"/>
                </a:solidFill>
                <a:effectLst/>
                <a:latin typeface="+mn-lt"/>
                <a:ea typeface="+mn-ea"/>
                <a:cs typeface="+mn-cs"/>
              </a:rPr>
            </a:br>
            <a:r>
              <a:rPr lang="ru-RU" sz="1200" kern="1200" dirty="0" smtClean="0">
                <a:solidFill>
                  <a:schemeClr val="tx1"/>
                </a:solidFill>
                <a:effectLst/>
                <a:latin typeface="+mn-lt"/>
                <a:ea typeface="+mn-ea"/>
                <a:cs typeface="+mn-cs"/>
              </a:rPr>
              <a:t>Когда закончилась Тридцатилетняя война, охотничий замок больше не радовал роскошью. Он превратился в руины, где вполне могла проспать сто лет Спящая Красавица. Но появился «принц», и замок ожил.</a:t>
            </a:r>
            <a:br>
              <a:rPr lang="ru-RU" sz="1200" kern="1200" dirty="0" smtClean="0">
                <a:solidFill>
                  <a:schemeClr val="tx1"/>
                </a:solidFill>
                <a:effectLst/>
                <a:latin typeface="+mn-lt"/>
                <a:ea typeface="+mn-ea"/>
                <a:cs typeface="+mn-cs"/>
              </a:rPr>
            </a:br>
            <a:r>
              <a:rPr lang="ru-RU" sz="1200" kern="1200" dirty="0" smtClean="0">
                <a:solidFill>
                  <a:schemeClr val="tx1"/>
                </a:solidFill>
                <a:effectLst/>
                <a:latin typeface="+mn-lt"/>
                <a:ea typeface="+mn-ea"/>
                <a:cs typeface="+mn-cs"/>
              </a:rPr>
              <a:t>Сегодня замок </a:t>
            </a:r>
            <a:r>
              <a:rPr lang="ru-RU" sz="1200" kern="1200" dirty="0" err="1" smtClean="0">
                <a:solidFill>
                  <a:schemeClr val="tx1"/>
                </a:solidFill>
                <a:effectLst/>
                <a:latin typeface="+mn-lt"/>
                <a:ea typeface="+mn-ea"/>
                <a:cs typeface="+mn-cs"/>
              </a:rPr>
              <a:t>Сабабург</a:t>
            </a:r>
            <a:r>
              <a:rPr lang="ru-RU" sz="1200" kern="1200" dirty="0" smtClean="0">
                <a:solidFill>
                  <a:schemeClr val="tx1"/>
                </a:solidFill>
                <a:effectLst/>
                <a:latin typeface="+mn-lt"/>
                <a:ea typeface="+mn-ea"/>
                <a:cs typeface="+mn-cs"/>
              </a:rPr>
              <a:t> используется в качестве гостиницы с рестораном и кафе. Здесь расположен ЗАГС, а в подвале ставятся театральные постановки.</a:t>
            </a:r>
            <a:br>
              <a:rPr lang="ru-RU" sz="1200" kern="1200" dirty="0" smtClean="0">
                <a:solidFill>
                  <a:schemeClr val="tx1"/>
                </a:solidFill>
                <a:effectLst/>
                <a:latin typeface="+mn-lt"/>
                <a:ea typeface="+mn-ea"/>
                <a:cs typeface="+mn-cs"/>
              </a:rPr>
            </a:br>
            <a:r>
              <a:rPr lang="ru-RU" sz="1200" kern="1200" dirty="0" smtClean="0">
                <a:solidFill>
                  <a:schemeClr val="tx1"/>
                </a:solidFill>
                <a:effectLst/>
                <a:latin typeface="+mn-lt"/>
                <a:ea typeface="+mn-ea"/>
                <a:cs typeface="+mn-cs"/>
              </a:rPr>
              <a:t/>
            </a:r>
            <a:br>
              <a:rPr lang="ru-RU" sz="1200" kern="1200" dirty="0" smtClean="0">
                <a:solidFill>
                  <a:schemeClr val="tx1"/>
                </a:solidFill>
                <a:effectLst/>
                <a:latin typeface="+mn-lt"/>
                <a:ea typeface="+mn-ea"/>
                <a:cs typeface="+mn-cs"/>
              </a:rPr>
            </a:br>
            <a:r>
              <a:rPr lang="ru-RU" sz="1200" kern="1200" dirty="0" smtClean="0">
                <a:solidFill>
                  <a:schemeClr val="tx1"/>
                </a:solidFill>
                <a:effectLst/>
                <a:latin typeface="+mn-lt"/>
                <a:ea typeface="+mn-ea"/>
                <a:cs typeface="+mn-cs"/>
              </a:rPr>
              <a:t>В 1971 году был вновь открыт зоопарк. Для детей есть детский зоопарк, по которому курсирует паровозик. Те туристы, которые интересуются лесоводством и охотой, могут посетить специализированный музей. </a:t>
            </a:r>
            <a:br>
              <a:rPr lang="ru-RU" sz="1200" kern="1200" dirty="0" smtClean="0">
                <a:solidFill>
                  <a:schemeClr val="tx1"/>
                </a:solidFill>
                <a:effectLst/>
                <a:latin typeface="+mn-lt"/>
                <a:ea typeface="+mn-ea"/>
                <a:cs typeface="+mn-cs"/>
              </a:rPr>
            </a:br>
            <a:r>
              <a:rPr lang="ru-RU" sz="1200" kern="1200" dirty="0" smtClean="0">
                <a:solidFill>
                  <a:schemeClr val="tx1"/>
                </a:solidFill>
                <a:effectLst/>
                <a:latin typeface="+mn-lt"/>
                <a:ea typeface="+mn-ea"/>
                <a:cs typeface="+mn-cs"/>
              </a:rPr>
              <a:t/>
            </a:r>
            <a:br>
              <a:rPr lang="ru-RU" sz="1200" kern="1200" dirty="0" smtClean="0">
                <a:solidFill>
                  <a:schemeClr val="tx1"/>
                </a:solidFill>
                <a:effectLst/>
                <a:latin typeface="+mn-lt"/>
                <a:ea typeface="+mn-ea"/>
                <a:cs typeface="+mn-cs"/>
              </a:rPr>
            </a:br>
            <a:r>
              <a:rPr lang="ru-RU" sz="1200" kern="1200" dirty="0" smtClean="0">
                <a:solidFill>
                  <a:schemeClr val="tx1"/>
                </a:solidFill>
                <a:effectLst/>
                <a:latin typeface="+mn-lt"/>
                <a:ea typeface="+mn-ea"/>
                <a:cs typeface="+mn-cs"/>
              </a:rPr>
              <a:t>Недалеко от замка Спящей Красавицы находится заповедник, где растут 1000-летние дубы. Возможно, именно через этот лес и пробирался молодой принц в поисках своего счастья.</a:t>
            </a:r>
            <a:endParaRPr lang="ru-RU" dirty="0"/>
          </a:p>
        </p:txBody>
      </p:sp>
      <p:sp>
        <p:nvSpPr>
          <p:cNvPr id="4" name="Номер слайда 3"/>
          <p:cNvSpPr>
            <a:spLocks noGrp="1"/>
          </p:cNvSpPr>
          <p:nvPr>
            <p:ph type="sldNum" sz="quarter" idx="10"/>
          </p:nvPr>
        </p:nvSpPr>
        <p:spPr/>
        <p:txBody>
          <a:bodyPr/>
          <a:lstStyle/>
          <a:p>
            <a:fld id="{2FB75E48-1EDE-4B7F-A649-4902AAAF92F5}" type="slidenum">
              <a:rPr lang="ru-RU" smtClean="0"/>
              <a:t>16</a:t>
            </a:fld>
            <a:endParaRPr lang="ru-RU"/>
          </a:p>
        </p:txBody>
      </p:sp>
    </p:spTree>
    <p:extLst>
      <p:ext uri="{BB962C8B-B14F-4D97-AF65-F5344CB8AC3E}">
        <p14:creationId xmlns:p14="http://schemas.microsoft.com/office/powerpoint/2010/main" val="21306101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Барон </a:t>
            </a:r>
            <a:r>
              <a:rPr lang="ru-RU" sz="1200" kern="1200" dirty="0" err="1" smtClean="0">
                <a:solidFill>
                  <a:schemeClr val="tx1"/>
                </a:solidFill>
                <a:effectLst/>
                <a:latin typeface="+mn-lt"/>
                <a:ea typeface="+mn-ea"/>
                <a:cs typeface="+mn-cs"/>
              </a:rPr>
              <a:t>Мюнхаузен</a:t>
            </a:r>
            <a:r>
              <a:rPr lang="ru-RU" sz="1200" kern="1200" dirty="0" smtClean="0">
                <a:solidFill>
                  <a:schemeClr val="tx1"/>
                </a:solidFill>
                <a:effectLst/>
                <a:latin typeface="+mn-lt"/>
                <a:ea typeface="+mn-ea"/>
                <a:cs typeface="+mn-cs"/>
              </a:rPr>
              <a:t> – это не выдуманный персонаж. Этот удивительный человек с хорошей фантазией и отличными способностями рассказчика действительно родился и умер в городке </a:t>
            </a:r>
            <a:r>
              <a:rPr lang="ru-RU" sz="1200" kern="1200" dirty="0" err="1" smtClean="0">
                <a:solidFill>
                  <a:schemeClr val="tx1"/>
                </a:solidFill>
                <a:effectLst/>
                <a:latin typeface="+mn-lt"/>
                <a:ea typeface="+mn-ea"/>
                <a:cs typeface="+mn-cs"/>
              </a:rPr>
              <a:t>Боденвердер</a:t>
            </a:r>
            <a:r>
              <a:rPr lang="ru-RU" sz="1200" kern="1200" dirty="0" smtClean="0">
                <a:solidFill>
                  <a:schemeClr val="tx1"/>
                </a:solidFill>
                <a:effectLst/>
                <a:latin typeface="+mn-lt"/>
                <a:ea typeface="+mn-ea"/>
                <a:cs typeface="+mn-cs"/>
              </a:rPr>
              <a:t>. Сейчас дом, в котором жил барон Карл Фридрих </a:t>
            </a:r>
            <a:r>
              <a:rPr lang="ru-RU" sz="1200" kern="1200" dirty="0" err="1" smtClean="0">
                <a:solidFill>
                  <a:schemeClr val="tx1"/>
                </a:solidFill>
                <a:effectLst/>
                <a:latin typeface="+mn-lt"/>
                <a:ea typeface="+mn-ea"/>
                <a:cs typeface="+mn-cs"/>
              </a:rPr>
              <a:t>Иеронимус</a:t>
            </a:r>
            <a:r>
              <a:rPr lang="ru-RU" sz="1200" kern="1200" dirty="0" smtClean="0">
                <a:solidFill>
                  <a:schemeClr val="tx1"/>
                </a:solidFill>
                <a:effectLst/>
                <a:latin typeface="+mn-lt"/>
                <a:ea typeface="+mn-ea"/>
                <a:cs typeface="+mn-cs"/>
              </a:rPr>
              <a:t> фон Мюнхгаузен, используется властями в качестве городской ратуши.</a:t>
            </a:r>
            <a:br>
              <a:rPr lang="ru-RU" sz="1200" kern="1200" dirty="0" smtClean="0">
                <a:solidFill>
                  <a:schemeClr val="tx1"/>
                </a:solidFill>
                <a:effectLst/>
                <a:latin typeface="+mn-lt"/>
                <a:ea typeface="+mn-ea"/>
                <a:cs typeface="+mn-cs"/>
              </a:rPr>
            </a:br>
            <a:r>
              <a:rPr lang="ru-RU" sz="1200" kern="1200" dirty="0" smtClean="0">
                <a:solidFill>
                  <a:schemeClr val="tx1"/>
                </a:solidFill>
                <a:effectLst/>
                <a:latin typeface="+mn-lt"/>
                <a:ea typeface="+mn-ea"/>
                <a:cs typeface="+mn-cs"/>
              </a:rPr>
              <a:t>В здании ратуши есть мемориальная комната, в которой собраны те предметы, которые принадлежали когда-то Мюнхгаузену. Здесь есть не только шпаги, трубки, посуда и мебель, которыми пользовался знаменитый сегодня на весь мир «барон Лжи», но и рисунки, на которых изображены подвиги большого выдумщика и враля. </a:t>
            </a:r>
            <a:br>
              <a:rPr lang="ru-RU" sz="1200" kern="1200" dirty="0" smtClean="0">
                <a:solidFill>
                  <a:schemeClr val="tx1"/>
                </a:solidFill>
                <a:effectLst/>
                <a:latin typeface="+mn-lt"/>
                <a:ea typeface="+mn-ea"/>
                <a:cs typeface="+mn-cs"/>
              </a:rPr>
            </a:br>
            <a:r>
              <a:rPr lang="ru-RU" sz="1200" kern="1200" dirty="0" smtClean="0">
                <a:solidFill>
                  <a:schemeClr val="tx1"/>
                </a:solidFill>
                <a:effectLst/>
                <a:latin typeface="+mn-lt"/>
                <a:ea typeface="+mn-ea"/>
                <a:cs typeface="+mn-cs"/>
              </a:rPr>
              <a:t>Недалеко от ратуши есть оригинальный фонтан: передняя половина лошади, на которой восседает </a:t>
            </a:r>
            <a:r>
              <a:rPr lang="ru-RU" sz="1200" kern="1200" dirty="0" err="1" smtClean="0">
                <a:solidFill>
                  <a:schemeClr val="tx1"/>
                </a:solidFill>
                <a:effectLst/>
                <a:latin typeface="+mn-lt"/>
                <a:ea typeface="+mn-ea"/>
                <a:cs typeface="+mn-cs"/>
              </a:rPr>
              <a:t>Мюнхаузен</a:t>
            </a:r>
            <a:r>
              <a:rPr lang="ru-RU" sz="1200" kern="1200" dirty="0" smtClean="0">
                <a:solidFill>
                  <a:schemeClr val="tx1"/>
                </a:solidFill>
                <a:effectLst/>
                <a:latin typeface="+mn-lt"/>
                <a:ea typeface="+mn-ea"/>
                <a:cs typeface="+mn-cs"/>
              </a:rPr>
              <a:t>, пьет воду. А сам барон, смотрит на то, как вода вытекает с другой стороны.</a:t>
            </a:r>
            <a:br>
              <a:rPr lang="ru-RU" sz="1200" kern="1200" dirty="0" smtClean="0">
                <a:solidFill>
                  <a:schemeClr val="tx1"/>
                </a:solidFill>
                <a:effectLst/>
                <a:latin typeface="+mn-lt"/>
                <a:ea typeface="+mn-ea"/>
                <a:cs typeface="+mn-cs"/>
              </a:rPr>
            </a:br>
            <a:r>
              <a:rPr lang="ru-RU" sz="1200" kern="1200" dirty="0" smtClean="0">
                <a:solidFill>
                  <a:schemeClr val="tx1"/>
                </a:solidFill>
                <a:effectLst/>
                <a:latin typeface="+mn-lt"/>
                <a:ea typeface="+mn-ea"/>
                <a:cs typeface="+mn-cs"/>
              </a:rPr>
              <a:t>Если пройти от дома Мюнхгаузена к дороге под номером 83, неспешно пересечь ее, то можно увидеть белый садовый домик «</a:t>
            </a:r>
            <a:r>
              <a:rPr lang="ru-RU" sz="1200" kern="1200" dirty="0" err="1" smtClean="0">
                <a:solidFill>
                  <a:schemeClr val="tx1"/>
                </a:solidFill>
                <a:effectLst/>
                <a:latin typeface="+mn-lt"/>
                <a:ea typeface="+mn-ea"/>
                <a:cs typeface="+mn-cs"/>
              </a:rPr>
              <a:t>Lаgengrotte</a:t>
            </a:r>
            <a:r>
              <a:rPr lang="ru-RU" sz="1200" kern="1200" dirty="0" smtClean="0">
                <a:solidFill>
                  <a:schemeClr val="tx1"/>
                </a:solidFill>
                <a:effectLst/>
                <a:latin typeface="+mn-lt"/>
                <a:ea typeface="+mn-ea"/>
                <a:cs typeface="+mn-cs"/>
              </a:rPr>
              <a:t>». Здесь барон курил трубку, пил пунш и рассказывал невероятные истории, которыми мы зачитываемся и сегодня. Сам барон Мюнхгаузен рассказывал о своих приключениях с очень серьезным видом, но в их правдивость почему-то никто не верил…</a:t>
            </a:r>
            <a:br>
              <a:rPr lang="ru-RU" sz="1200" kern="1200" dirty="0" smtClean="0">
                <a:solidFill>
                  <a:schemeClr val="tx1"/>
                </a:solidFill>
                <a:effectLst/>
                <a:latin typeface="+mn-lt"/>
                <a:ea typeface="+mn-ea"/>
                <a:cs typeface="+mn-cs"/>
              </a:rPr>
            </a:br>
            <a:r>
              <a:rPr lang="ru-RU" sz="1200" kern="1200" dirty="0" smtClean="0">
                <a:solidFill>
                  <a:schemeClr val="tx1"/>
                </a:solidFill>
                <a:effectLst/>
                <a:latin typeface="+mn-lt"/>
                <a:ea typeface="+mn-ea"/>
                <a:cs typeface="+mn-cs"/>
              </a:rPr>
              <a:t>Барон Мюнхгаузен свои необычные истории не записывал. Это делали его друзья и знакомые. </a:t>
            </a:r>
            <a:endParaRPr lang="ru-RU" dirty="0"/>
          </a:p>
        </p:txBody>
      </p:sp>
      <p:sp>
        <p:nvSpPr>
          <p:cNvPr id="4" name="Номер слайда 3"/>
          <p:cNvSpPr>
            <a:spLocks noGrp="1"/>
          </p:cNvSpPr>
          <p:nvPr>
            <p:ph type="sldNum" sz="quarter" idx="10"/>
          </p:nvPr>
        </p:nvSpPr>
        <p:spPr/>
        <p:txBody>
          <a:bodyPr/>
          <a:lstStyle/>
          <a:p>
            <a:fld id="{2FB75E48-1EDE-4B7F-A649-4902AAAF92F5}" type="slidenum">
              <a:rPr lang="ru-RU" smtClean="0"/>
              <a:t>17</a:t>
            </a:fld>
            <a:endParaRPr lang="ru-RU"/>
          </a:p>
        </p:txBody>
      </p:sp>
    </p:spTree>
    <p:extLst>
      <p:ext uri="{BB962C8B-B14F-4D97-AF65-F5344CB8AC3E}">
        <p14:creationId xmlns:p14="http://schemas.microsoft.com/office/powerpoint/2010/main" val="1406853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Город</a:t>
            </a:r>
            <a:r>
              <a:rPr lang="ru-RU" baseline="0" dirty="0" smtClean="0"/>
              <a:t> </a:t>
            </a:r>
            <a:r>
              <a:rPr lang="ru-RU" baseline="0" dirty="0" err="1" smtClean="0"/>
              <a:t>Хамельн</a:t>
            </a:r>
            <a:r>
              <a:rPr lang="ru-RU" baseline="0" dirty="0" smtClean="0"/>
              <a:t>, впервые упоминается в 851 году в документах </a:t>
            </a:r>
            <a:r>
              <a:rPr lang="ru-RU" baseline="0" dirty="0" err="1" smtClean="0"/>
              <a:t>Бенедиктинского</a:t>
            </a:r>
            <a:r>
              <a:rPr lang="ru-RU" baseline="0" dirty="0" smtClean="0"/>
              <a:t> монастыря как поселение, расположенное неподалёку на берегу реки Везер.</a:t>
            </a:r>
          </a:p>
          <a:p>
            <a:r>
              <a:rPr lang="ru-RU" baseline="0" dirty="0" smtClean="0"/>
              <a:t>Около 1200 года поселяне и монахи построили крепостную стену, защищавшую городок и монастырь от напастей. Эта крепость никогда и никем не была взята, её разрушили только во время Наполеоновских войн.</a:t>
            </a:r>
            <a:endParaRPr lang="ru-RU" dirty="0"/>
          </a:p>
        </p:txBody>
      </p:sp>
      <p:sp>
        <p:nvSpPr>
          <p:cNvPr id="4" name="Номер слайда 3"/>
          <p:cNvSpPr>
            <a:spLocks noGrp="1"/>
          </p:cNvSpPr>
          <p:nvPr>
            <p:ph type="sldNum" sz="quarter" idx="10"/>
          </p:nvPr>
        </p:nvSpPr>
        <p:spPr/>
        <p:txBody>
          <a:bodyPr/>
          <a:lstStyle/>
          <a:p>
            <a:fld id="{2FB75E48-1EDE-4B7F-A649-4902AAAF92F5}" type="slidenum">
              <a:rPr lang="ru-RU" smtClean="0"/>
              <a:t>18</a:t>
            </a:fld>
            <a:endParaRPr lang="ru-RU"/>
          </a:p>
        </p:txBody>
      </p:sp>
    </p:spTree>
    <p:extLst>
      <p:ext uri="{BB962C8B-B14F-4D97-AF65-F5344CB8AC3E}">
        <p14:creationId xmlns:p14="http://schemas.microsoft.com/office/powerpoint/2010/main" val="8125803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В городе </a:t>
            </a:r>
            <a:r>
              <a:rPr lang="ru-RU" sz="1200" kern="1200" dirty="0" err="1" smtClean="0">
                <a:solidFill>
                  <a:schemeClr val="tx1"/>
                </a:solidFill>
                <a:effectLst/>
                <a:latin typeface="+mn-lt"/>
                <a:ea typeface="+mn-ea"/>
                <a:cs typeface="+mn-cs"/>
              </a:rPr>
              <a:t>Гаммельне</a:t>
            </a:r>
            <a:r>
              <a:rPr lang="ru-RU" sz="1200" kern="1200" dirty="0" smtClean="0">
                <a:solidFill>
                  <a:schemeClr val="tx1"/>
                </a:solidFill>
                <a:effectLst/>
                <a:latin typeface="+mn-lt"/>
                <a:ea typeface="+mn-ea"/>
                <a:cs typeface="+mn-cs"/>
              </a:rPr>
              <a:t>, который нельзя обойти вниманием, все говорит о легендарном Крысолове. Герой сказки братьев Гримм с помощью дудочки вывел из городка всех крыс к реке Везер, а затем, когда магистрат с ним не рассчитался за оказанную помощь,– увел под звуки своей чарующей музыки всех детей (из 130 маленьких жителей города обратно вернулись только двое).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err="1" smtClean="0">
                <a:solidFill>
                  <a:schemeClr val="tx1"/>
                </a:solidFill>
                <a:effectLst/>
                <a:latin typeface="+mn-lt"/>
                <a:ea typeface="+mn-ea"/>
                <a:cs typeface="+mn-cs"/>
              </a:rPr>
              <a:t>Rattenfaengerhaus</a:t>
            </a:r>
            <a:r>
              <a:rPr lang="ru-RU" sz="1200" kern="1200" dirty="0" smtClean="0">
                <a:solidFill>
                  <a:schemeClr val="tx1"/>
                </a:solidFill>
                <a:effectLst/>
                <a:latin typeface="+mn-lt"/>
                <a:ea typeface="+mn-ea"/>
                <a:cs typeface="+mn-cs"/>
              </a:rPr>
              <a:t> – это дом Крысолова, трехэтажная постройка в стиле </a:t>
            </a:r>
            <a:r>
              <a:rPr lang="ru-RU" sz="1200" kern="1200" dirty="0" err="1" smtClean="0">
                <a:solidFill>
                  <a:schemeClr val="tx1"/>
                </a:solidFill>
                <a:effectLst/>
                <a:latin typeface="+mn-lt"/>
                <a:ea typeface="+mn-ea"/>
                <a:cs typeface="+mn-cs"/>
              </a:rPr>
              <a:t>везерского</a:t>
            </a:r>
            <a:r>
              <a:rPr lang="ru-RU" sz="1200" kern="1200" dirty="0" smtClean="0">
                <a:solidFill>
                  <a:schemeClr val="tx1"/>
                </a:solidFill>
                <a:effectLst/>
                <a:latin typeface="+mn-lt"/>
                <a:ea typeface="+mn-ea"/>
                <a:cs typeface="+mn-cs"/>
              </a:rPr>
              <a:t> Ренессанса, получившая свое название благодаря символической надписи на торце, подтверждающей правдивость истории о Крысолове: «В году 1284 чародей-крысолов выманил из </a:t>
            </a:r>
            <a:r>
              <a:rPr lang="ru-RU" sz="1200" kern="1200" dirty="0" err="1" smtClean="0">
                <a:solidFill>
                  <a:schemeClr val="tx1"/>
                </a:solidFill>
                <a:effectLst/>
                <a:latin typeface="+mn-lt"/>
                <a:ea typeface="+mn-ea"/>
                <a:cs typeface="+mn-cs"/>
              </a:rPr>
              <a:t>Гамельна</a:t>
            </a:r>
            <a:r>
              <a:rPr lang="ru-RU" sz="1200" kern="1200" dirty="0" smtClean="0">
                <a:solidFill>
                  <a:schemeClr val="tx1"/>
                </a:solidFill>
                <a:effectLst/>
                <a:latin typeface="+mn-lt"/>
                <a:ea typeface="+mn-ea"/>
                <a:cs typeface="+mn-cs"/>
              </a:rPr>
              <a:t> звуками своей флейты 130 детей, и все они до одного погибли в глубине земли».</a:t>
            </a:r>
          </a:p>
          <a:p>
            <a:endParaRPr lang="ru-RU" sz="1200" kern="1200" dirty="0" smtClean="0">
              <a:solidFill>
                <a:schemeClr val="tx1"/>
              </a:solidFill>
              <a:effectLst/>
              <a:latin typeface="+mn-lt"/>
              <a:ea typeface="+mn-ea"/>
              <a:cs typeface="+mn-cs"/>
            </a:endParaRPr>
          </a:p>
          <a:p>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
            </a:r>
            <a:br>
              <a:rPr lang="ru-RU" sz="1200" kern="1200" dirty="0" smtClean="0">
                <a:solidFill>
                  <a:schemeClr val="tx1"/>
                </a:solidFill>
                <a:effectLst/>
                <a:latin typeface="+mn-lt"/>
                <a:ea typeface="+mn-ea"/>
                <a:cs typeface="+mn-cs"/>
              </a:rPr>
            </a:br>
            <a:r>
              <a:rPr lang="ru-RU" sz="1200" kern="1200" dirty="0" smtClean="0">
                <a:solidFill>
                  <a:schemeClr val="tx1"/>
                </a:solidFill>
                <a:effectLst/>
                <a:latin typeface="+mn-lt"/>
                <a:ea typeface="+mn-ea"/>
                <a:cs typeface="+mn-cs"/>
              </a:rPr>
              <a:t>Согласно преданиям, крысолов увел детей по той дороге, где сейчас в городе пролегает улица Потерянных (</a:t>
            </a:r>
            <a:r>
              <a:rPr lang="ru-RU" sz="1200" kern="1200" dirty="0" err="1" smtClean="0">
                <a:solidFill>
                  <a:schemeClr val="tx1"/>
                </a:solidFill>
                <a:effectLst/>
                <a:latin typeface="+mn-lt"/>
                <a:ea typeface="+mn-ea"/>
                <a:cs typeface="+mn-cs"/>
              </a:rPr>
              <a:t>Bungelosen</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Strasse</a:t>
            </a:r>
            <a:r>
              <a:rPr lang="ru-RU" sz="1200" kern="1200" dirty="0" smtClean="0">
                <a:solidFill>
                  <a:schemeClr val="tx1"/>
                </a:solidFill>
                <a:effectLst/>
                <a:latin typeface="+mn-lt"/>
                <a:ea typeface="+mn-ea"/>
                <a:cs typeface="+mn-cs"/>
              </a:rPr>
              <a:t>). Это произошло в далеком 1284 году, а музыка на этой улице не звучит до сих пор. Это запрещено соответствующим законодательным документом. Поэтому во время путешествия будьте осторожны. Не нарушайте традиции городка.</a:t>
            </a:r>
            <a:br>
              <a:rPr lang="ru-RU" sz="1200" kern="1200" dirty="0" smtClean="0">
                <a:solidFill>
                  <a:schemeClr val="tx1"/>
                </a:solidFill>
                <a:effectLst/>
                <a:latin typeface="+mn-lt"/>
                <a:ea typeface="+mn-ea"/>
                <a:cs typeface="+mn-cs"/>
              </a:rPr>
            </a:br>
            <a:r>
              <a:rPr lang="ru-RU" sz="1200" kern="1200" dirty="0" smtClean="0">
                <a:solidFill>
                  <a:schemeClr val="tx1"/>
                </a:solidFill>
                <a:effectLst/>
                <a:latin typeface="+mn-lt"/>
                <a:ea typeface="+mn-ea"/>
                <a:cs typeface="+mn-cs"/>
              </a:rPr>
              <a:t/>
            </a:r>
            <a:br>
              <a:rPr lang="ru-RU" sz="1200" kern="1200" dirty="0" smtClean="0">
                <a:solidFill>
                  <a:schemeClr val="tx1"/>
                </a:solidFill>
                <a:effectLst/>
                <a:latin typeface="+mn-lt"/>
                <a:ea typeface="+mn-ea"/>
                <a:cs typeface="+mn-cs"/>
              </a:rPr>
            </a:br>
            <a:r>
              <a:rPr lang="ru-RU" sz="1200" kern="1200" dirty="0" smtClean="0">
                <a:solidFill>
                  <a:schemeClr val="tx1"/>
                </a:solidFill>
                <a:effectLst/>
                <a:latin typeface="+mn-lt"/>
                <a:ea typeface="+mn-ea"/>
                <a:cs typeface="+mn-cs"/>
              </a:rPr>
              <a:t>Хотя месть </a:t>
            </a:r>
            <a:r>
              <a:rPr lang="ru-RU" sz="1200" kern="1200" dirty="0" err="1" smtClean="0">
                <a:solidFill>
                  <a:schemeClr val="tx1"/>
                </a:solidFill>
                <a:effectLst/>
                <a:latin typeface="+mn-lt"/>
                <a:ea typeface="+mn-ea"/>
                <a:cs typeface="+mn-cs"/>
              </a:rPr>
              <a:t>Гаммельнского</a:t>
            </a:r>
            <a:r>
              <a:rPr lang="ru-RU" sz="1200" kern="1200" dirty="0" smtClean="0">
                <a:solidFill>
                  <a:schemeClr val="tx1"/>
                </a:solidFill>
                <a:effectLst/>
                <a:latin typeface="+mn-lt"/>
                <a:ea typeface="+mn-ea"/>
                <a:cs typeface="+mn-cs"/>
              </a:rPr>
              <a:t> Крысолова очень жестока, и имя его стало нарицательным для тех, кто выбирает не менее страшную месть, флейтист по-прежнему является символом немецкого города. Так, в </a:t>
            </a:r>
            <a:r>
              <a:rPr lang="ru-RU" sz="1200" kern="1200" dirty="0" err="1" smtClean="0">
                <a:solidFill>
                  <a:schemeClr val="tx1"/>
                </a:solidFill>
                <a:effectLst/>
                <a:latin typeface="+mn-lt"/>
                <a:ea typeface="+mn-ea"/>
                <a:cs typeface="+mn-cs"/>
              </a:rPr>
              <a:t>Гаммельне</a:t>
            </a:r>
            <a:r>
              <a:rPr lang="ru-RU" sz="1200" kern="1200" dirty="0" smtClean="0">
                <a:solidFill>
                  <a:schemeClr val="tx1"/>
                </a:solidFill>
                <a:effectLst/>
                <a:latin typeface="+mn-lt"/>
                <a:ea typeface="+mn-ea"/>
                <a:cs typeface="+mn-cs"/>
              </a:rPr>
              <a:t> можно посетить концертный зал имени Трубача-Крысолова, Дом Крысолова (</a:t>
            </a:r>
            <a:r>
              <a:rPr lang="ru-RU" sz="1200" kern="1200" dirty="0" err="1" smtClean="0">
                <a:solidFill>
                  <a:schemeClr val="tx1"/>
                </a:solidFill>
                <a:effectLst/>
                <a:latin typeface="+mn-lt"/>
                <a:ea typeface="+mn-ea"/>
                <a:cs typeface="+mn-cs"/>
              </a:rPr>
              <a:t>Rattenfangerhaus</a:t>
            </a:r>
            <a:r>
              <a:rPr lang="ru-RU" sz="1200" kern="1200" dirty="0" smtClean="0">
                <a:solidFill>
                  <a:schemeClr val="tx1"/>
                </a:solidFill>
                <a:effectLst/>
                <a:latin typeface="+mn-lt"/>
                <a:ea typeface="+mn-ea"/>
                <a:cs typeface="+mn-cs"/>
              </a:rPr>
              <a:t>). Городские часы с движущимися фигурками, которые играют тревожную и старинную мелодию, каждому напоминают о том, как крысолов-флейтист увел за собой детей. </a:t>
            </a:r>
            <a:br>
              <a:rPr lang="ru-RU" sz="1200" kern="1200" dirty="0" smtClean="0">
                <a:solidFill>
                  <a:schemeClr val="tx1"/>
                </a:solidFill>
                <a:effectLst/>
                <a:latin typeface="+mn-lt"/>
                <a:ea typeface="+mn-ea"/>
                <a:cs typeface="+mn-cs"/>
              </a:rPr>
            </a:br>
            <a:r>
              <a:rPr lang="ru-RU" sz="1200" kern="1200" dirty="0" smtClean="0">
                <a:solidFill>
                  <a:schemeClr val="tx1"/>
                </a:solidFill>
                <a:effectLst/>
                <a:latin typeface="+mn-lt"/>
                <a:ea typeface="+mn-ea"/>
                <a:cs typeface="+mn-cs"/>
              </a:rPr>
              <a:t/>
            </a:r>
            <a:br>
              <a:rPr lang="ru-RU" sz="1200" kern="1200" dirty="0" smtClean="0">
                <a:solidFill>
                  <a:schemeClr val="tx1"/>
                </a:solidFill>
                <a:effectLst/>
                <a:latin typeface="+mn-lt"/>
                <a:ea typeface="+mn-ea"/>
                <a:cs typeface="+mn-cs"/>
              </a:rPr>
            </a:br>
            <a:r>
              <a:rPr lang="ru-RU" sz="1200" kern="1200" dirty="0" smtClean="0">
                <a:solidFill>
                  <a:schemeClr val="tx1"/>
                </a:solidFill>
                <a:effectLst/>
                <a:latin typeface="+mn-lt"/>
                <a:ea typeface="+mn-ea"/>
                <a:cs typeface="+mn-cs"/>
              </a:rPr>
              <a:t>Чтобы привезти домой частичку воспоминаний о </a:t>
            </a:r>
            <a:r>
              <a:rPr lang="ru-RU" sz="1200" kern="1200" dirty="0" err="1" smtClean="0">
                <a:solidFill>
                  <a:schemeClr val="tx1"/>
                </a:solidFill>
                <a:effectLst/>
                <a:latin typeface="+mn-lt"/>
                <a:ea typeface="+mn-ea"/>
                <a:cs typeface="+mn-cs"/>
              </a:rPr>
              <a:t>Гаммельне</a:t>
            </a:r>
            <a:r>
              <a:rPr lang="ru-RU" sz="1200" kern="1200" dirty="0" smtClean="0">
                <a:solidFill>
                  <a:schemeClr val="tx1"/>
                </a:solidFill>
                <a:effectLst/>
                <a:latin typeface="+mn-lt"/>
                <a:ea typeface="+mn-ea"/>
                <a:cs typeface="+mn-cs"/>
              </a:rPr>
              <a:t>, можно сфотографироваться возле скульптурной группы, которая установлена возле фонтана напротив городской Ратуши. </a:t>
            </a:r>
            <a:br>
              <a:rPr lang="ru-RU" sz="1200" kern="1200" dirty="0" smtClean="0">
                <a:solidFill>
                  <a:schemeClr val="tx1"/>
                </a:solidFill>
                <a:effectLst/>
                <a:latin typeface="+mn-lt"/>
                <a:ea typeface="+mn-ea"/>
                <a:cs typeface="+mn-cs"/>
              </a:rPr>
            </a:br>
            <a:r>
              <a:rPr lang="ru-RU" sz="1200" kern="1200" dirty="0" smtClean="0">
                <a:solidFill>
                  <a:schemeClr val="tx1"/>
                </a:solidFill>
                <a:effectLst/>
                <a:latin typeface="+mn-lt"/>
                <a:ea typeface="+mn-ea"/>
                <a:cs typeface="+mn-cs"/>
              </a:rPr>
              <a:t/>
            </a:r>
            <a:br>
              <a:rPr lang="ru-RU" sz="1200" kern="1200" dirty="0" smtClean="0">
                <a:solidFill>
                  <a:schemeClr val="tx1"/>
                </a:solidFill>
                <a:effectLst/>
                <a:latin typeface="+mn-lt"/>
                <a:ea typeface="+mn-ea"/>
                <a:cs typeface="+mn-cs"/>
              </a:rPr>
            </a:br>
            <a:r>
              <a:rPr lang="ru-RU" sz="1200" kern="1200" dirty="0" smtClean="0">
                <a:solidFill>
                  <a:schemeClr val="tx1"/>
                </a:solidFill>
                <a:effectLst/>
                <a:latin typeface="+mn-lt"/>
                <a:ea typeface="+mn-ea"/>
                <a:cs typeface="+mn-cs"/>
              </a:rPr>
              <a:t>Гуляя по улочкам Старого </a:t>
            </a:r>
            <a:r>
              <a:rPr lang="ru-RU" sz="1200" kern="1200" dirty="0" err="1" smtClean="0">
                <a:solidFill>
                  <a:schemeClr val="tx1"/>
                </a:solidFill>
                <a:effectLst/>
                <a:latin typeface="+mn-lt"/>
                <a:ea typeface="+mn-ea"/>
                <a:cs typeface="+mn-cs"/>
              </a:rPr>
              <a:t>Гаммельна</a:t>
            </a:r>
            <a:r>
              <a:rPr lang="ru-RU" sz="1200" kern="1200" dirty="0" smtClean="0">
                <a:solidFill>
                  <a:schemeClr val="tx1"/>
                </a:solidFill>
                <a:effectLst/>
                <a:latin typeface="+mn-lt"/>
                <a:ea typeface="+mn-ea"/>
                <a:cs typeface="+mn-cs"/>
              </a:rPr>
              <a:t>, остается лишь любоваться прекрасными и яркими фасадами старинных зданий, стараясь не обращать внимания на большое количество фигур мышей и крыс, которые присутствуют всюду, даже на вывесках ресторанчиков.</a:t>
            </a:r>
            <a:endParaRPr lang="ru-RU" dirty="0"/>
          </a:p>
        </p:txBody>
      </p:sp>
      <p:sp>
        <p:nvSpPr>
          <p:cNvPr id="4" name="Номер слайда 3"/>
          <p:cNvSpPr>
            <a:spLocks noGrp="1"/>
          </p:cNvSpPr>
          <p:nvPr>
            <p:ph type="sldNum" sz="quarter" idx="10"/>
          </p:nvPr>
        </p:nvSpPr>
        <p:spPr/>
        <p:txBody>
          <a:bodyPr/>
          <a:lstStyle/>
          <a:p>
            <a:fld id="{2FB75E48-1EDE-4B7F-A649-4902AAAF92F5}" type="slidenum">
              <a:rPr lang="ru-RU" smtClean="0"/>
              <a:t>19</a:t>
            </a:fld>
            <a:endParaRPr lang="ru-RU"/>
          </a:p>
        </p:txBody>
      </p:sp>
    </p:spTree>
    <p:extLst>
      <p:ext uri="{BB962C8B-B14F-4D97-AF65-F5344CB8AC3E}">
        <p14:creationId xmlns:p14="http://schemas.microsoft.com/office/powerpoint/2010/main" val="42510609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Согласно преданиям, крысолов увел детей по той дороге, где сейчас в городе пролегает улица Потерянных (</a:t>
            </a:r>
            <a:r>
              <a:rPr lang="ru-RU" sz="1200" dirty="0" err="1" smtClean="0"/>
              <a:t>Bungelosen</a:t>
            </a:r>
            <a:r>
              <a:rPr lang="ru-RU" sz="1200" dirty="0" smtClean="0"/>
              <a:t> </a:t>
            </a:r>
            <a:r>
              <a:rPr lang="ru-RU" sz="1200" dirty="0" err="1" smtClean="0"/>
              <a:t>Strasse</a:t>
            </a:r>
            <a:r>
              <a:rPr lang="ru-RU" sz="1200" dirty="0" smtClean="0"/>
              <a:t>). Это произошло в далеком 1284 году, а музыка на этой улице не звучит до сих пор. Это запрещено соответствующим законодательным документом. Поэтому во время путешествия будьте осторожны. Не нарушайте традиции городка.</a:t>
            </a:r>
            <a:br>
              <a:rPr lang="ru-RU" sz="1200" dirty="0" smtClean="0"/>
            </a:br>
            <a:r>
              <a:rPr lang="ru-RU" sz="1200" dirty="0" smtClean="0"/>
              <a:t/>
            </a:r>
            <a:br>
              <a:rPr lang="ru-RU" sz="1200" dirty="0" smtClean="0"/>
            </a:br>
            <a:r>
              <a:rPr lang="ru-RU" sz="1200" dirty="0" smtClean="0"/>
              <a:t>Хотя месть </a:t>
            </a:r>
            <a:r>
              <a:rPr lang="ru-RU" sz="1200" dirty="0" err="1" smtClean="0"/>
              <a:t>Гаммельнского</a:t>
            </a:r>
            <a:r>
              <a:rPr lang="ru-RU" sz="1200" dirty="0" smtClean="0"/>
              <a:t> Крысолова очень жестока, и имя его стало нарицательным для тех, кто выбирает не менее страшную месть, флейтист по-прежнему является символом немецкого города. Так, в </a:t>
            </a:r>
            <a:r>
              <a:rPr lang="ru-RU" sz="1200" dirty="0" err="1" smtClean="0"/>
              <a:t>Гаммельне</a:t>
            </a:r>
            <a:r>
              <a:rPr lang="ru-RU" sz="1200" dirty="0" smtClean="0"/>
              <a:t> можно посетить концертный зал имени Трубача-Крысолова, Дом Крысолова (</a:t>
            </a:r>
            <a:r>
              <a:rPr lang="ru-RU" sz="1200" dirty="0" err="1" smtClean="0"/>
              <a:t>Rattenfangerhaus</a:t>
            </a:r>
            <a:r>
              <a:rPr lang="ru-RU" sz="1200" dirty="0" smtClean="0"/>
              <a:t>). Городские часы с движущимися фигурками, которые играют тревожную и старинную мелодию, каждому напоминают о том, как крысолов-флейтист увел за собой детей. </a:t>
            </a:r>
            <a:br>
              <a:rPr lang="ru-RU" sz="1200" dirty="0" smtClean="0"/>
            </a:br>
            <a:r>
              <a:rPr lang="ru-RU" sz="1200" dirty="0" smtClean="0"/>
              <a:t/>
            </a:r>
            <a:br>
              <a:rPr lang="ru-RU" sz="1200" dirty="0" smtClean="0"/>
            </a:br>
            <a:r>
              <a:rPr lang="ru-RU" sz="1200" dirty="0" smtClean="0"/>
              <a:t>Чтобы привезти домой частичку воспоминаний о </a:t>
            </a:r>
            <a:r>
              <a:rPr lang="ru-RU" sz="1200" dirty="0" err="1" smtClean="0"/>
              <a:t>Гаммельне</a:t>
            </a:r>
            <a:r>
              <a:rPr lang="ru-RU" sz="1200" dirty="0" smtClean="0"/>
              <a:t>, можно сфотографироваться возле скульптурной группы, которая установлена возле фонтана напротив городской Ратуши. </a:t>
            </a:r>
            <a:br>
              <a:rPr lang="ru-RU" sz="1200" dirty="0" smtClean="0"/>
            </a:br>
            <a:r>
              <a:rPr lang="ru-RU" sz="1200" dirty="0" smtClean="0"/>
              <a:t/>
            </a:r>
            <a:br>
              <a:rPr lang="ru-RU" sz="1200" dirty="0" smtClean="0"/>
            </a:br>
            <a:r>
              <a:rPr lang="ru-RU" sz="1200" dirty="0" smtClean="0"/>
              <a:t>Гуляя по улочкам Старого </a:t>
            </a:r>
            <a:r>
              <a:rPr lang="ru-RU" sz="1200" dirty="0" err="1" smtClean="0"/>
              <a:t>Гаммельна</a:t>
            </a:r>
            <a:r>
              <a:rPr lang="ru-RU" sz="1200" dirty="0" smtClean="0"/>
              <a:t>, остается лишь любоваться прекрасными и яркими фасадами старинных зданий, стараясь не обращать внимания на большое количество фигур мышей и крыс, которые присутствуют всюду, даже на вывесках ресторанчиков.</a:t>
            </a:r>
          </a:p>
          <a:p>
            <a:endParaRPr lang="ru-RU" dirty="0"/>
          </a:p>
        </p:txBody>
      </p:sp>
      <p:sp>
        <p:nvSpPr>
          <p:cNvPr id="4" name="Номер слайда 3"/>
          <p:cNvSpPr>
            <a:spLocks noGrp="1"/>
          </p:cNvSpPr>
          <p:nvPr>
            <p:ph type="sldNum" sz="quarter" idx="10"/>
          </p:nvPr>
        </p:nvSpPr>
        <p:spPr/>
        <p:txBody>
          <a:bodyPr/>
          <a:lstStyle/>
          <a:p>
            <a:fld id="{2FB75E48-1EDE-4B7F-A649-4902AAAF92F5}" type="slidenum">
              <a:rPr lang="ru-RU" smtClean="0"/>
              <a:t>20</a:t>
            </a:fld>
            <a:endParaRPr lang="ru-RU"/>
          </a:p>
        </p:txBody>
      </p:sp>
    </p:spTree>
    <p:extLst>
      <p:ext uri="{BB962C8B-B14F-4D97-AF65-F5344CB8AC3E}">
        <p14:creationId xmlns:p14="http://schemas.microsoft.com/office/powerpoint/2010/main" val="1930818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l"/>
            <a:r>
              <a:rPr lang="ru-RU" b="1" i="0" dirty="0" err="1" smtClean="0">
                <a:solidFill>
                  <a:srgbClr val="000000"/>
                </a:solidFill>
                <a:effectLst/>
                <a:latin typeface="Arial"/>
              </a:rPr>
              <a:t>Ханау</a:t>
            </a:r>
            <a:r>
              <a:rPr lang="ru-RU" b="0" i="0" dirty="0" smtClean="0">
                <a:solidFill>
                  <a:srgbClr val="000000"/>
                </a:solidFill>
                <a:effectLst/>
                <a:latin typeface="Arial"/>
              </a:rPr>
              <a:t> (в русской литературе по истории Германии принято написание </a:t>
            </a:r>
            <a:r>
              <a:rPr lang="ru-RU" b="1" i="0" dirty="0" err="1" smtClean="0">
                <a:solidFill>
                  <a:srgbClr val="000000"/>
                </a:solidFill>
                <a:effectLst/>
                <a:latin typeface="Arial"/>
              </a:rPr>
              <a:t>Ганау</a:t>
            </a:r>
            <a:r>
              <a:rPr lang="ru-RU" b="0" i="0" dirty="0" smtClean="0">
                <a:solidFill>
                  <a:srgbClr val="000000"/>
                </a:solidFill>
                <a:effectLst/>
                <a:latin typeface="Arial"/>
              </a:rPr>
              <a:t> </a:t>
            </a:r>
            <a:r>
              <a:rPr lang="ru-RU" b="0" i="0" u="none" strike="noStrike" dirty="0" smtClean="0">
                <a:solidFill>
                  <a:srgbClr val="0B0080"/>
                </a:solidFill>
                <a:effectLst/>
                <a:latin typeface="Arial"/>
                <a:hlinkClick r:id="rId3" tooltip="Немецкий язык"/>
              </a:rPr>
              <a:t>нем.</a:t>
            </a:r>
            <a:r>
              <a:rPr lang="ru-RU" b="0" i="0" dirty="0" smtClean="0">
                <a:solidFill>
                  <a:srgbClr val="000000"/>
                </a:solidFill>
                <a:effectLst/>
                <a:latin typeface="Arial"/>
              </a:rPr>
              <a:t> </a:t>
            </a:r>
            <a:r>
              <a:rPr lang="ru-RU" b="0" i="1" dirty="0" err="1" smtClean="0">
                <a:solidFill>
                  <a:srgbClr val="000000"/>
                </a:solidFill>
                <a:effectLst/>
                <a:latin typeface="Arial"/>
              </a:rPr>
              <a:t>Hanau</a:t>
            </a:r>
            <a:r>
              <a:rPr lang="ru-RU" b="0" i="0" dirty="0" smtClean="0">
                <a:solidFill>
                  <a:srgbClr val="000000"/>
                </a:solidFill>
                <a:effectLst/>
                <a:latin typeface="Arial"/>
              </a:rPr>
              <a:t>) — город в </a:t>
            </a:r>
            <a:r>
              <a:rPr lang="ru-RU" b="0" i="0" u="none" strike="noStrike" dirty="0" smtClean="0">
                <a:solidFill>
                  <a:srgbClr val="0B0080"/>
                </a:solidFill>
                <a:effectLst/>
                <a:latin typeface="Arial"/>
                <a:hlinkClick r:id="rId4" tooltip="Германия"/>
              </a:rPr>
              <a:t>Германии</a:t>
            </a:r>
            <a:r>
              <a:rPr lang="ru-RU" b="0" i="0" dirty="0" smtClean="0">
                <a:solidFill>
                  <a:srgbClr val="000000"/>
                </a:solidFill>
                <a:effectLst/>
                <a:latin typeface="Arial"/>
              </a:rPr>
              <a:t>, в </a:t>
            </a:r>
            <a:r>
              <a:rPr lang="ru-RU" b="0" i="0" u="none" strike="noStrike" dirty="0" smtClean="0">
                <a:solidFill>
                  <a:srgbClr val="0B0080"/>
                </a:solidFill>
                <a:effectLst/>
                <a:latin typeface="Arial"/>
                <a:hlinkClick r:id="rId5" tooltip="Земли Германии"/>
              </a:rPr>
              <a:t>земле</a:t>
            </a:r>
            <a:r>
              <a:rPr lang="ru-RU" b="0" i="0" dirty="0" smtClean="0">
                <a:solidFill>
                  <a:srgbClr val="000000"/>
                </a:solidFill>
                <a:effectLst/>
                <a:latin typeface="Arial"/>
              </a:rPr>
              <a:t> </a:t>
            </a:r>
            <a:r>
              <a:rPr lang="ru-RU" b="0" i="0" u="none" strike="noStrike" dirty="0" smtClean="0">
                <a:solidFill>
                  <a:srgbClr val="0B0080"/>
                </a:solidFill>
                <a:effectLst/>
                <a:latin typeface="Arial"/>
                <a:hlinkClick r:id="rId6" tooltip="Гессен"/>
              </a:rPr>
              <a:t>Гессен</a:t>
            </a:r>
            <a:r>
              <a:rPr lang="ru-RU" b="0" i="0" dirty="0" smtClean="0">
                <a:solidFill>
                  <a:srgbClr val="000000"/>
                </a:solidFill>
                <a:effectLst/>
                <a:latin typeface="Arial"/>
              </a:rPr>
              <a:t>. Подчинён </a:t>
            </a:r>
            <a:r>
              <a:rPr lang="ru-RU" b="0" i="0" u="none" strike="noStrike" dirty="0" smtClean="0">
                <a:solidFill>
                  <a:srgbClr val="0B0080"/>
                </a:solidFill>
                <a:effectLst/>
                <a:latin typeface="Arial"/>
                <a:hlinkClick r:id="rId7" tooltip="Административный округ (Германия)"/>
              </a:rPr>
              <a:t>административному округу</a:t>
            </a:r>
            <a:r>
              <a:rPr lang="ru-RU" b="0" i="0" dirty="0" smtClean="0">
                <a:solidFill>
                  <a:srgbClr val="000000"/>
                </a:solidFill>
                <a:effectLst/>
                <a:latin typeface="Arial"/>
              </a:rPr>
              <a:t> </a:t>
            </a:r>
            <a:r>
              <a:rPr lang="ru-RU" b="0" i="0" u="none" strike="noStrike" dirty="0" smtClean="0">
                <a:solidFill>
                  <a:srgbClr val="0B0080"/>
                </a:solidFill>
                <a:effectLst/>
                <a:latin typeface="Arial"/>
                <a:hlinkClick r:id="rId8" tooltip="Административный округ Дармштадт"/>
              </a:rPr>
              <a:t>Дармштадт</a:t>
            </a:r>
            <a:r>
              <a:rPr lang="ru-RU" b="0" i="0" dirty="0" smtClean="0">
                <a:solidFill>
                  <a:srgbClr val="000000"/>
                </a:solidFill>
                <a:effectLst/>
                <a:latin typeface="Arial"/>
              </a:rPr>
              <a:t>.</a:t>
            </a:r>
          </a:p>
          <a:p>
            <a:pPr algn="l"/>
            <a:r>
              <a:rPr lang="ru-RU" b="0" i="0" dirty="0" smtClean="0">
                <a:solidFill>
                  <a:srgbClr val="000000"/>
                </a:solidFill>
                <a:effectLst/>
                <a:latin typeface="Arial"/>
              </a:rPr>
              <a:t>Город входит в состав района </a:t>
            </a:r>
            <a:r>
              <a:rPr lang="ru-RU" b="0" i="0" u="none" strike="noStrike" dirty="0" smtClean="0">
                <a:solidFill>
                  <a:srgbClr val="0B0080"/>
                </a:solidFill>
                <a:effectLst/>
                <a:latin typeface="Arial"/>
                <a:hlinkClick r:id="rId9" tooltip="Майн-Кинциг (район)"/>
              </a:rPr>
              <a:t>Майн-</a:t>
            </a:r>
            <a:r>
              <a:rPr lang="ru-RU" b="0" i="0" u="none" strike="noStrike" dirty="0" err="1" smtClean="0">
                <a:solidFill>
                  <a:srgbClr val="0B0080"/>
                </a:solidFill>
                <a:effectLst/>
                <a:latin typeface="Arial"/>
                <a:hlinkClick r:id="rId9" tooltip="Майн-Кинциг (район)"/>
              </a:rPr>
              <a:t>Кинциг</a:t>
            </a:r>
            <a:r>
              <a:rPr lang="ru-RU" b="0" i="0" dirty="0" smtClean="0">
                <a:solidFill>
                  <a:srgbClr val="000000"/>
                </a:solidFill>
                <a:effectLst/>
                <a:latin typeface="Arial"/>
              </a:rPr>
              <a:t>. Население составляет 88 637 человек (на 31 декабря 2010 года).</a:t>
            </a:r>
            <a:r>
              <a:rPr lang="ru-RU" b="0" i="0" u="none" strike="noStrike" baseline="30000" dirty="0" smtClean="0">
                <a:solidFill>
                  <a:srgbClr val="0B0080"/>
                </a:solidFill>
                <a:effectLst/>
                <a:latin typeface="Arial"/>
              </a:rPr>
              <a:t> </a:t>
            </a:r>
            <a:r>
              <a:rPr lang="ru-RU" b="0" i="0" dirty="0" smtClean="0">
                <a:solidFill>
                  <a:srgbClr val="000000"/>
                </a:solidFill>
                <a:effectLst/>
                <a:latin typeface="Arial"/>
              </a:rPr>
              <a:t> Занимает площадь — 76,49 км².</a:t>
            </a:r>
          </a:p>
          <a:p>
            <a:endParaRPr lang="ru-RU" dirty="0"/>
          </a:p>
        </p:txBody>
      </p:sp>
      <p:sp>
        <p:nvSpPr>
          <p:cNvPr id="4" name="Номер слайда 3"/>
          <p:cNvSpPr>
            <a:spLocks noGrp="1"/>
          </p:cNvSpPr>
          <p:nvPr>
            <p:ph type="sldNum" sz="quarter" idx="10"/>
          </p:nvPr>
        </p:nvSpPr>
        <p:spPr/>
        <p:txBody>
          <a:bodyPr/>
          <a:lstStyle/>
          <a:p>
            <a:fld id="{2FB75E48-1EDE-4B7F-A649-4902AAAF92F5}" type="slidenum">
              <a:rPr lang="ru-RU" smtClean="0"/>
              <a:t>3</a:t>
            </a:fld>
            <a:endParaRPr lang="ru-RU"/>
          </a:p>
        </p:txBody>
      </p:sp>
    </p:spTree>
    <p:extLst>
      <p:ext uri="{BB962C8B-B14F-4D97-AF65-F5344CB8AC3E}">
        <p14:creationId xmlns:p14="http://schemas.microsoft.com/office/powerpoint/2010/main" val="30102811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На площади возвышается скульптура Роланда (1404) – символ города и олицетворение его независимости. Скульптура имеет высоту 5,55 м, а колонна с балдахином позади Роланда – 10,21 м. Расстояние между штырями на коленях Роланда служило мерным эталоном для местных купцов. Имперский орел на щите дает понять, что городское право восходит ко времени Карла Великого, и Бремен подчиняется только императору.</a:t>
            </a:r>
          </a:p>
          <a:p>
            <a:endParaRPr lang="ru-RU" dirty="0"/>
          </a:p>
        </p:txBody>
      </p:sp>
      <p:sp>
        <p:nvSpPr>
          <p:cNvPr id="4" name="Номер слайда 3"/>
          <p:cNvSpPr>
            <a:spLocks noGrp="1"/>
          </p:cNvSpPr>
          <p:nvPr>
            <p:ph type="sldNum" sz="quarter" idx="10"/>
          </p:nvPr>
        </p:nvSpPr>
        <p:spPr/>
        <p:txBody>
          <a:bodyPr/>
          <a:lstStyle/>
          <a:p>
            <a:fld id="{2FB75E48-1EDE-4B7F-A649-4902AAAF92F5}" type="slidenum">
              <a:rPr lang="ru-RU" smtClean="0"/>
              <a:t>21</a:t>
            </a:fld>
            <a:endParaRPr lang="ru-RU"/>
          </a:p>
        </p:txBody>
      </p:sp>
    </p:spTree>
    <p:extLst>
      <p:ext uri="{BB962C8B-B14F-4D97-AF65-F5344CB8AC3E}">
        <p14:creationId xmlns:p14="http://schemas.microsoft.com/office/powerpoint/2010/main" val="36058131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Город Бремен (</a:t>
            </a:r>
            <a:r>
              <a:rPr lang="ru-RU" sz="1200" kern="1200" dirty="0" err="1" smtClean="0">
                <a:solidFill>
                  <a:schemeClr val="tx1"/>
                </a:solidFill>
                <a:effectLst/>
                <a:latin typeface="+mn-lt"/>
                <a:ea typeface="+mn-ea"/>
                <a:cs typeface="+mn-cs"/>
              </a:rPr>
              <a:t>Bremen</a:t>
            </a:r>
            <a:r>
              <a:rPr lang="ru-RU" sz="1200" kern="1200" dirty="0" smtClean="0">
                <a:solidFill>
                  <a:schemeClr val="tx1"/>
                </a:solidFill>
                <a:effectLst/>
                <a:latin typeface="+mn-lt"/>
                <a:ea typeface="+mn-ea"/>
                <a:cs typeface="+mn-cs"/>
              </a:rPr>
              <a:t>) расположен на двух берегах реки Везер, приблизительно в 60 км от того места, где она впадает в Северное море. Первые поселения на Везере возникли между I и VII вв. Город, ставший одним из самых древних государственных образований Германии, основан в 787 г. Карлом Великим в качестве епископской резиденции. В 848 г. Бремен становится центром христианизации северной Европы. В 1358 г. город присоединился к Ганзе, уже будучи крупнейшим торговым центром. В 1646 г. Бремен получил статус вольного имперского города.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Основные достопримечательности Бремена сосредоточены в Старом городе, в районе Рыночной площади с ратушей и собором Святого Петра. Площадь по праву считается одной из красивейших в Европе. Городская ратуша была построена в 1405–1407 гг. в стиле поздней готики. В 1609–1612 гг. у ратуши появился новый фасад с одиннадцатью арками.</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2FB75E48-1EDE-4B7F-A649-4902AAAF92F5}" type="slidenum">
              <a:rPr lang="ru-RU" smtClean="0"/>
              <a:t>22</a:t>
            </a:fld>
            <a:endParaRPr lang="ru-RU"/>
          </a:p>
        </p:txBody>
      </p:sp>
    </p:spTree>
    <p:extLst>
      <p:ext uri="{BB962C8B-B14F-4D97-AF65-F5344CB8AC3E}">
        <p14:creationId xmlns:p14="http://schemas.microsoft.com/office/powerpoint/2010/main" val="15783945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Чем знаменит Бремен, напоминать не нужно. Конечно, Бременскими музыкантами. В центре города находится площадь с ратушей, которая является одним из самых красивых архитектурных сооружений города. Городской ратуше около 600 лет, а построена она в стиле поздней готики в достаточно короткие сроки – всего за три года. </a:t>
            </a:r>
            <a:br>
              <a:rPr lang="ru-RU" sz="1200" kern="1200" dirty="0" smtClean="0">
                <a:solidFill>
                  <a:schemeClr val="tx1"/>
                </a:solidFill>
                <a:effectLst/>
                <a:latin typeface="+mn-lt"/>
                <a:ea typeface="+mn-ea"/>
                <a:cs typeface="+mn-cs"/>
              </a:rPr>
            </a:br>
            <a:r>
              <a:rPr lang="ru-RU" sz="1200" kern="1200" dirty="0" smtClean="0">
                <a:solidFill>
                  <a:schemeClr val="tx1"/>
                </a:solidFill>
                <a:effectLst/>
                <a:latin typeface="+mn-lt"/>
                <a:ea typeface="+mn-ea"/>
                <a:cs typeface="+mn-cs"/>
              </a:rPr>
              <a:t>В ратушном погребе собрана коллекция вин, которая считается самой большой и старой в Германии. Каждый желающий, который хочет испробовать вино, получит карту вин, в которой содержится больше, чем 600 наименований пьянящего напитка.</a:t>
            </a:r>
            <a:br>
              <a:rPr lang="ru-RU" sz="1200" kern="1200" dirty="0" smtClean="0">
                <a:solidFill>
                  <a:schemeClr val="tx1"/>
                </a:solidFill>
                <a:effectLst/>
                <a:latin typeface="+mn-lt"/>
                <a:ea typeface="+mn-ea"/>
                <a:cs typeface="+mn-cs"/>
              </a:rPr>
            </a:br>
            <a:r>
              <a:rPr lang="ru-RU" sz="1200" kern="1200" dirty="0" smtClean="0">
                <a:solidFill>
                  <a:schemeClr val="tx1"/>
                </a:solidFill>
                <a:effectLst/>
                <a:latin typeface="+mn-lt"/>
                <a:ea typeface="+mn-ea"/>
                <a:cs typeface="+mn-cs"/>
              </a:rPr>
              <a:t>Перед ратушей находится скульптура, которая изображает «Бременских музыкантов». Никаких музыкальных инструментов или других символов, которые указывают на то, что это те самые знаменитые музыканты нет. Но героев любимой сказки можно узнать. Здесь есть все исполнители, которые создали необычный квартет. У Ослика на спине сидит Собака, на которой восседает Кот, а на вершине этой музыкальной пирамиды разместился Петух.</a:t>
            </a:r>
            <a:br>
              <a:rPr lang="ru-RU" sz="1200" kern="1200" dirty="0" smtClean="0">
                <a:solidFill>
                  <a:schemeClr val="tx1"/>
                </a:solidFill>
                <a:effectLst/>
                <a:latin typeface="+mn-lt"/>
                <a:ea typeface="+mn-ea"/>
                <a:cs typeface="+mn-cs"/>
              </a:rPr>
            </a:br>
            <a:r>
              <a:rPr lang="ru-RU" sz="1200" kern="1200" dirty="0" smtClean="0">
                <a:solidFill>
                  <a:schemeClr val="tx1"/>
                </a:solidFill>
                <a:effectLst/>
                <a:latin typeface="+mn-lt"/>
                <a:ea typeface="+mn-ea"/>
                <a:cs typeface="+mn-cs"/>
              </a:rPr>
              <a:t>Вторая скульптура на площади посвящена рыцарю Роланду, который в руке держит меч </a:t>
            </a:r>
            <a:r>
              <a:rPr lang="ru-RU" sz="1200" kern="1200" dirty="0" err="1" smtClean="0">
                <a:solidFill>
                  <a:schemeClr val="tx1"/>
                </a:solidFill>
                <a:effectLst/>
                <a:latin typeface="+mn-lt"/>
                <a:ea typeface="+mn-ea"/>
                <a:cs typeface="+mn-cs"/>
              </a:rPr>
              <a:t>Дюрендалт</a:t>
            </a:r>
            <a:r>
              <a:rPr lang="ru-RU" sz="1200" kern="1200" dirty="0" smtClean="0">
                <a:solidFill>
                  <a:schemeClr val="tx1"/>
                </a:solidFill>
                <a:effectLst/>
                <a:latin typeface="+mn-lt"/>
                <a:ea typeface="+mn-ea"/>
                <a:cs typeface="+mn-cs"/>
              </a:rPr>
              <a:t> (как его называют немцы). Роланд – это символ борьбы. Борьбы за свободу. Именно он считается истинным символом города, а не Бременские музыканты.</a:t>
            </a:r>
            <a:br>
              <a:rPr lang="ru-RU" sz="1200" kern="1200" dirty="0" smtClean="0">
                <a:solidFill>
                  <a:schemeClr val="tx1"/>
                </a:solidFill>
                <a:effectLst/>
                <a:latin typeface="+mn-lt"/>
                <a:ea typeface="+mn-ea"/>
                <a:cs typeface="+mn-cs"/>
              </a:rPr>
            </a:br>
            <a:r>
              <a:rPr lang="ru-RU" sz="1200" kern="1200" dirty="0" smtClean="0">
                <a:solidFill>
                  <a:schemeClr val="tx1"/>
                </a:solidFill>
                <a:effectLst/>
                <a:latin typeface="+mn-lt"/>
                <a:ea typeface="+mn-ea"/>
                <a:cs typeface="+mn-cs"/>
              </a:rPr>
              <a:t/>
            </a:r>
            <a:br>
              <a:rPr lang="ru-RU" sz="1200" kern="1200" dirty="0" smtClean="0">
                <a:solidFill>
                  <a:schemeClr val="tx1"/>
                </a:solidFill>
                <a:effectLst/>
                <a:latin typeface="+mn-lt"/>
                <a:ea typeface="+mn-ea"/>
                <a:cs typeface="+mn-cs"/>
              </a:rPr>
            </a:br>
            <a:endParaRPr lang="ru-RU" dirty="0"/>
          </a:p>
        </p:txBody>
      </p:sp>
      <p:sp>
        <p:nvSpPr>
          <p:cNvPr id="4" name="Номер слайда 3"/>
          <p:cNvSpPr>
            <a:spLocks noGrp="1"/>
          </p:cNvSpPr>
          <p:nvPr>
            <p:ph type="sldNum" sz="quarter" idx="10"/>
          </p:nvPr>
        </p:nvSpPr>
        <p:spPr/>
        <p:txBody>
          <a:bodyPr/>
          <a:lstStyle/>
          <a:p>
            <a:fld id="{2FB75E48-1EDE-4B7F-A649-4902AAAF92F5}" type="slidenum">
              <a:rPr lang="ru-RU" smtClean="0"/>
              <a:t>23</a:t>
            </a:fld>
            <a:endParaRPr lang="ru-RU"/>
          </a:p>
        </p:txBody>
      </p:sp>
    </p:spTree>
    <p:extLst>
      <p:ext uri="{BB962C8B-B14F-4D97-AF65-F5344CB8AC3E}">
        <p14:creationId xmlns:p14="http://schemas.microsoft.com/office/powerpoint/2010/main" val="24461824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Следует заметить, что в сказке животные лишь направлялись в Бремен, чтобы стать там уличными музыкантами, но так и не достигли города (кстати, в первоначальном варианте сказки Бремен вообще не упоминается). Популярность «Музыкантов» среди жителей Бремена трудно объяснить. Ведь животные считались абсолютно негодными, и то, что они рассчитывали пристроиться в Бремене, не говорит о высоком культурном уровне этого города.</a:t>
            </a:r>
            <a:endParaRPr lang="ru-RU" dirty="0"/>
          </a:p>
        </p:txBody>
      </p:sp>
      <p:sp>
        <p:nvSpPr>
          <p:cNvPr id="4" name="Номер слайда 3"/>
          <p:cNvSpPr>
            <a:spLocks noGrp="1"/>
          </p:cNvSpPr>
          <p:nvPr>
            <p:ph type="sldNum" sz="quarter" idx="10"/>
          </p:nvPr>
        </p:nvSpPr>
        <p:spPr/>
        <p:txBody>
          <a:bodyPr/>
          <a:lstStyle/>
          <a:p>
            <a:fld id="{2FB75E48-1EDE-4B7F-A649-4902AAAF92F5}" type="slidenum">
              <a:rPr lang="ru-RU" smtClean="0"/>
              <a:t>24</a:t>
            </a:fld>
            <a:endParaRPr lang="ru-RU"/>
          </a:p>
        </p:txBody>
      </p:sp>
    </p:spTree>
    <p:extLst>
      <p:ext uri="{BB962C8B-B14F-4D97-AF65-F5344CB8AC3E}">
        <p14:creationId xmlns:p14="http://schemas.microsoft.com/office/powerpoint/2010/main" val="3701533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dirty="0" err="1" smtClean="0">
                <a:effectLst/>
                <a:latin typeface="+mn-lt"/>
                <a:ea typeface="Calibri"/>
                <a:cs typeface="Times New Roman"/>
              </a:rPr>
              <a:t>Ханау</a:t>
            </a:r>
            <a:r>
              <a:rPr lang="ru-RU" sz="1200" dirty="0" smtClean="0">
                <a:effectLst/>
                <a:latin typeface="+mn-lt"/>
                <a:ea typeface="Calibri"/>
                <a:cs typeface="Times New Roman"/>
              </a:rPr>
              <a:t>. Путешествие начинается в </a:t>
            </a:r>
            <a:r>
              <a:rPr lang="ru-RU" sz="1200" dirty="0" err="1" smtClean="0">
                <a:effectLst/>
                <a:latin typeface="+mn-lt"/>
                <a:ea typeface="Calibri"/>
                <a:cs typeface="Times New Roman"/>
              </a:rPr>
              <a:t>Ханау</a:t>
            </a:r>
            <a:r>
              <a:rPr lang="ru-RU" sz="1200" dirty="0" smtClean="0">
                <a:effectLst/>
                <a:latin typeface="+mn-lt"/>
                <a:ea typeface="Calibri"/>
                <a:cs typeface="Times New Roman"/>
              </a:rPr>
              <a:t> (</a:t>
            </a:r>
            <a:r>
              <a:rPr lang="ru-RU" sz="1200" dirty="0" err="1" smtClean="0">
                <a:effectLst/>
                <a:latin typeface="+mn-lt"/>
                <a:ea typeface="Calibri"/>
                <a:cs typeface="Times New Roman"/>
              </a:rPr>
              <a:t>Hanau</a:t>
            </a:r>
            <a:r>
              <a:rPr lang="ru-RU" sz="1200" dirty="0" smtClean="0">
                <a:effectLst/>
                <a:latin typeface="+mn-lt"/>
                <a:ea typeface="Calibri"/>
                <a:cs typeface="Times New Roman"/>
              </a:rPr>
              <a:t>) в 18 километрах от Франкфурта-на-Майне. Здесь родились братья Яков (1785-1863) и Вильгельм Гримм (1786-1859). На рыночной площади в центре города в честь самых известных в мире собирателей сказок установлен памятник.</a:t>
            </a:r>
            <a:r>
              <a:rPr lang="ru-RU" sz="1200" kern="1200" dirty="0" smtClean="0">
                <a:solidFill>
                  <a:schemeClr val="tx1"/>
                </a:solidFill>
                <a:effectLst/>
                <a:latin typeface="+mn-lt"/>
                <a:ea typeface="+mn-ea"/>
                <a:cs typeface="+mn-cs"/>
              </a:rPr>
              <a:t/>
            </a:r>
            <a:br>
              <a:rPr lang="ru-RU" sz="1200" kern="1200" dirty="0" smtClean="0">
                <a:solidFill>
                  <a:schemeClr val="tx1"/>
                </a:solidFill>
                <a:effectLst/>
                <a:latin typeface="+mn-lt"/>
                <a:ea typeface="+mn-ea"/>
                <a:cs typeface="+mn-cs"/>
              </a:rPr>
            </a:br>
            <a:r>
              <a:rPr lang="ru-RU" sz="1200" kern="1200" dirty="0" smtClean="0">
                <a:solidFill>
                  <a:schemeClr val="tx1"/>
                </a:solidFill>
                <a:effectLst/>
                <a:latin typeface="+mn-lt"/>
                <a:ea typeface="+mn-ea"/>
                <a:cs typeface="+mn-cs"/>
              </a:rPr>
              <a:t>В центре </a:t>
            </a:r>
            <a:r>
              <a:rPr lang="ru-RU" sz="1200" kern="1200" dirty="0" err="1" smtClean="0">
                <a:solidFill>
                  <a:schemeClr val="tx1"/>
                </a:solidFill>
                <a:effectLst/>
                <a:latin typeface="+mn-lt"/>
                <a:ea typeface="+mn-ea"/>
                <a:cs typeface="+mn-cs"/>
              </a:rPr>
              <a:t>Ханау</a:t>
            </a:r>
            <a:r>
              <a:rPr lang="ru-RU" sz="1200" kern="1200" dirty="0" smtClean="0">
                <a:solidFill>
                  <a:schemeClr val="tx1"/>
                </a:solidFill>
                <a:effectLst/>
                <a:latin typeface="+mn-lt"/>
                <a:ea typeface="+mn-ea"/>
                <a:cs typeface="+mn-cs"/>
              </a:rPr>
              <a:t> можно увидеть бронзовых сказочников, они ждут гостей, которые желают с ними познакомиться или сфотографироваться, прямо на центральной площади перед ратушей. Один из братьев задумчив, у него на коленях лежит огромная раскрытая книга, второй, немного наклонившись, смотрит на открытую страницу. А часы на Ратуше, которая считается одной из самых старых в Германии, отсчитывают минуты. </a:t>
            </a:r>
            <a:br>
              <a:rPr lang="ru-RU" sz="1200" kern="1200" dirty="0" smtClean="0">
                <a:solidFill>
                  <a:schemeClr val="tx1"/>
                </a:solidFill>
                <a:effectLst/>
                <a:latin typeface="+mn-lt"/>
                <a:ea typeface="+mn-ea"/>
                <a:cs typeface="+mn-cs"/>
              </a:rPr>
            </a:br>
            <a:r>
              <a:rPr lang="ru-RU" sz="1200" kern="1200" dirty="0" smtClean="0">
                <a:solidFill>
                  <a:schemeClr val="tx1"/>
                </a:solidFill>
                <a:effectLst/>
                <a:latin typeface="+mn-lt"/>
                <a:ea typeface="+mn-ea"/>
                <a:cs typeface="+mn-cs"/>
              </a:rPr>
              <a:t/>
            </a:r>
            <a:br>
              <a:rPr lang="ru-RU" sz="1200" kern="1200" dirty="0" smtClean="0">
                <a:solidFill>
                  <a:schemeClr val="tx1"/>
                </a:solidFill>
                <a:effectLst/>
                <a:latin typeface="+mn-lt"/>
                <a:ea typeface="+mn-ea"/>
                <a:cs typeface="+mn-cs"/>
              </a:rPr>
            </a:br>
            <a:r>
              <a:rPr lang="ru-RU" sz="1200" kern="1200" dirty="0" smtClean="0">
                <a:solidFill>
                  <a:schemeClr val="tx1"/>
                </a:solidFill>
                <a:effectLst/>
                <a:latin typeface="+mn-lt"/>
                <a:ea typeface="+mn-ea"/>
                <a:cs typeface="+mn-cs"/>
              </a:rPr>
              <a:t>В </a:t>
            </a:r>
            <a:r>
              <a:rPr lang="ru-RU" sz="1200" kern="1200" dirty="0" err="1" smtClean="0">
                <a:solidFill>
                  <a:schemeClr val="tx1"/>
                </a:solidFill>
                <a:effectLst/>
                <a:latin typeface="+mn-lt"/>
                <a:ea typeface="+mn-ea"/>
                <a:cs typeface="+mn-cs"/>
              </a:rPr>
              <a:t>Ханау</a:t>
            </a:r>
            <a:r>
              <a:rPr lang="ru-RU" sz="1200" kern="1200" dirty="0" smtClean="0">
                <a:solidFill>
                  <a:schemeClr val="tx1"/>
                </a:solidFill>
                <a:effectLst/>
                <a:latin typeface="+mn-lt"/>
                <a:ea typeface="+mn-ea"/>
                <a:cs typeface="+mn-cs"/>
              </a:rPr>
              <a:t> можно приобрести отличные сувениры, познакомившись с биографией сказочников и историей города, которому больше 860 лет.</a:t>
            </a:r>
            <a:br>
              <a:rPr lang="ru-RU" sz="1200" kern="1200" dirty="0" smtClean="0">
                <a:solidFill>
                  <a:schemeClr val="tx1"/>
                </a:solidFill>
                <a:effectLst/>
                <a:latin typeface="+mn-lt"/>
                <a:ea typeface="+mn-ea"/>
                <a:cs typeface="+mn-cs"/>
              </a:rPr>
            </a:br>
            <a:r>
              <a:rPr lang="ru-RU" sz="1200" kern="1200" dirty="0" smtClean="0">
                <a:solidFill>
                  <a:schemeClr val="tx1"/>
                </a:solidFill>
                <a:effectLst/>
                <a:latin typeface="+mn-lt"/>
                <a:ea typeface="+mn-ea"/>
                <a:cs typeface="+mn-cs"/>
              </a:rPr>
              <a:t/>
            </a:r>
            <a:br>
              <a:rPr lang="ru-RU" sz="1200" kern="1200" dirty="0" smtClean="0">
                <a:solidFill>
                  <a:schemeClr val="tx1"/>
                </a:solidFill>
                <a:effectLst/>
                <a:latin typeface="+mn-lt"/>
                <a:ea typeface="+mn-ea"/>
                <a:cs typeface="+mn-cs"/>
              </a:rPr>
            </a:br>
            <a:r>
              <a:rPr lang="ru-RU" sz="1200" kern="1200" dirty="0" smtClean="0">
                <a:solidFill>
                  <a:schemeClr val="tx1"/>
                </a:solidFill>
                <a:effectLst/>
                <a:latin typeface="+mn-lt"/>
                <a:ea typeface="+mn-ea"/>
                <a:cs typeface="+mn-cs"/>
              </a:rPr>
              <a:t/>
            </a:r>
            <a:br>
              <a:rPr lang="ru-RU" sz="1200" kern="1200" dirty="0" smtClean="0">
                <a:solidFill>
                  <a:schemeClr val="tx1"/>
                </a:solidFill>
                <a:effectLst/>
                <a:latin typeface="+mn-lt"/>
                <a:ea typeface="+mn-ea"/>
                <a:cs typeface="+mn-cs"/>
              </a:rPr>
            </a:br>
            <a:endParaRPr lang="ru-RU" dirty="0"/>
          </a:p>
        </p:txBody>
      </p:sp>
      <p:sp>
        <p:nvSpPr>
          <p:cNvPr id="4" name="Номер слайда 3"/>
          <p:cNvSpPr>
            <a:spLocks noGrp="1"/>
          </p:cNvSpPr>
          <p:nvPr>
            <p:ph type="sldNum" sz="quarter" idx="10"/>
          </p:nvPr>
        </p:nvSpPr>
        <p:spPr/>
        <p:txBody>
          <a:bodyPr/>
          <a:lstStyle/>
          <a:p>
            <a:fld id="{2FB75E48-1EDE-4B7F-A649-4902AAAF92F5}" type="slidenum">
              <a:rPr lang="ru-RU" smtClean="0"/>
              <a:t>4</a:t>
            </a:fld>
            <a:endParaRPr lang="ru-RU"/>
          </a:p>
        </p:txBody>
      </p:sp>
    </p:spTree>
    <p:extLst>
      <p:ext uri="{BB962C8B-B14F-4D97-AF65-F5344CB8AC3E}">
        <p14:creationId xmlns:p14="http://schemas.microsoft.com/office/powerpoint/2010/main" val="3792216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Немецкий городок</a:t>
            </a:r>
            <a:r>
              <a:rPr lang="ru-RU" sz="1200" kern="1200" baseline="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Ханау</a:t>
            </a:r>
            <a:r>
              <a:rPr lang="ru-RU" sz="1200" kern="1200" dirty="0" smtClean="0">
                <a:solidFill>
                  <a:schemeClr val="tx1"/>
                </a:solidFill>
                <a:effectLst/>
                <a:latin typeface="+mn-lt"/>
                <a:ea typeface="+mn-ea"/>
                <a:cs typeface="+mn-cs"/>
              </a:rPr>
              <a:t> – это настоящий город братьев Грим. Об этом говорит уже знак у въезда в город. </a:t>
            </a:r>
            <a:r>
              <a:rPr lang="ru-RU" sz="1200" kern="1200" baseline="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У знаменитых сказочников было еще три брата. Младший Людвиг стал талантливым художником, иллюстратором и гравером. Он помогал старшим братьям, создавая отличные иллюстрации к их сборникам сказок.</a:t>
            </a:r>
            <a:br>
              <a:rPr lang="ru-RU" sz="1200" kern="1200" dirty="0" smtClean="0">
                <a:solidFill>
                  <a:schemeClr val="tx1"/>
                </a:solidFill>
                <a:effectLst/>
                <a:latin typeface="+mn-lt"/>
                <a:ea typeface="+mn-ea"/>
                <a:cs typeface="+mn-cs"/>
              </a:rPr>
            </a:br>
            <a:r>
              <a:rPr lang="ru-RU" sz="1200" kern="1200" dirty="0" smtClean="0">
                <a:solidFill>
                  <a:schemeClr val="tx1"/>
                </a:solidFill>
                <a:effectLst/>
                <a:latin typeface="+mn-lt"/>
                <a:ea typeface="+mn-ea"/>
                <a:cs typeface="+mn-cs"/>
              </a:rPr>
              <a:t>В </a:t>
            </a:r>
            <a:r>
              <a:rPr lang="ru-RU" sz="1200" kern="1200" dirty="0" err="1" smtClean="0">
                <a:solidFill>
                  <a:schemeClr val="tx1"/>
                </a:solidFill>
                <a:effectLst/>
                <a:latin typeface="+mn-lt"/>
                <a:ea typeface="+mn-ea"/>
                <a:cs typeface="+mn-cs"/>
              </a:rPr>
              <a:t>Ханау</a:t>
            </a:r>
            <a:r>
              <a:rPr lang="ru-RU" sz="1200" kern="1200" dirty="0" smtClean="0">
                <a:solidFill>
                  <a:schemeClr val="tx1"/>
                </a:solidFill>
                <a:effectLst/>
                <a:latin typeface="+mn-lt"/>
                <a:ea typeface="+mn-ea"/>
                <a:cs typeface="+mn-cs"/>
              </a:rPr>
              <a:t> можно приобрести отличные сувениры, познакомившись с биографией сказочников и историей города, которому больше 860 лет.</a:t>
            </a:r>
            <a:br>
              <a:rPr lang="ru-RU" sz="1200" kern="1200" dirty="0" smtClean="0">
                <a:solidFill>
                  <a:schemeClr val="tx1"/>
                </a:solidFill>
                <a:effectLst/>
                <a:latin typeface="+mn-lt"/>
                <a:ea typeface="+mn-ea"/>
                <a:cs typeface="+mn-cs"/>
              </a:rPr>
            </a:br>
            <a:r>
              <a:rPr lang="ru-RU" sz="1200" kern="1200" dirty="0" smtClean="0">
                <a:solidFill>
                  <a:schemeClr val="tx1"/>
                </a:solidFill>
                <a:effectLst/>
                <a:latin typeface="+mn-lt"/>
                <a:ea typeface="+mn-ea"/>
                <a:cs typeface="+mn-cs"/>
              </a:rPr>
              <a:t/>
            </a:r>
            <a:br>
              <a:rPr lang="ru-RU" sz="1200" kern="1200" dirty="0" smtClean="0">
                <a:solidFill>
                  <a:schemeClr val="tx1"/>
                </a:solidFill>
                <a:effectLst/>
                <a:latin typeface="+mn-lt"/>
                <a:ea typeface="+mn-ea"/>
                <a:cs typeface="+mn-cs"/>
              </a:rPr>
            </a:br>
            <a:r>
              <a:rPr lang="ru-RU" sz="1200" kern="1200" dirty="0" smtClean="0">
                <a:solidFill>
                  <a:schemeClr val="tx1"/>
                </a:solidFill>
                <a:effectLst/>
                <a:latin typeface="+mn-lt"/>
                <a:ea typeface="+mn-ea"/>
                <a:cs typeface="+mn-cs"/>
              </a:rPr>
              <a:t/>
            </a:r>
            <a:br>
              <a:rPr lang="ru-RU" sz="1200" kern="1200" dirty="0" smtClean="0">
                <a:solidFill>
                  <a:schemeClr val="tx1"/>
                </a:solidFill>
                <a:effectLst/>
                <a:latin typeface="+mn-lt"/>
                <a:ea typeface="+mn-ea"/>
                <a:cs typeface="+mn-cs"/>
              </a:rPr>
            </a:br>
            <a:endParaRPr lang="ru-RU" dirty="0"/>
          </a:p>
        </p:txBody>
      </p:sp>
      <p:sp>
        <p:nvSpPr>
          <p:cNvPr id="4" name="Номер слайда 3"/>
          <p:cNvSpPr>
            <a:spLocks noGrp="1"/>
          </p:cNvSpPr>
          <p:nvPr>
            <p:ph type="sldNum" sz="quarter" idx="10"/>
          </p:nvPr>
        </p:nvSpPr>
        <p:spPr/>
        <p:txBody>
          <a:bodyPr/>
          <a:lstStyle/>
          <a:p>
            <a:fld id="{2FB75E48-1EDE-4B7F-A649-4902AAAF92F5}" type="slidenum">
              <a:rPr lang="ru-RU" smtClean="0"/>
              <a:t>5</a:t>
            </a:fld>
            <a:endParaRPr lang="ru-RU"/>
          </a:p>
        </p:txBody>
      </p:sp>
    </p:spTree>
    <p:extLst>
      <p:ext uri="{BB962C8B-B14F-4D97-AF65-F5344CB8AC3E}">
        <p14:creationId xmlns:p14="http://schemas.microsoft.com/office/powerpoint/2010/main" val="1996633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 </a:t>
            </a:r>
            <a:r>
              <a:rPr lang="ru-RU" sz="1200" b="1" kern="1200" dirty="0" smtClean="0">
                <a:solidFill>
                  <a:schemeClr val="tx1"/>
                </a:solidFill>
                <a:effectLst/>
                <a:latin typeface="+mn-lt"/>
                <a:ea typeface="+mn-ea"/>
                <a:cs typeface="+mn-cs"/>
              </a:rPr>
              <a:t>Фахверк (нем. </a:t>
            </a:r>
            <a:r>
              <a:rPr lang="ru-RU" sz="1200" b="1" kern="1200" dirty="0" err="1" smtClean="0">
                <a:solidFill>
                  <a:schemeClr val="tx1"/>
                </a:solidFill>
                <a:effectLst/>
                <a:latin typeface="+mn-lt"/>
                <a:ea typeface="+mn-ea"/>
                <a:cs typeface="+mn-cs"/>
              </a:rPr>
              <a:t>Fachwerk</a:t>
            </a:r>
            <a:r>
              <a:rPr lang="ru-RU" sz="1200" kern="1200" dirty="0" smtClean="0">
                <a:solidFill>
                  <a:schemeClr val="tx1"/>
                </a:solidFill>
                <a:effectLst/>
                <a:latin typeface="+mn-lt"/>
                <a:ea typeface="+mn-ea"/>
                <a:cs typeface="+mn-cs"/>
              </a:rPr>
              <a:t> — (каркасная конструкция) — конструкция, где   основой служат секции  из деревянных   балок. Эти балки видны с наружной стороны дома, и придают зданию характерный вид. Пространство между балками заполняется глиняным саманом, кирпичом.  Фахверк появился в XV веке в Германии и распространился по  Европе.</a:t>
            </a:r>
          </a:p>
          <a:p>
            <a:endParaRPr lang="ru-RU" sz="1200"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2FB75E48-1EDE-4B7F-A649-4902AAAF92F5}" type="slidenum">
              <a:rPr lang="ru-RU" smtClean="0"/>
              <a:t>6</a:t>
            </a:fld>
            <a:endParaRPr lang="ru-RU"/>
          </a:p>
        </p:txBody>
      </p:sp>
    </p:spTree>
    <p:extLst>
      <p:ext uri="{BB962C8B-B14F-4D97-AF65-F5344CB8AC3E}">
        <p14:creationId xmlns:p14="http://schemas.microsoft.com/office/powerpoint/2010/main" val="3253095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smtClean="0">
                <a:solidFill>
                  <a:schemeClr val="tx1"/>
                </a:solidFill>
                <a:effectLst/>
                <a:latin typeface="+mn-lt"/>
                <a:ea typeface="+mn-ea"/>
                <a:cs typeface="+mn-cs"/>
              </a:rPr>
              <a:t>Марбург - </a:t>
            </a:r>
            <a:r>
              <a:rPr lang="ru-RU" sz="1200" kern="1200" dirty="0" smtClean="0">
                <a:solidFill>
                  <a:schemeClr val="tx1"/>
                </a:solidFill>
                <a:effectLst/>
                <a:latin typeface="+mn-lt"/>
                <a:ea typeface="+mn-ea"/>
                <a:cs typeface="+mn-cs"/>
              </a:rPr>
              <a:t>один из красивейших городов на немецкой Дороге сказок. Старинная крепость и фахверковые дома  делают его притягательным для туристов.</a:t>
            </a:r>
          </a:p>
          <a:p>
            <a:r>
              <a:rPr lang="ru-RU" sz="1200" kern="1200" dirty="0" smtClean="0">
                <a:solidFill>
                  <a:schemeClr val="tx1"/>
                </a:solidFill>
                <a:effectLst/>
                <a:latin typeface="+mn-lt"/>
                <a:ea typeface="+mn-ea"/>
                <a:cs typeface="+mn-cs"/>
              </a:rPr>
              <a:t>  Расположившись на крутом откосе, город со своими крепостями, башнями, средневековыми строениями очень гармонично вписан в окружающий ландшафт.    </a:t>
            </a:r>
          </a:p>
          <a:p>
            <a:endParaRPr lang="ru-RU" dirty="0"/>
          </a:p>
        </p:txBody>
      </p:sp>
      <p:sp>
        <p:nvSpPr>
          <p:cNvPr id="4" name="Номер слайда 3"/>
          <p:cNvSpPr>
            <a:spLocks noGrp="1"/>
          </p:cNvSpPr>
          <p:nvPr>
            <p:ph type="sldNum" sz="quarter" idx="10"/>
          </p:nvPr>
        </p:nvSpPr>
        <p:spPr/>
        <p:txBody>
          <a:bodyPr/>
          <a:lstStyle/>
          <a:p>
            <a:fld id="{2FB75E48-1EDE-4B7F-A649-4902AAAF92F5}" type="slidenum">
              <a:rPr lang="ru-RU" smtClean="0"/>
              <a:t>7</a:t>
            </a:fld>
            <a:endParaRPr lang="ru-RU"/>
          </a:p>
        </p:txBody>
      </p:sp>
    </p:spTree>
    <p:extLst>
      <p:ext uri="{BB962C8B-B14F-4D97-AF65-F5344CB8AC3E}">
        <p14:creationId xmlns:p14="http://schemas.microsoft.com/office/powerpoint/2010/main" val="4122037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smtClean="0">
                <a:solidFill>
                  <a:schemeClr val="tx1"/>
                </a:solidFill>
                <a:effectLst/>
                <a:latin typeface="+mn-lt"/>
                <a:ea typeface="+mn-ea"/>
                <a:cs typeface="+mn-cs"/>
              </a:rPr>
              <a:t>В Марбурге</a:t>
            </a:r>
            <a:r>
              <a:rPr lang="ru-RU" sz="1200" kern="1200" dirty="0" smtClean="0">
                <a:solidFill>
                  <a:schemeClr val="tx1"/>
                </a:solidFill>
                <a:effectLst/>
                <a:latin typeface="+mn-lt"/>
                <a:ea typeface="+mn-ea"/>
                <a:cs typeface="+mn-cs"/>
              </a:rPr>
              <a:t> есть старинный университет,  основанный  в 1527 году. В этом университете учились и великие сказочники братья Гримм.</a:t>
            </a:r>
          </a:p>
          <a:p>
            <a:r>
              <a:rPr lang="ru-RU" sz="1200" kern="1200" dirty="0" smtClean="0">
                <a:solidFill>
                  <a:schemeClr val="tx1"/>
                </a:solidFill>
                <a:effectLst/>
                <a:latin typeface="+mn-lt"/>
                <a:ea typeface="+mn-ea"/>
                <a:cs typeface="+mn-cs"/>
              </a:rPr>
              <a:t>  Еще будучи студентами, братья увлеклись сбором народных преданий и сказок,  разыскивали сказителей и записывали все рассказы.</a:t>
            </a:r>
          </a:p>
          <a:p>
            <a:endParaRPr lang="ru-RU" dirty="0"/>
          </a:p>
        </p:txBody>
      </p:sp>
      <p:sp>
        <p:nvSpPr>
          <p:cNvPr id="4" name="Номер слайда 3"/>
          <p:cNvSpPr>
            <a:spLocks noGrp="1"/>
          </p:cNvSpPr>
          <p:nvPr>
            <p:ph type="sldNum" sz="quarter" idx="10"/>
          </p:nvPr>
        </p:nvSpPr>
        <p:spPr/>
        <p:txBody>
          <a:bodyPr/>
          <a:lstStyle/>
          <a:p>
            <a:fld id="{2FB75E48-1EDE-4B7F-A649-4902AAAF92F5}" type="slidenum">
              <a:rPr lang="ru-RU" smtClean="0"/>
              <a:t>8</a:t>
            </a:fld>
            <a:endParaRPr lang="ru-RU"/>
          </a:p>
        </p:txBody>
      </p:sp>
    </p:spTree>
    <p:extLst>
      <p:ext uri="{BB962C8B-B14F-4D97-AF65-F5344CB8AC3E}">
        <p14:creationId xmlns:p14="http://schemas.microsoft.com/office/powerpoint/2010/main" val="757181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Именно народные костюмы жительниц </a:t>
            </a:r>
            <a:r>
              <a:rPr lang="ru-RU" dirty="0" err="1" smtClean="0"/>
              <a:t>Альсфельда</a:t>
            </a:r>
            <a:r>
              <a:rPr lang="ru-RU" dirty="0" smtClean="0"/>
              <a:t> и долины реки </a:t>
            </a:r>
            <a:r>
              <a:rPr lang="ru-RU" dirty="0" err="1" smtClean="0"/>
              <a:t>Швальм</a:t>
            </a:r>
            <a:r>
              <a:rPr lang="ru-RU" dirty="0" smtClean="0"/>
              <a:t> братья Гримм взяли за основу при описании наряда Красной шапочки.</a:t>
            </a:r>
          </a:p>
          <a:p>
            <a:r>
              <a:rPr lang="ru-RU" sz="1200" kern="1200" dirty="0" smtClean="0">
                <a:solidFill>
                  <a:schemeClr val="tx1"/>
                </a:solidFill>
                <a:effectLst/>
                <a:latin typeface="+mn-lt"/>
                <a:ea typeface="+mn-ea"/>
                <a:cs typeface="+mn-cs"/>
              </a:rPr>
              <a:t>В этом регионе женщины носили  головные уборы красного цвета. Вот бабушка и подарила любимой внучке красную шапочку.</a:t>
            </a:r>
          </a:p>
          <a:p>
            <a:r>
              <a:rPr lang="ru-RU" sz="1200" kern="1200" dirty="0" smtClean="0">
                <a:solidFill>
                  <a:schemeClr val="tx1"/>
                </a:solidFill>
                <a:effectLst/>
                <a:latin typeface="+mn-lt"/>
                <a:ea typeface="+mn-ea"/>
                <a:cs typeface="+mn-cs"/>
              </a:rPr>
              <a:t>  Летом в </a:t>
            </a:r>
            <a:r>
              <a:rPr lang="ru-RU" sz="1200" kern="1200" dirty="0" err="1" smtClean="0">
                <a:solidFill>
                  <a:schemeClr val="tx1"/>
                </a:solidFill>
                <a:effectLst/>
                <a:latin typeface="+mn-lt"/>
                <a:ea typeface="+mn-ea"/>
                <a:cs typeface="+mn-cs"/>
              </a:rPr>
              <a:t>Швальмштате</a:t>
            </a:r>
            <a:r>
              <a:rPr lang="ru-RU" sz="1200" kern="1200" dirty="0" smtClean="0">
                <a:solidFill>
                  <a:schemeClr val="tx1"/>
                </a:solidFill>
                <a:effectLst/>
                <a:latin typeface="+mn-lt"/>
                <a:ea typeface="+mn-ea"/>
                <a:cs typeface="+mn-cs"/>
              </a:rPr>
              <a:t>  проводятся  фестивали и праздники в честь этой сказочной героини,  и тогда  на каждом углу вас встречает очаровательная Красная Шапочка.</a:t>
            </a:r>
          </a:p>
          <a:p>
            <a:endParaRPr lang="ru-RU" dirty="0"/>
          </a:p>
        </p:txBody>
      </p:sp>
      <p:sp>
        <p:nvSpPr>
          <p:cNvPr id="4" name="Номер слайда 3"/>
          <p:cNvSpPr>
            <a:spLocks noGrp="1"/>
          </p:cNvSpPr>
          <p:nvPr>
            <p:ph type="sldNum" sz="quarter" idx="10"/>
          </p:nvPr>
        </p:nvSpPr>
        <p:spPr/>
        <p:txBody>
          <a:bodyPr/>
          <a:lstStyle/>
          <a:p>
            <a:fld id="{2FB75E48-1EDE-4B7F-A649-4902AAAF92F5}" type="slidenum">
              <a:rPr lang="ru-RU" smtClean="0"/>
              <a:t>9</a:t>
            </a:fld>
            <a:endParaRPr lang="ru-RU"/>
          </a:p>
        </p:txBody>
      </p:sp>
    </p:spTree>
    <p:extLst>
      <p:ext uri="{BB962C8B-B14F-4D97-AF65-F5344CB8AC3E}">
        <p14:creationId xmlns:p14="http://schemas.microsoft.com/office/powerpoint/2010/main" val="13306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tx1"/>
                </a:solidFill>
                <a:effectLst/>
                <a:latin typeface="+mn-lt"/>
                <a:ea typeface="+mn-ea"/>
                <a:cs typeface="+mn-cs"/>
              </a:rPr>
              <a:t>Есть на Дороге сказок  старинный город </a:t>
            </a:r>
            <a:r>
              <a:rPr lang="ru-RU" sz="1200" b="1" kern="1200" dirty="0" err="1" smtClean="0">
                <a:solidFill>
                  <a:schemeClr val="tx1"/>
                </a:solidFill>
                <a:effectLst/>
                <a:latin typeface="+mn-lt"/>
                <a:ea typeface="+mn-ea"/>
                <a:cs typeface="+mn-cs"/>
              </a:rPr>
              <a:t>Фрицлар</a:t>
            </a:r>
            <a:r>
              <a:rPr lang="ru-RU" sz="1200" kern="1200" dirty="0" smtClean="0">
                <a:solidFill>
                  <a:schemeClr val="tx1"/>
                </a:solidFill>
                <a:effectLst/>
                <a:latin typeface="+mn-lt"/>
                <a:ea typeface="+mn-ea"/>
                <a:cs typeface="+mn-cs"/>
              </a:rPr>
              <a:t>, которому почти 900 лет. Но выглядит он превосходно, словно кадр из Диснеевского фильма.</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А природа здесь создала свой шедевр - волшебный, непревзойденный ландшафт, который невозможно придумать.</a:t>
            </a:r>
          </a:p>
          <a:p>
            <a:r>
              <a:rPr lang="ru-RU" sz="1200" kern="1200" dirty="0" smtClean="0">
                <a:solidFill>
                  <a:schemeClr val="tx1"/>
                </a:solidFill>
                <a:effectLst/>
                <a:latin typeface="+mn-lt"/>
                <a:ea typeface="+mn-ea"/>
                <a:cs typeface="+mn-cs"/>
              </a:rPr>
              <a:t>  Несомненно, здесь проживали герои сказок, происходили разные чудеса и волшебные превращения. Сказки рождаются только в такой чарующей атмосфере, а потом долго живут своей жизнью.</a:t>
            </a:r>
          </a:p>
          <a:p>
            <a:r>
              <a:rPr lang="ru-RU" sz="1200" kern="1200" dirty="0" smtClean="0">
                <a:solidFill>
                  <a:schemeClr val="tx1"/>
                </a:solidFill>
                <a:effectLst/>
                <a:latin typeface="+mn-lt"/>
                <a:ea typeface="+mn-ea"/>
                <a:cs typeface="+mn-cs"/>
              </a:rPr>
              <a:t> И не случайно во </a:t>
            </a:r>
            <a:r>
              <a:rPr lang="ru-RU" sz="1200" kern="1200" dirty="0" err="1" smtClean="0">
                <a:solidFill>
                  <a:schemeClr val="tx1"/>
                </a:solidFill>
                <a:effectLst/>
                <a:latin typeface="+mn-lt"/>
                <a:ea typeface="+mn-ea"/>
                <a:cs typeface="+mn-cs"/>
              </a:rPr>
              <a:t>Фрицларе</a:t>
            </a:r>
            <a:r>
              <a:rPr lang="ru-RU" sz="1200" kern="1200" dirty="0" smtClean="0">
                <a:solidFill>
                  <a:schemeClr val="tx1"/>
                </a:solidFill>
                <a:effectLst/>
                <a:latin typeface="+mn-lt"/>
                <a:ea typeface="+mn-ea"/>
                <a:cs typeface="+mn-cs"/>
              </a:rPr>
              <a:t> на центральной площади  напротив Старой Ратуши установлен</a:t>
            </a:r>
            <a:br>
              <a:rPr lang="ru-RU" sz="1200" kern="1200" dirty="0" smtClean="0">
                <a:solidFill>
                  <a:schemeClr val="tx1"/>
                </a:solidFill>
                <a:effectLst/>
                <a:latin typeface="+mn-lt"/>
                <a:ea typeface="+mn-ea"/>
                <a:cs typeface="+mn-cs"/>
              </a:rPr>
            </a:br>
            <a:r>
              <a:rPr lang="ru-RU" sz="1200" b="1" kern="1200" dirty="0" smtClean="0">
                <a:solidFill>
                  <a:schemeClr val="tx1"/>
                </a:solidFill>
                <a:effectLst/>
                <a:latin typeface="+mn-lt"/>
                <a:ea typeface="+mn-ea"/>
                <a:cs typeface="+mn-cs"/>
              </a:rPr>
              <a:t>Фонтан Сказок.</a:t>
            </a:r>
            <a:endParaRPr lang="ru-RU"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2FB75E48-1EDE-4B7F-A649-4902AAAF92F5}" type="slidenum">
              <a:rPr lang="ru-RU" smtClean="0"/>
              <a:t>10</a:t>
            </a:fld>
            <a:endParaRPr lang="ru-RU"/>
          </a:p>
        </p:txBody>
      </p:sp>
    </p:spTree>
    <p:extLst>
      <p:ext uri="{BB962C8B-B14F-4D97-AF65-F5344CB8AC3E}">
        <p14:creationId xmlns:p14="http://schemas.microsoft.com/office/powerpoint/2010/main" val="24432069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7E1ECA8E-EDC3-4192-A707-5D7CDC68FE01}" type="datetimeFigureOut">
              <a:rPr lang="ru-RU" smtClean="0"/>
              <a:t>30.07.2012</a:t>
            </a:fld>
            <a:endParaRPr lang="ru-RU"/>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ru-RU"/>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A8F7C4D3-0D4C-4374-95B8-3555B0B8C708}" type="slidenum">
              <a:rPr lang="ru-RU" smtClean="0"/>
              <a:t>‹#›</a:t>
            </a:fld>
            <a:endParaRPr lang="ru-RU"/>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E1ECA8E-EDC3-4192-A707-5D7CDC68FE01}" type="datetimeFigureOut">
              <a:rPr lang="ru-RU" smtClean="0"/>
              <a:t>30.07.2012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8F7C4D3-0D4C-4374-95B8-3555B0B8C708}" type="slidenum">
              <a:rPr lang="ru-RU" smtClean="0"/>
              <a:t>‹#›</a:t>
            </a:fld>
            <a:endParaRPr lang="ru-RU"/>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E1ECA8E-EDC3-4192-A707-5D7CDC68FE01}" type="datetimeFigureOut">
              <a:rPr lang="ru-RU" smtClean="0"/>
              <a:t>30.07.2012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8F7C4D3-0D4C-4374-95B8-3555B0B8C708}" type="slidenum">
              <a:rPr lang="ru-RU" smtClean="0"/>
              <a:t>‹#›</a:t>
            </a:fld>
            <a:endParaRPr lang="ru-RU"/>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E1ECA8E-EDC3-4192-A707-5D7CDC68FE01}" type="datetimeFigureOut">
              <a:rPr lang="ru-RU" smtClean="0"/>
              <a:t>30.07.2012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8F7C4D3-0D4C-4374-95B8-3555B0B8C708}" type="slidenum">
              <a:rPr lang="ru-RU" smtClean="0"/>
              <a:t>‹#›</a:t>
            </a:fld>
            <a:endParaRPr lang="ru-RU"/>
          </a:p>
        </p:txBody>
      </p:sp>
      <p:sp>
        <p:nvSpPr>
          <p:cNvPr id="11" name="Title 10"/>
          <p:cNvSpPr>
            <a:spLocks noGrp="1"/>
          </p:cNvSpPr>
          <p:nvPr>
            <p:ph type="title"/>
          </p:nvPr>
        </p:nvSpPr>
        <p:spPr/>
        <p:txBody>
          <a:bodyPr/>
          <a:lstStyle/>
          <a:p>
            <a:r>
              <a:rPr lang="ru-RU" smtClean="0"/>
              <a:t>Образец заголовка</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E1ECA8E-EDC3-4192-A707-5D7CDC68FE01}" type="datetimeFigureOut">
              <a:rPr lang="ru-RU" smtClean="0"/>
              <a:t>30.07.2012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8F7C4D3-0D4C-4374-95B8-3555B0B8C708}"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E1ECA8E-EDC3-4192-A707-5D7CDC68FE01}" type="datetimeFigureOut">
              <a:rPr lang="ru-RU" smtClean="0"/>
              <a:t>30.07.2012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8F7C4D3-0D4C-4374-95B8-3555B0B8C708}" type="slidenum">
              <a:rPr lang="ru-RU" smtClean="0"/>
              <a:t>‹#›</a:t>
            </a:fld>
            <a:endParaRPr lang="ru-RU"/>
          </a:p>
        </p:txBody>
      </p:sp>
      <p:sp>
        <p:nvSpPr>
          <p:cNvPr id="12" name="Title 11"/>
          <p:cNvSpPr>
            <a:spLocks noGrp="1"/>
          </p:cNvSpPr>
          <p:nvPr>
            <p:ph type="title"/>
          </p:nvPr>
        </p:nvSpPr>
        <p:spPr/>
        <p:txBody>
          <a:bodyPr/>
          <a:lstStyle>
            <a:lvl1pPr>
              <a:defRPr>
                <a:solidFill>
                  <a:schemeClr val="tx2"/>
                </a:solidFill>
              </a:defRPr>
            </a:lvl1pPr>
          </a:lstStyle>
          <a:p>
            <a:r>
              <a:rPr lang="ru-RU" smtClean="0"/>
              <a:t>Образец заголовка</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7E1ECA8E-EDC3-4192-A707-5D7CDC68FE01}" type="datetimeFigureOut">
              <a:rPr lang="ru-RU" smtClean="0"/>
              <a:t>30.07.2012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8F7C4D3-0D4C-4374-95B8-3555B0B8C708}" type="slidenum">
              <a:rPr lang="ru-RU" smtClean="0"/>
              <a:t>‹#›</a:t>
            </a:fld>
            <a:endParaRPr lang="ru-RU"/>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7E1ECA8E-EDC3-4192-A707-5D7CDC68FE01}" type="datetimeFigureOut">
              <a:rPr lang="ru-RU" smtClean="0"/>
              <a:t>30.07.2012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8F7C4D3-0D4C-4374-95B8-3555B0B8C708}" type="slidenum">
              <a:rPr lang="ru-RU" smtClean="0"/>
              <a:t>‹#›</a:t>
            </a:fld>
            <a:endParaRPr lang="ru-RU"/>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1ECA8E-EDC3-4192-A707-5D7CDC68FE01}" type="datetimeFigureOut">
              <a:rPr lang="ru-RU" smtClean="0"/>
              <a:t>30.07.2012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8F7C4D3-0D4C-4374-95B8-3555B0B8C708}"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ru-RU" smtClean="0"/>
              <a:t>Образец заголовка</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E1ECA8E-EDC3-4192-A707-5D7CDC68FE01}" type="datetimeFigureOut">
              <a:rPr lang="ru-RU" smtClean="0"/>
              <a:t>30.07.2012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8F7C4D3-0D4C-4374-95B8-3555B0B8C708}"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ru-RU" smtClean="0"/>
              <a:t>Образец заголовка</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E1ECA8E-EDC3-4192-A707-5D7CDC68FE01}" type="datetimeFigureOut">
              <a:rPr lang="ru-RU" smtClean="0"/>
              <a:t>30.07.2012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8F7C4D3-0D4C-4374-95B8-3555B0B8C708}"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7E1ECA8E-EDC3-4192-A707-5D7CDC68FE01}" type="datetimeFigureOut">
              <a:rPr lang="ru-RU" smtClean="0"/>
              <a:t>30.07.2012</a:t>
            </a:fld>
            <a:endParaRPr lang="ru-RU"/>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A8F7C4D3-0D4C-4374-95B8-3555B0B8C708}"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fotki.yandex.ru/users/arminas-k/view/191213/"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fotki.yandex.ru/users/arminas-k/view/191217/"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29.jpeg"/><Relationship Id="rId5" Type="http://schemas.openxmlformats.org/officeDocument/2006/relationships/hyperlink" Target="http://fotki.yandex.ru/users/arminas-k/view/191218/" TargetMode="External"/><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Дорога сказок</a:t>
            </a:r>
            <a:endParaRPr lang="ru-RU" dirty="0"/>
          </a:p>
        </p:txBody>
      </p:sp>
      <p:sp>
        <p:nvSpPr>
          <p:cNvPr id="3" name="Подзаголовок 2"/>
          <p:cNvSpPr>
            <a:spLocks noGrp="1"/>
          </p:cNvSpPr>
          <p:nvPr>
            <p:ph type="subTitle" idx="1"/>
          </p:nvPr>
        </p:nvSpPr>
        <p:spPr/>
        <p:txBody>
          <a:bodyPr/>
          <a:lstStyle/>
          <a:p>
            <a:r>
              <a:rPr lang="ru-RU" dirty="0" smtClean="0"/>
              <a:t>Маршрут по Германии </a:t>
            </a:r>
            <a:endParaRPr lang="ru-RU" dirty="0"/>
          </a:p>
        </p:txBody>
      </p:sp>
    </p:spTree>
    <p:extLst>
      <p:ext uri="{BB962C8B-B14F-4D97-AF65-F5344CB8AC3E}">
        <p14:creationId xmlns:p14="http://schemas.microsoft.com/office/powerpoint/2010/main" val="21894435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Фрицлар</a:t>
            </a:r>
            <a:endParaRPr lang="ru-RU" dirty="0"/>
          </a:p>
        </p:txBody>
      </p:sp>
      <p:pic>
        <p:nvPicPr>
          <p:cNvPr id="12" name="Объект 11"/>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67544" y="2708920"/>
            <a:ext cx="3803650" cy="2852737"/>
          </a:xfrm>
        </p:spPr>
      </p:pic>
      <p:pic>
        <p:nvPicPr>
          <p:cNvPr id="14" name="Объект 13"/>
          <p:cNvPicPr>
            <a:picLocks noGrp="1" noChangeAspect="1"/>
          </p:cNvPicPr>
          <p:nvPr>
            <p:ph sz="quarter" idx="14"/>
          </p:nvPr>
        </p:nvPicPr>
        <p:blipFill>
          <a:blip r:embed="rId4">
            <a:extLst>
              <a:ext uri="{28A0092B-C50C-407E-A947-70E740481C1C}">
                <a14:useLocalDpi xmlns:a14="http://schemas.microsoft.com/office/drawing/2010/main" val="0"/>
              </a:ext>
            </a:extLst>
          </a:blip>
          <a:stretch>
            <a:fillRect/>
          </a:stretch>
        </p:blipFill>
        <p:spPr>
          <a:xfrm>
            <a:off x="4572000" y="2708921"/>
            <a:ext cx="4164220" cy="2861413"/>
          </a:xfrm>
        </p:spPr>
      </p:pic>
    </p:spTree>
    <p:extLst>
      <p:ext uri="{BB962C8B-B14F-4D97-AF65-F5344CB8AC3E}">
        <p14:creationId xmlns:p14="http://schemas.microsoft.com/office/powerpoint/2010/main" val="30026017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03648" y="2204864"/>
            <a:ext cx="6377614" cy="4248472"/>
          </a:xfrm>
        </p:spPr>
      </p:pic>
      <p:sp>
        <p:nvSpPr>
          <p:cNvPr id="3" name="Заголовок 2"/>
          <p:cNvSpPr>
            <a:spLocks noGrp="1"/>
          </p:cNvSpPr>
          <p:nvPr>
            <p:ph type="title"/>
          </p:nvPr>
        </p:nvSpPr>
        <p:spPr/>
        <p:txBody>
          <a:bodyPr/>
          <a:lstStyle/>
          <a:p>
            <a:pPr algn="ctr"/>
            <a:r>
              <a:rPr lang="ru-RU" sz="3600" dirty="0" smtClean="0"/>
              <a:t>Город, в котором находится музей братьев Гримм?</a:t>
            </a:r>
            <a:endParaRPr lang="ru-RU" sz="3600" dirty="0"/>
          </a:p>
        </p:txBody>
      </p:sp>
    </p:spTree>
    <p:extLst>
      <p:ext uri="{BB962C8B-B14F-4D97-AF65-F5344CB8AC3E}">
        <p14:creationId xmlns:p14="http://schemas.microsoft.com/office/powerpoint/2010/main" val="32491873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dirty="0" err="1" smtClean="0"/>
              <a:t>Кассель</a:t>
            </a:r>
            <a:endParaRPr lang="ru-RU" dirty="0"/>
          </a:p>
        </p:txBody>
      </p:sp>
      <p:sp>
        <p:nvSpPr>
          <p:cNvPr id="7" name="Объект 6"/>
          <p:cNvSpPr>
            <a:spLocks noGrp="1"/>
          </p:cNvSpPr>
          <p:nvPr>
            <p:ph sz="quarter" idx="14"/>
          </p:nvPr>
        </p:nvSpPr>
        <p:spPr/>
        <p:txBody>
          <a:bodyPr>
            <a:noAutofit/>
          </a:bodyPr>
          <a:lstStyle/>
          <a:p>
            <a:r>
              <a:rPr lang="ru-RU" dirty="0"/>
              <a:t> В </a:t>
            </a:r>
            <a:r>
              <a:rPr lang="ru-RU" dirty="0" err="1"/>
              <a:t>Касселе</a:t>
            </a:r>
            <a:r>
              <a:rPr lang="ru-RU" dirty="0"/>
              <a:t> (</a:t>
            </a:r>
            <a:r>
              <a:rPr lang="ru-RU" dirty="0" err="1"/>
              <a:t>Kassel</a:t>
            </a:r>
            <a:r>
              <a:rPr lang="ru-RU" dirty="0"/>
              <a:t>) на </a:t>
            </a:r>
            <a:r>
              <a:rPr lang="ru-RU" dirty="0" err="1"/>
              <a:t>Фульде</a:t>
            </a:r>
            <a:r>
              <a:rPr lang="ru-RU" dirty="0"/>
              <a:t> братья Гримм прожили четверть века – с 1805 по 1830 год. </a:t>
            </a:r>
            <a:endParaRPr lang="ru-RU" dirty="0" smtClean="0"/>
          </a:p>
          <a:p>
            <a:r>
              <a:rPr lang="ru-RU" dirty="0" smtClean="0"/>
              <a:t>Именно </a:t>
            </a:r>
            <a:r>
              <a:rPr lang="ru-RU" dirty="0"/>
              <a:t>здесь они записали и обработали большинство своих легенд и сказок</a:t>
            </a:r>
            <a:r>
              <a:rPr lang="ru-RU" dirty="0" smtClean="0"/>
              <a:t>.</a:t>
            </a:r>
          </a:p>
          <a:p>
            <a:r>
              <a:rPr lang="ru-RU" dirty="0" smtClean="0"/>
              <a:t> </a:t>
            </a:r>
            <a:r>
              <a:rPr lang="ru-RU" dirty="0"/>
              <a:t>Их творчеству посвящен музей </a:t>
            </a:r>
          </a:p>
        </p:txBody>
      </p:sp>
      <p:pic>
        <p:nvPicPr>
          <p:cNvPr id="9" name="Объект 8"/>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685800" y="2276475"/>
            <a:ext cx="3803650" cy="3803650"/>
          </a:xfrm>
        </p:spPr>
      </p:pic>
    </p:spTree>
    <p:extLst>
      <p:ext uri="{BB962C8B-B14F-4D97-AF65-F5344CB8AC3E}">
        <p14:creationId xmlns:p14="http://schemas.microsoft.com/office/powerpoint/2010/main" val="23535362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4000" dirty="0" smtClean="0"/>
              <a:t>Каскадный парк </a:t>
            </a:r>
            <a:r>
              <a:rPr lang="ru-RU" sz="4000" dirty="0" err="1" smtClean="0"/>
              <a:t>Вильгельмсхёэ</a:t>
            </a:r>
            <a:endParaRPr lang="ru-RU" sz="4000" dirty="0"/>
          </a:p>
        </p:txBody>
      </p:sp>
      <p:pic>
        <p:nvPicPr>
          <p:cNvPr id="8" name="Объект 7"/>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5090943" y="2239963"/>
            <a:ext cx="3153465" cy="4198401"/>
          </a:xfrm>
        </p:spPr>
      </p:pic>
      <p:pic>
        <p:nvPicPr>
          <p:cNvPr id="18" name="Объект 17"/>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971600" y="2273299"/>
            <a:ext cx="2940000" cy="4230216"/>
          </a:xfrm>
        </p:spPr>
      </p:pic>
    </p:spTree>
    <p:extLst>
      <p:ext uri="{BB962C8B-B14F-4D97-AF65-F5344CB8AC3E}">
        <p14:creationId xmlns:p14="http://schemas.microsoft.com/office/powerpoint/2010/main" val="39000382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Г</a:t>
            </a:r>
            <a:r>
              <a:rPr lang="ru-RU" dirty="0" smtClean="0"/>
              <a:t>анновер </a:t>
            </a:r>
            <a:r>
              <a:rPr lang="ru-RU" dirty="0" err="1" smtClean="0"/>
              <a:t>Мюнден</a:t>
            </a:r>
            <a:r>
              <a:rPr lang="ru-RU" dirty="0" smtClean="0"/>
              <a:t> </a:t>
            </a:r>
            <a:endParaRPr lang="ru-RU" dirty="0"/>
          </a:p>
        </p:txBody>
      </p:sp>
      <p:sp>
        <p:nvSpPr>
          <p:cNvPr id="3" name="Объект 2"/>
          <p:cNvSpPr>
            <a:spLocks noGrp="1"/>
          </p:cNvSpPr>
          <p:nvPr>
            <p:ph sz="quarter" idx="13"/>
          </p:nvPr>
        </p:nvSpPr>
        <p:spPr>
          <a:xfrm>
            <a:off x="323528" y="1996872"/>
            <a:ext cx="3803904" cy="4861128"/>
          </a:xfrm>
        </p:spPr>
        <p:txBody>
          <a:bodyPr>
            <a:normAutofit fontScale="92500" lnSpcReduction="10000"/>
          </a:bodyPr>
          <a:lstStyle/>
          <a:p>
            <a:r>
              <a:rPr lang="ru-RU" sz="2600" b="1" dirty="0">
                <a:solidFill>
                  <a:srgbClr val="FF0000"/>
                </a:solidFill>
              </a:rPr>
              <a:t>   </a:t>
            </a:r>
            <a:r>
              <a:rPr lang="ru-RU" sz="2600" b="1" dirty="0">
                <a:solidFill>
                  <a:schemeClr val="tx1"/>
                </a:solidFill>
              </a:rPr>
              <a:t>Ганноверский </a:t>
            </a:r>
            <a:r>
              <a:rPr lang="ru-RU" sz="2600" b="1" dirty="0" err="1">
                <a:solidFill>
                  <a:schemeClr val="tx1"/>
                </a:solidFill>
              </a:rPr>
              <a:t>Мюнден</a:t>
            </a:r>
            <a:r>
              <a:rPr lang="ru-RU" sz="2600" b="1" dirty="0">
                <a:solidFill>
                  <a:schemeClr val="tx1"/>
                </a:solidFill>
              </a:rPr>
              <a:t> или Ханн </a:t>
            </a:r>
            <a:r>
              <a:rPr lang="ru-RU" sz="2600" b="1" dirty="0" err="1">
                <a:solidFill>
                  <a:schemeClr val="tx1"/>
                </a:solidFill>
              </a:rPr>
              <a:t>Мюнден</a:t>
            </a:r>
            <a:r>
              <a:rPr lang="ru-RU" sz="2600" dirty="0">
                <a:solidFill>
                  <a:schemeClr val="tx1"/>
                </a:solidFill>
              </a:rPr>
              <a:t> расположен в Нижней Саксонии  в окружении фантастически красивого пейзажа. Его еще называют городом трех рек. Здесь </a:t>
            </a:r>
            <a:r>
              <a:rPr lang="ru-RU" sz="2600" dirty="0" err="1">
                <a:solidFill>
                  <a:schemeClr val="tx1"/>
                </a:solidFill>
              </a:rPr>
              <a:t>Фульда</a:t>
            </a:r>
            <a:r>
              <a:rPr lang="ru-RU" sz="2600" dirty="0">
                <a:solidFill>
                  <a:schemeClr val="tx1"/>
                </a:solidFill>
              </a:rPr>
              <a:t> впадает в </a:t>
            </a:r>
            <a:r>
              <a:rPr lang="ru-RU" sz="2600" dirty="0" err="1">
                <a:solidFill>
                  <a:schemeClr val="tx1"/>
                </a:solidFill>
              </a:rPr>
              <a:t>Верру</a:t>
            </a:r>
            <a:r>
              <a:rPr lang="ru-RU" sz="2600" dirty="0">
                <a:solidFill>
                  <a:schemeClr val="tx1"/>
                </a:solidFill>
              </a:rPr>
              <a:t> и берет свое начало река Везер</a:t>
            </a:r>
            <a:r>
              <a:rPr lang="ru-RU" sz="2600" dirty="0" smtClean="0">
                <a:solidFill>
                  <a:schemeClr val="tx1"/>
                </a:solidFill>
              </a:rPr>
              <a:t>.</a:t>
            </a:r>
          </a:p>
          <a:p>
            <a:r>
              <a:rPr lang="ru-RU" dirty="0" smtClean="0"/>
              <a:t>Ханн </a:t>
            </a:r>
            <a:r>
              <a:rPr lang="ru-RU" dirty="0"/>
              <a:t>- </a:t>
            </a:r>
            <a:r>
              <a:rPr lang="ru-RU" dirty="0" err="1"/>
              <a:t>Мюнден</a:t>
            </a:r>
            <a:r>
              <a:rPr lang="ru-RU" dirty="0"/>
              <a:t> – самый сказочный из всех городов на «Дороге сказок».</a:t>
            </a:r>
          </a:p>
        </p:txBody>
      </p:sp>
      <p:pic>
        <p:nvPicPr>
          <p:cNvPr id="15" name="Объект 14"/>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473575" y="2564904"/>
            <a:ext cx="4128459" cy="3096344"/>
          </a:xfrm>
        </p:spPr>
      </p:pic>
    </p:spTree>
    <p:extLst>
      <p:ext uri="{BB962C8B-B14F-4D97-AF65-F5344CB8AC3E}">
        <p14:creationId xmlns:p14="http://schemas.microsoft.com/office/powerpoint/2010/main" val="24886210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Гёттинген</a:t>
            </a:r>
            <a:endParaRPr lang="ru-RU" dirty="0"/>
          </a:p>
        </p:txBody>
      </p:sp>
      <p:pic>
        <p:nvPicPr>
          <p:cNvPr id="5" name="Объект 4"/>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133872" y="2239963"/>
            <a:ext cx="2907506" cy="3876675"/>
          </a:xfrm>
        </p:spPr>
      </p:pic>
      <p:sp>
        <p:nvSpPr>
          <p:cNvPr id="4" name="Объект 3"/>
          <p:cNvSpPr>
            <a:spLocks noGrp="1"/>
          </p:cNvSpPr>
          <p:nvPr>
            <p:ph sz="quarter" idx="14"/>
          </p:nvPr>
        </p:nvSpPr>
        <p:spPr>
          <a:xfrm>
            <a:off x="5004048" y="1916832"/>
            <a:ext cx="3803904" cy="4752528"/>
          </a:xfrm>
        </p:spPr>
        <p:txBody>
          <a:bodyPr>
            <a:noAutofit/>
          </a:bodyPr>
          <a:lstStyle/>
          <a:p>
            <a:r>
              <a:rPr lang="ru-RU" dirty="0" smtClean="0"/>
              <a:t>Самый </a:t>
            </a:r>
            <a:r>
              <a:rPr lang="ru-RU" dirty="0"/>
              <a:t>известный символ Геттингена - Девочка с гусем - </a:t>
            </a:r>
            <a:r>
              <a:rPr lang="ru-RU" dirty="0" smtClean="0"/>
              <a:t> находится </a:t>
            </a:r>
            <a:r>
              <a:rPr lang="ru-RU" dirty="0"/>
              <a:t>в самом центре города напротив Старой Ратуши.</a:t>
            </a:r>
          </a:p>
          <a:p>
            <a:r>
              <a:rPr lang="ru-RU" dirty="0"/>
              <a:t>По </a:t>
            </a:r>
            <a:r>
              <a:rPr lang="ru-RU" dirty="0" smtClean="0"/>
              <a:t>университетской </a:t>
            </a:r>
            <a:r>
              <a:rPr lang="ru-RU" dirty="0"/>
              <a:t>традиции выпускники </a:t>
            </a:r>
            <a:r>
              <a:rPr lang="ru-RU" dirty="0" smtClean="0"/>
              <a:t> </a:t>
            </a:r>
            <a:r>
              <a:rPr lang="ru-RU" dirty="0"/>
              <a:t>университета после получения диплома должны поцеловать эту девушку в бронзовые щечки</a:t>
            </a:r>
            <a:r>
              <a:rPr lang="ru-RU" dirty="0" smtClean="0"/>
              <a:t>.</a:t>
            </a:r>
            <a:endParaRPr lang="ru-RU" dirty="0"/>
          </a:p>
        </p:txBody>
      </p:sp>
    </p:spTree>
    <p:extLst>
      <p:ext uri="{BB962C8B-B14F-4D97-AF65-F5344CB8AC3E}">
        <p14:creationId xmlns:p14="http://schemas.microsoft.com/office/powerpoint/2010/main" val="16329470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err="1" smtClean="0"/>
              <a:t>Сабарбург</a:t>
            </a:r>
            <a:r>
              <a:rPr lang="ru-RU" dirty="0" smtClean="0"/>
              <a:t> (</a:t>
            </a:r>
            <a:r>
              <a:rPr lang="ru-RU" dirty="0" err="1" smtClean="0"/>
              <a:t>Забарбург</a:t>
            </a:r>
            <a:r>
              <a:rPr lang="ru-RU" dirty="0" smtClean="0"/>
              <a:t>)</a:t>
            </a:r>
            <a:endParaRPr lang="ru-RU" dirty="0"/>
          </a:p>
        </p:txBody>
      </p:sp>
      <p:pic>
        <p:nvPicPr>
          <p:cNvPr id="6" name="Объект 5"/>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499992" y="2708920"/>
            <a:ext cx="4128460" cy="3096344"/>
          </a:xfrm>
        </p:spPr>
      </p:pic>
      <p:sp>
        <p:nvSpPr>
          <p:cNvPr id="7" name="Объект 6"/>
          <p:cNvSpPr>
            <a:spLocks noGrp="1"/>
          </p:cNvSpPr>
          <p:nvPr>
            <p:ph sz="quarter" idx="13"/>
          </p:nvPr>
        </p:nvSpPr>
        <p:spPr>
          <a:xfrm>
            <a:off x="539552" y="2132856"/>
            <a:ext cx="3803904" cy="3877056"/>
          </a:xfrm>
        </p:spPr>
        <p:txBody>
          <a:bodyPr>
            <a:noAutofit/>
          </a:bodyPr>
          <a:lstStyle/>
          <a:p>
            <a:r>
              <a:rPr lang="ru-RU" dirty="0"/>
              <a:t>Пробуждение замка </a:t>
            </a:r>
            <a:r>
              <a:rPr lang="ru-RU" dirty="0" err="1"/>
              <a:t>Сабабург</a:t>
            </a:r>
            <a:r>
              <a:rPr lang="ru-RU" dirty="0"/>
              <a:t> </a:t>
            </a:r>
          </a:p>
          <a:p>
            <a:r>
              <a:rPr lang="ru-RU" dirty="0" smtClean="0"/>
              <a:t>Если </a:t>
            </a:r>
            <a:r>
              <a:rPr lang="ru-RU" dirty="0"/>
              <a:t>есть желание увидеть замок Спящей Красавицы, в котором на целый век замерло время, пока не приехал принц и не разбудил девушку поцелуем, тогда стоит посетить замок </a:t>
            </a:r>
            <a:r>
              <a:rPr lang="ru-RU" dirty="0" err="1" smtClean="0"/>
              <a:t>Сабабург</a:t>
            </a:r>
            <a:r>
              <a:rPr lang="ru-RU" dirty="0" smtClean="0"/>
              <a:t>.</a:t>
            </a:r>
            <a:endParaRPr lang="ru-RU" dirty="0"/>
          </a:p>
        </p:txBody>
      </p:sp>
    </p:spTree>
    <p:extLst>
      <p:ext uri="{BB962C8B-B14F-4D97-AF65-F5344CB8AC3E}">
        <p14:creationId xmlns:p14="http://schemas.microsoft.com/office/powerpoint/2010/main" val="15501504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err="1" smtClean="0"/>
              <a:t>Боденверде</a:t>
            </a:r>
            <a:endParaRPr lang="ru-RU" dirty="0"/>
          </a:p>
        </p:txBody>
      </p:sp>
      <p:pic>
        <p:nvPicPr>
          <p:cNvPr id="9" name="Объект 8"/>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317625" y="2336800"/>
            <a:ext cx="2540000" cy="3683000"/>
          </a:xfrm>
        </p:spPr>
      </p:pic>
      <p:sp>
        <p:nvSpPr>
          <p:cNvPr id="4" name="Объект 3"/>
          <p:cNvSpPr>
            <a:spLocks noGrp="1"/>
          </p:cNvSpPr>
          <p:nvPr>
            <p:ph sz="quarter" idx="14"/>
          </p:nvPr>
        </p:nvSpPr>
        <p:spPr/>
        <p:txBody>
          <a:bodyPr>
            <a:noAutofit/>
          </a:bodyPr>
          <a:lstStyle/>
          <a:p>
            <a:r>
              <a:rPr lang="ru-RU" dirty="0" smtClean="0"/>
              <a:t>Барон Иероним Карл Фридрих фон Мюнхгаузен родился в семье, происходившей из древнего и знатного рода, впоследствии вымершего за исключением монаха, от которого и произошла фамилия (</a:t>
            </a:r>
            <a:r>
              <a:rPr lang="ru-RU" dirty="0" err="1" smtClean="0"/>
              <a:t>мюнх</a:t>
            </a:r>
            <a:r>
              <a:rPr lang="ru-RU" dirty="0" smtClean="0"/>
              <a:t> – монах, </a:t>
            </a:r>
            <a:r>
              <a:rPr lang="ru-RU" dirty="0" err="1" smtClean="0"/>
              <a:t>хауз</a:t>
            </a:r>
            <a:r>
              <a:rPr lang="ru-RU" dirty="0" smtClean="0"/>
              <a:t> – дом)</a:t>
            </a:r>
            <a:endParaRPr lang="ru-RU" dirty="0"/>
          </a:p>
        </p:txBody>
      </p:sp>
    </p:spTree>
    <p:extLst>
      <p:ext uri="{BB962C8B-B14F-4D97-AF65-F5344CB8AC3E}">
        <p14:creationId xmlns:p14="http://schemas.microsoft.com/office/powerpoint/2010/main" val="37773055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688490" y="332656"/>
            <a:ext cx="7756263" cy="1291750"/>
          </a:xfrm>
        </p:spPr>
        <p:txBody>
          <a:bodyPr/>
          <a:lstStyle/>
          <a:p>
            <a:r>
              <a:rPr lang="ru-RU" sz="3600" dirty="0" smtClean="0"/>
              <a:t>Как называется город, в котором происходит действие сказки «Волшебная дудочка»?</a:t>
            </a:r>
            <a:endParaRPr lang="ru-RU" sz="3600" dirty="0"/>
          </a:p>
        </p:txBody>
      </p:sp>
      <p:pic>
        <p:nvPicPr>
          <p:cNvPr id="6" name="Объект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65679" y="2247900"/>
            <a:ext cx="5612641" cy="3878263"/>
          </a:xfrm>
        </p:spPr>
      </p:pic>
    </p:spTree>
    <p:extLst>
      <p:ext uri="{BB962C8B-B14F-4D97-AF65-F5344CB8AC3E}">
        <p14:creationId xmlns:p14="http://schemas.microsoft.com/office/powerpoint/2010/main" val="1910586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err="1" smtClean="0"/>
              <a:t>Хамельн</a:t>
            </a:r>
            <a:endParaRPr lang="ru-RU" dirty="0"/>
          </a:p>
        </p:txBody>
      </p:sp>
      <p:sp>
        <p:nvSpPr>
          <p:cNvPr id="3" name="Объект 2"/>
          <p:cNvSpPr>
            <a:spLocks noGrp="1"/>
          </p:cNvSpPr>
          <p:nvPr>
            <p:ph sz="quarter" idx="13"/>
          </p:nvPr>
        </p:nvSpPr>
        <p:spPr>
          <a:xfrm>
            <a:off x="683568" y="2420888"/>
            <a:ext cx="3803904" cy="3912472"/>
          </a:xfrm>
        </p:spPr>
        <p:txBody>
          <a:bodyPr>
            <a:noAutofit/>
          </a:bodyPr>
          <a:lstStyle/>
          <a:p>
            <a:r>
              <a:rPr lang="ru-RU" dirty="0"/>
              <a:t>В городе </a:t>
            </a:r>
            <a:r>
              <a:rPr lang="ru-RU" dirty="0" err="1"/>
              <a:t>Гаммельне</a:t>
            </a:r>
            <a:r>
              <a:rPr lang="ru-RU" dirty="0"/>
              <a:t>, который нельзя обойти вниманием, все говорит о легендарном Крысолове. Герой сказки братьев Гримм с помощью дудочки вывел из городка всех крыс к </a:t>
            </a:r>
            <a:r>
              <a:rPr lang="ru-RU" dirty="0" smtClean="0"/>
              <a:t>реке Везер.</a:t>
            </a:r>
            <a:endParaRPr lang="ru-RU" dirty="0"/>
          </a:p>
        </p:txBody>
      </p:sp>
      <p:pic>
        <p:nvPicPr>
          <p:cNvPr id="15" name="Объект 14"/>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5093097" y="2239963"/>
            <a:ext cx="2907506" cy="3876675"/>
          </a:xfrm>
        </p:spPr>
      </p:pic>
    </p:spTree>
    <p:extLst>
      <p:ext uri="{BB962C8B-B14F-4D97-AF65-F5344CB8AC3E}">
        <p14:creationId xmlns:p14="http://schemas.microsoft.com/office/powerpoint/2010/main" val="18318235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Маршрут Дорога сказок</a:t>
            </a:r>
            <a:endParaRPr lang="ru-RU" dirty="0"/>
          </a:p>
        </p:txBody>
      </p:sp>
      <p:sp>
        <p:nvSpPr>
          <p:cNvPr id="4" name="Объект 3"/>
          <p:cNvSpPr>
            <a:spLocks noGrp="1"/>
          </p:cNvSpPr>
          <p:nvPr>
            <p:ph sz="quarter" idx="14"/>
          </p:nvPr>
        </p:nvSpPr>
        <p:spPr/>
        <p:txBody>
          <a:bodyPr>
            <a:normAutofit lnSpcReduction="10000"/>
          </a:bodyPr>
          <a:lstStyle/>
          <a:p>
            <a:r>
              <a:rPr lang="ru-RU" dirty="0"/>
              <a:t>Маршрут проходит  через федеральные земли  Гессен и Нижняя Саксония</a:t>
            </a:r>
          </a:p>
          <a:p>
            <a:r>
              <a:rPr lang="ru-RU" dirty="0"/>
              <a:t>Маршрут ведёт из </a:t>
            </a:r>
            <a:r>
              <a:rPr lang="ru-RU" dirty="0" err="1"/>
              <a:t>Ханау</a:t>
            </a:r>
            <a:r>
              <a:rPr lang="ru-RU" dirty="0"/>
              <a:t> (</a:t>
            </a:r>
            <a:r>
              <a:rPr lang="en-US" dirty="0"/>
              <a:t>Hanau)</a:t>
            </a:r>
            <a:r>
              <a:rPr lang="ru-RU" dirty="0"/>
              <a:t> в город Бремен (</a:t>
            </a:r>
            <a:r>
              <a:rPr lang="en-US" dirty="0"/>
              <a:t>Bremen)</a:t>
            </a:r>
            <a:r>
              <a:rPr lang="ru-RU" dirty="0"/>
              <a:t>.</a:t>
            </a:r>
          </a:p>
          <a:p>
            <a:r>
              <a:rPr lang="ru-RU" dirty="0"/>
              <a:t>Проходит через более 70 городов, местечек и округов, связанных с жизнью братьев Гримм.</a:t>
            </a:r>
          </a:p>
          <a:p>
            <a:endParaRPr lang="ru-RU" dirty="0"/>
          </a:p>
        </p:txBody>
      </p:sp>
      <p:pic>
        <p:nvPicPr>
          <p:cNvPr id="5" name="Объект 4" descr="skazki.jpg.gif"/>
          <p:cNvPicPr>
            <a:picLocks noGrp="1"/>
          </p:cNvPicPr>
          <p:nvPr>
            <p:ph sz="quarter" idx="13"/>
          </p:nvPr>
        </p:nvPicPr>
        <p:blipFill>
          <a:blip r:embed="rId3">
            <a:extLst>
              <a:ext uri="{28A0092B-C50C-407E-A947-70E740481C1C}">
                <a14:useLocalDpi xmlns:a14="http://schemas.microsoft.com/office/drawing/2010/main" val="0"/>
              </a:ext>
            </a:extLst>
          </a:blip>
          <a:stretch>
            <a:fillRect/>
          </a:stretch>
        </p:blipFill>
        <p:spPr bwMode="auto">
          <a:xfrm>
            <a:off x="1331640" y="1988840"/>
            <a:ext cx="2232248" cy="4869160"/>
          </a:xfrm>
          <a:prstGeom prst="rect">
            <a:avLst/>
          </a:prstGeom>
          <a:noFill/>
          <a:ln>
            <a:noFill/>
          </a:ln>
        </p:spPr>
      </p:pic>
    </p:spTree>
    <p:extLst>
      <p:ext uri="{BB962C8B-B14F-4D97-AF65-F5344CB8AC3E}">
        <p14:creationId xmlns:p14="http://schemas.microsoft.com/office/powerpoint/2010/main" val="6653824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sz="2000" dirty="0"/>
              <a:t>Улица, по которой дети ушли из </a:t>
            </a:r>
            <a:r>
              <a:rPr lang="ru-RU" sz="2000" dirty="0" err="1"/>
              <a:t>Х</a:t>
            </a:r>
            <a:r>
              <a:rPr lang="ru-RU" sz="2000" dirty="0" err="1" smtClean="0"/>
              <a:t>амельна</a:t>
            </a:r>
            <a:r>
              <a:rPr lang="ru-RU" sz="2000" dirty="0"/>
              <a:t>, еще в XVIII в. н</a:t>
            </a:r>
            <a:r>
              <a:rPr lang="ru-RU" sz="2000" dirty="0" smtClean="0"/>
              <a:t>азывалась Беззвучной </a:t>
            </a:r>
            <a:r>
              <a:rPr lang="ru-RU" sz="2000" dirty="0"/>
              <a:t>улицей. На ней никогда не раздавались звуки песен или музыкальных инструментов</a:t>
            </a:r>
          </a:p>
        </p:txBody>
      </p:sp>
      <p:pic>
        <p:nvPicPr>
          <p:cNvPr id="11" name="Объект 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35696" y="2247900"/>
            <a:ext cx="5472607" cy="4104455"/>
          </a:xfrm>
        </p:spPr>
      </p:pic>
    </p:spTree>
    <p:extLst>
      <p:ext uri="{BB962C8B-B14F-4D97-AF65-F5344CB8AC3E}">
        <p14:creationId xmlns:p14="http://schemas.microsoft.com/office/powerpoint/2010/main" val="7326361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3600" dirty="0" smtClean="0"/>
              <a:t>Город, символом которого является шестиметровая статуя Роланда?</a:t>
            </a:r>
            <a:endParaRPr lang="ru-RU" sz="3600" dirty="0"/>
          </a:p>
        </p:txBody>
      </p:sp>
      <p:sp>
        <p:nvSpPr>
          <p:cNvPr id="4" name="Объект 3"/>
          <p:cNvSpPr>
            <a:spLocks noGrp="1"/>
          </p:cNvSpPr>
          <p:nvPr>
            <p:ph sz="quarter" idx="14"/>
          </p:nvPr>
        </p:nvSpPr>
        <p:spPr>
          <a:xfrm>
            <a:off x="4716016" y="2348880"/>
            <a:ext cx="3803904" cy="3744416"/>
          </a:xfrm>
        </p:spPr>
        <p:txBody>
          <a:bodyPr>
            <a:normAutofit/>
          </a:bodyPr>
          <a:lstStyle/>
          <a:p>
            <a:r>
              <a:rPr lang="ru-RU" dirty="0"/>
              <a:t>На площади возвышается скульптура Роланда (1404) – символ города и олицетворение его независимости. Скульптура имеет высоту 5,55 м, а колонна с балдахином позади Роланда – 10,21 м. </a:t>
            </a:r>
          </a:p>
        </p:txBody>
      </p:sp>
      <p:pic>
        <p:nvPicPr>
          <p:cNvPr id="5" name="Объект 4" descr="http://img-fotki.yandex.ru/get/3501/arminas-k.16/0_2eaed_5b90b52c_L">
            <a:hlinkClick r:id="rId3" tgtFrame="&quot;_blank&quot;"/>
          </p:cNvPr>
          <p:cNvPicPr>
            <a:picLocks noGrp="1"/>
          </p:cNvPicPr>
          <p:nvPr>
            <p:ph sz="quarter" idx="13"/>
          </p:nvPr>
        </p:nvPicPr>
        <p:blipFill>
          <a:blip r:embed="rId4">
            <a:extLst>
              <a:ext uri="{28A0092B-C50C-407E-A947-70E740481C1C}">
                <a14:useLocalDpi xmlns:a14="http://schemas.microsoft.com/office/drawing/2010/main" val="0"/>
              </a:ext>
            </a:extLst>
          </a:blip>
          <a:srcRect/>
          <a:stretch>
            <a:fillRect/>
          </a:stretch>
        </p:blipFill>
        <p:spPr bwMode="auto">
          <a:xfrm>
            <a:off x="1115616" y="2348880"/>
            <a:ext cx="2907506" cy="3876675"/>
          </a:xfrm>
          <a:prstGeom prst="rect">
            <a:avLst/>
          </a:prstGeom>
          <a:noFill/>
          <a:ln>
            <a:noFill/>
          </a:ln>
        </p:spPr>
      </p:pic>
    </p:spTree>
    <p:extLst>
      <p:ext uri="{BB962C8B-B14F-4D97-AF65-F5344CB8AC3E}">
        <p14:creationId xmlns:p14="http://schemas.microsoft.com/office/powerpoint/2010/main" val="26856739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«Бреме» - курочка</a:t>
            </a:r>
            <a:endParaRPr lang="ru-RU" dirty="0"/>
          </a:p>
        </p:txBody>
      </p:sp>
      <p:pic>
        <p:nvPicPr>
          <p:cNvPr id="5" name="Объект 4"/>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685800" y="2558580"/>
            <a:ext cx="3803650" cy="3239441"/>
          </a:xfrm>
        </p:spPr>
      </p:pic>
      <p:sp>
        <p:nvSpPr>
          <p:cNvPr id="4" name="Объект 3"/>
          <p:cNvSpPr>
            <a:spLocks noGrp="1"/>
          </p:cNvSpPr>
          <p:nvPr>
            <p:ph sz="quarter" idx="14"/>
          </p:nvPr>
        </p:nvSpPr>
        <p:spPr>
          <a:xfrm>
            <a:off x="4644008" y="2132856"/>
            <a:ext cx="3803904" cy="3877056"/>
          </a:xfrm>
        </p:spPr>
        <p:txBody>
          <a:bodyPr>
            <a:noAutofit/>
          </a:bodyPr>
          <a:lstStyle/>
          <a:p>
            <a:r>
              <a:rPr lang="ru-RU" dirty="0" smtClean="0"/>
              <a:t>По легенде, город основали беглецы, спасавшиеся от разбойников. Оказавшись на реке Везер, люди не решились ступить на берег. Утром, они увидели на берегу реки курочку с цыплятами. Беглецы последовали за курочкой.</a:t>
            </a:r>
            <a:endParaRPr lang="ru-RU" dirty="0"/>
          </a:p>
        </p:txBody>
      </p:sp>
    </p:spTree>
    <p:extLst>
      <p:ext uri="{BB962C8B-B14F-4D97-AF65-F5344CB8AC3E}">
        <p14:creationId xmlns:p14="http://schemas.microsoft.com/office/powerpoint/2010/main" val="10736975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548680"/>
            <a:ext cx="7756263" cy="1054250"/>
          </a:xfrm>
        </p:spPr>
        <p:txBody>
          <a:bodyPr/>
          <a:lstStyle/>
          <a:p>
            <a:pPr algn="ctr"/>
            <a:r>
              <a:rPr lang="ru-RU" dirty="0" smtClean="0"/>
              <a:t>Бремен</a:t>
            </a:r>
            <a:endParaRPr lang="ru-RU" dirty="0"/>
          </a:p>
        </p:txBody>
      </p:sp>
      <p:sp>
        <p:nvSpPr>
          <p:cNvPr id="3" name="Объект 2"/>
          <p:cNvSpPr>
            <a:spLocks noGrp="1"/>
          </p:cNvSpPr>
          <p:nvPr>
            <p:ph sz="quarter" idx="13"/>
          </p:nvPr>
        </p:nvSpPr>
        <p:spPr>
          <a:xfrm>
            <a:off x="611560" y="2060848"/>
            <a:ext cx="3803904" cy="4573096"/>
          </a:xfrm>
        </p:spPr>
        <p:txBody>
          <a:bodyPr>
            <a:noAutofit/>
          </a:bodyPr>
          <a:lstStyle/>
          <a:p>
            <a:r>
              <a:rPr lang="ru-RU" sz="2200" dirty="0"/>
              <a:t>Бремен включен в «Немецкую дорогу сказок», поскольку с ним связано множество сказок и легенд. Самая известная из них – сказка братьев Гримм «Бременские музыканты». С западной стороны ратуши стоит возведенный в 1953 г. бронзовый памятник героям этой сказки: ослу, собаке, коту и петуху. </a:t>
            </a:r>
          </a:p>
        </p:txBody>
      </p:sp>
      <p:pic>
        <p:nvPicPr>
          <p:cNvPr id="5" name="Объект 4"/>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645025" y="2953292"/>
            <a:ext cx="3803650" cy="2450016"/>
          </a:xfrm>
        </p:spPr>
      </p:pic>
    </p:spTree>
    <p:extLst>
      <p:ext uri="{BB962C8B-B14F-4D97-AF65-F5344CB8AC3E}">
        <p14:creationId xmlns:p14="http://schemas.microsoft.com/office/powerpoint/2010/main" val="8216039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000" dirty="0" smtClean="0"/>
              <a:t>«Бременские» музыканты</a:t>
            </a:r>
            <a:endParaRPr lang="ru-RU" sz="4000" dirty="0"/>
          </a:p>
        </p:txBody>
      </p:sp>
      <p:pic>
        <p:nvPicPr>
          <p:cNvPr id="5" name="Объект 4" descr="http://img-fotki.yandex.ru/get/3505/arminas-k.17/0_2eaf1_5500201b_L">
            <a:hlinkClick r:id="rId3" tgtFrame="&quot;_blank&quot;"/>
          </p:cNvPr>
          <p:cNvPicPr>
            <a:picLocks noGrp="1"/>
          </p:cNvPicPr>
          <p:nvPr>
            <p:ph sz="quarter" idx="13"/>
          </p:nvPr>
        </p:nvPicPr>
        <p:blipFill>
          <a:blip r:embed="rId4">
            <a:extLst>
              <a:ext uri="{28A0092B-C50C-407E-A947-70E740481C1C}">
                <a14:useLocalDpi xmlns:a14="http://schemas.microsoft.com/office/drawing/2010/main" val="0"/>
              </a:ext>
            </a:extLst>
          </a:blip>
          <a:srcRect/>
          <a:stretch>
            <a:fillRect/>
          </a:stretch>
        </p:blipFill>
        <p:spPr bwMode="auto">
          <a:xfrm>
            <a:off x="1115616" y="2204864"/>
            <a:ext cx="3024336" cy="3925341"/>
          </a:xfrm>
          <a:prstGeom prst="rect">
            <a:avLst/>
          </a:prstGeom>
          <a:noFill/>
          <a:ln>
            <a:noFill/>
          </a:ln>
        </p:spPr>
      </p:pic>
      <p:pic>
        <p:nvPicPr>
          <p:cNvPr id="6" name="Объект 5" descr="http://img-fotki.yandex.ru/get/3605/arminas-k.17/0_2eaf2_35df268b_L">
            <a:hlinkClick r:id="rId5" tgtFrame="&quot;_blank&quot;"/>
          </p:cNvPr>
          <p:cNvPicPr>
            <a:picLocks noGrp="1"/>
          </p:cNvPicPr>
          <p:nvPr>
            <p:ph sz="quarter" idx="14"/>
          </p:nvPr>
        </p:nvPicPr>
        <p:blipFill>
          <a:blip r:embed="rId6">
            <a:extLst>
              <a:ext uri="{28A0092B-C50C-407E-A947-70E740481C1C}">
                <a14:useLocalDpi xmlns:a14="http://schemas.microsoft.com/office/drawing/2010/main" val="0"/>
              </a:ext>
            </a:extLst>
          </a:blip>
          <a:srcRect/>
          <a:stretch>
            <a:fillRect/>
          </a:stretch>
        </p:blipFill>
        <p:spPr bwMode="auto">
          <a:xfrm>
            <a:off x="5076056" y="2239963"/>
            <a:ext cx="2880320" cy="3925341"/>
          </a:xfrm>
          <a:prstGeom prst="rect">
            <a:avLst/>
          </a:prstGeom>
          <a:noFill/>
          <a:ln>
            <a:noFill/>
          </a:ln>
        </p:spPr>
      </p:pic>
    </p:spTree>
    <p:extLst>
      <p:ext uri="{BB962C8B-B14F-4D97-AF65-F5344CB8AC3E}">
        <p14:creationId xmlns:p14="http://schemas.microsoft.com/office/powerpoint/2010/main" val="20633265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43608" y="2132856"/>
            <a:ext cx="7112985" cy="4536504"/>
          </a:xfrm>
        </p:spPr>
      </p:pic>
      <p:sp>
        <p:nvSpPr>
          <p:cNvPr id="3" name="Заголовок 2"/>
          <p:cNvSpPr>
            <a:spLocks noGrp="1"/>
          </p:cNvSpPr>
          <p:nvPr>
            <p:ph type="title"/>
          </p:nvPr>
        </p:nvSpPr>
        <p:spPr/>
        <p:txBody>
          <a:bodyPr>
            <a:normAutofit fontScale="90000"/>
          </a:bodyPr>
          <a:lstStyle/>
          <a:p>
            <a:pPr algn="ctr"/>
            <a:r>
              <a:rPr lang="ru-RU" dirty="0" smtClean="0"/>
              <a:t>Город, в котором родились Гримм?</a:t>
            </a:r>
            <a:endParaRPr lang="ru-RU" dirty="0"/>
          </a:p>
        </p:txBody>
      </p:sp>
    </p:spTree>
    <p:extLst>
      <p:ext uri="{BB962C8B-B14F-4D97-AF65-F5344CB8AC3E}">
        <p14:creationId xmlns:p14="http://schemas.microsoft.com/office/powerpoint/2010/main" val="38964325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32656"/>
            <a:ext cx="8229600" cy="936104"/>
          </a:xfrm>
        </p:spPr>
        <p:txBody>
          <a:bodyPr/>
          <a:lstStyle/>
          <a:p>
            <a:pPr algn="ctr"/>
            <a:r>
              <a:rPr lang="ru-RU" dirty="0" err="1" smtClean="0"/>
              <a:t>Ханау</a:t>
            </a:r>
            <a:endParaRPr lang="ru-RU" dirty="0"/>
          </a:p>
        </p:txBody>
      </p:sp>
      <p:sp>
        <p:nvSpPr>
          <p:cNvPr id="3" name="Объект 2"/>
          <p:cNvSpPr>
            <a:spLocks noGrp="1"/>
          </p:cNvSpPr>
          <p:nvPr>
            <p:ph sz="quarter" idx="13"/>
          </p:nvPr>
        </p:nvSpPr>
        <p:spPr>
          <a:xfrm>
            <a:off x="467544" y="2420888"/>
            <a:ext cx="4059936" cy="4263562"/>
          </a:xfrm>
        </p:spPr>
        <p:txBody>
          <a:bodyPr>
            <a:noAutofit/>
          </a:bodyPr>
          <a:lstStyle/>
          <a:p>
            <a:r>
              <a:rPr lang="ru-RU" dirty="0" smtClean="0"/>
              <a:t>В семье известного адвоката Филиппа-Вильгельма Гримм и его почтенной супруги </a:t>
            </a:r>
            <a:r>
              <a:rPr lang="ru-RU" dirty="0" err="1" smtClean="0"/>
              <a:t>Доротеи</a:t>
            </a:r>
            <a:r>
              <a:rPr lang="ru-RU" dirty="0" smtClean="0"/>
              <a:t> родились восемь сыновей и одна дочь.</a:t>
            </a:r>
          </a:p>
          <a:p>
            <a:r>
              <a:rPr lang="ru-RU" dirty="0" smtClean="0"/>
              <a:t>Всемирную славу этой фамилии принесли два брата Якоб и Вильгельм</a:t>
            </a:r>
            <a:endParaRPr lang="ru-RU" dirty="0"/>
          </a:p>
        </p:txBody>
      </p:sp>
      <p:pic>
        <p:nvPicPr>
          <p:cNvPr id="7" name="Объект 6"/>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818499" y="2239963"/>
            <a:ext cx="3456701" cy="3876675"/>
          </a:xfrm>
        </p:spPr>
      </p:pic>
    </p:spTree>
    <p:extLst>
      <p:ext uri="{BB962C8B-B14F-4D97-AF65-F5344CB8AC3E}">
        <p14:creationId xmlns:p14="http://schemas.microsoft.com/office/powerpoint/2010/main" val="40215825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Город братьев Гримм</a:t>
            </a:r>
            <a:endParaRPr lang="ru-RU" dirty="0"/>
          </a:p>
        </p:txBody>
      </p:sp>
      <p:sp>
        <p:nvSpPr>
          <p:cNvPr id="9" name="Объект 8"/>
          <p:cNvSpPr>
            <a:spLocks noGrp="1"/>
          </p:cNvSpPr>
          <p:nvPr>
            <p:ph sz="quarter" idx="14"/>
          </p:nvPr>
        </p:nvSpPr>
        <p:spPr>
          <a:xfrm>
            <a:off x="4644008" y="2420888"/>
            <a:ext cx="3803904" cy="3912472"/>
          </a:xfrm>
        </p:spPr>
        <p:txBody>
          <a:bodyPr>
            <a:normAutofit/>
          </a:bodyPr>
          <a:lstStyle/>
          <a:p>
            <a:r>
              <a:rPr lang="ru-RU" dirty="0" smtClean="0"/>
              <a:t>Братья Гримм были серьёзными научными работниками, профессорами </a:t>
            </a:r>
          </a:p>
          <a:p>
            <a:r>
              <a:rPr lang="ru-RU" dirty="0" smtClean="0"/>
              <a:t>Стали основателями немецкой филологии</a:t>
            </a:r>
          </a:p>
          <a:p>
            <a:r>
              <a:rPr lang="ru-RU" dirty="0" smtClean="0"/>
              <a:t>Первыми в Германии взялись за составление словаря немецкого языка</a:t>
            </a:r>
            <a:endParaRPr lang="ru-RU" dirty="0"/>
          </a:p>
        </p:txBody>
      </p:sp>
      <p:pic>
        <p:nvPicPr>
          <p:cNvPr id="4" name="Объект 3"/>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094299" y="2239963"/>
            <a:ext cx="2986652" cy="3876675"/>
          </a:xfrm>
        </p:spPr>
      </p:pic>
    </p:spTree>
    <p:extLst>
      <p:ext uri="{BB962C8B-B14F-4D97-AF65-F5344CB8AC3E}">
        <p14:creationId xmlns:p14="http://schemas.microsoft.com/office/powerpoint/2010/main" val="1392428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err="1" smtClean="0"/>
              <a:t>Альсфельд</a:t>
            </a:r>
            <a:endParaRPr lang="ru-RU" dirty="0"/>
          </a:p>
        </p:txBody>
      </p:sp>
      <p:sp>
        <p:nvSpPr>
          <p:cNvPr id="13" name="Объект 12"/>
          <p:cNvSpPr>
            <a:spLocks noGrp="1"/>
          </p:cNvSpPr>
          <p:nvPr>
            <p:ph sz="quarter" idx="14"/>
          </p:nvPr>
        </p:nvSpPr>
        <p:spPr>
          <a:xfrm>
            <a:off x="4645151" y="1988840"/>
            <a:ext cx="3803904" cy="4680520"/>
          </a:xfrm>
        </p:spPr>
        <p:txBody>
          <a:bodyPr>
            <a:normAutofit fontScale="55000" lnSpcReduction="20000"/>
          </a:bodyPr>
          <a:lstStyle/>
          <a:p>
            <a:r>
              <a:rPr lang="ru-RU" dirty="0"/>
              <a:t/>
            </a:r>
            <a:br>
              <a:rPr lang="ru-RU" dirty="0"/>
            </a:br>
            <a:r>
              <a:rPr lang="ru-RU" sz="3800" b="1" dirty="0" err="1"/>
              <a:t>Альсфельд</a:t>
            </a:r>
            <a:r>
              <a:rPr lang="ru-RU" sz="3800" b="1" dirty="0"/>
              <a:t> </a:t>
            </a:r>
            <a:r>
              <a:rPr lang="ru-RU" sz="3800" dirty="0"/>
              <a:t>- небольшой городок в Федеральной земле Гессен. Здесь сохранилось много старинных уютных домиков  в стиле фахверк, украшенных росписью, лепниной, орнаментами.</a:t>
            </a:r>
            <a:br>
              <a:rPr lang="ru-RU" sz="3800" dirty="0"/>
            </a:br>
            <a:r>
              <a:rPr lang="ru-RU" sz="3800" dirty="0"/>
              <a:t>Именно такие   домики создают для нас атмосферу средневековья в старых городах Европы. Эти милые, похожие на пряничные,  домики словно сошли со страниц детских сказок.</a:t>
            </a:r>
          </a:p>
        </p:txBody>
      </p:sp>
      <p:pic>
        <p:nvPicPr>
          <p:cNvPr id="15" name="Объект 14"/>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82539" y="2636912"/>
            <a:ext cx="4191803" cy="3096344"/>
          </a:xfrm>
        </p:spPr>
      </p:pic>
    </p:spTree>
    <p:extLst>
      <p:ext uri="{BB962C8B-B14F-4D97-AF65-F5344CB8AC3E}">
        <p14:creationId xmlns:p14="http://schemas.microsoft.com/office/powerpoint/2010/main" val="1100191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0095" y="2424838"/>
            <a:ext cx="8136361" cy="3701520"/>
          </a:xfrm>
        </p:spPr>
      </p:pic>
      <p:sp>
        <p:nvSpPr>
          <p:cNvPr id="3" name="Заголовок 2"/>
          <p:cNvSpPr>
            <a:spLocks noGrp="1"/>
          </p:cNvSpPr>
          <p:nvPr>
            <p:ph type="title"/>
          </p:nvPr>
        </p:nvSpPr>
        <p:spPr/>
        <p:txBody>
          <a:bodyPr/>
          <a:lstStyle/>
          <a:p>
            <a:r>
              <a:rPr lang="ru-RU" sz="3200" dirty="0" smtClean="0"/>
              <a:t>Город, в котором находится университет, где учились братья Гримм?</a:t>
            </a:r>
            <a:endParaRPr lang="ru-RU" sz="3200" dirty="0"/>
          </a:p>
        </p:txBody>
      </p:sp>
    </p:spTree>
    <p:extLst>
      <p:ext uri="{BB962C8B-B14F-4D97-AF65-F5344CB8AC3E}">
        <p14:creationId xmlns:p14="http://schemas.microsoft.com/office/powerpoint/2010/main" val="21020219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dirty="0" smtClean="0"/>
              <a:t>Марбург</a:t>
            </a:r>
            <a:endParaRPr lang="ru-RU" dirty="0"/>
          </a:p>
        </p:txBody>
      </p:sp>
      <p:pic>
        <p:nvPicPr>
          <p:cNvPr id="7" name="Объект 6"/>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960937" y="2239963"/>
            <a:ext cx="3171825" cy="3876675"/>
          </a:xfrm>
        </p:spPr>
      </p:pic>
      <p:sp>
        <p:nvSpPr>
          <p:cNvPr id="6" name="Объект 5"/>
          <p:cNvSpPr>
            <a:spLocks noGrp="1"/>
          </p:cNvSpPr>
          <p:nvPr>
            <p:ph sz="quarter" idx="13"/>
          </p:nvPr>
        </p:nvSpPr>
        <p:spPr/>
        <p:txBody>
          <a:bodyPr>
            <a:normAutofit fontScale="92500" lnSpcReduction="10000"/>
          </a:bodyPr>
          <a:lstStyle/>
          <a:p>
            <a:r>
              <a:rPr lang="ru-RU" dirty="0"/>
              <a:t> В Марбурге (</a:t>
            </a:r>
            <a:r>
              <a:rPr lang="ru-RU" dirty="0" err="1"/>
              <a:t>Marburg</a:t>
            </a:r>
            <a:r>
              <a:rPr lang="ru-RU" dirty="0"/>
              <a:t>) на Лане братья Гримм посещали университет. Они изучали юридические науки и заложили здесь основы по исследованию немецких сказок. </a:t>
            </a:r>
            <a:endParaRPr lang="ru-RU" dirty="0" smtClean="0"/>
          </a:p>
          <a:p>
            <a:r>
              <a:rPr lang="ru-RU" dirty="0" smtClean="0"/>
              <a:t>Марбург </a:t>
            </a:r>
            <a:r>
              <a:rPr lang="ru-RU" dirty="0"/>
              <a:t>был первым городом в Европе, в котором в 1527 году был основан протестантский университет.</a:t>
            </a:r>
          </a:p>
        </p:txBody>
      </p:sp>
    </p:spTree>
    <p:extLst>
      <p:ext uri="{BB962C8B-B14F-4D97-AF65-F5344CB8AC3E}">
        <p14:creationId xmlns:p14="http://schemas.microsoft.com/office/powerpoint/2010/main" val="22097716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err="1" smtClean="0"/>
              <a:t>Швальмштадт</a:t>
            </a:r>
            <a:endParaRPr lang="ru-RU" dirty="0"/>
          </a:p>
        </p:txBody>
      </p:sp>
      <p:sp>
        <p:nvSpPr>
          <p:cNvPr id="3" name="Объект 2"/>
          <p:cNvSpPr>
            <a:spLocks noGrp="1"/>
          </p:cNvSpPr>
          <p:nvPr>
            <p:ph sz="quarter" idx="13"/>
          </p:nvPr>
        </p:nvSpPr>
        <p:spPr>
          <a:xfrm>
            <a:off x="685800" y="2348880"/>
            <a:ext cx="3803904" cy="3888432"/>
          </a:xfrm>
        </p:spPr>
        <p:txBody>
          <a:bodyPr>
            <a:normAutofit/>
          </a:bodyPr>
          <a:lstStyle/>
          <a:p>
            <a:r>
              <a:rPr lang="ru-RU" b="1" dirty="0" err="1"/>
              <a:t>Швальмштат</a:t>
            </a:r>
            <a:r>
              <a:rPr lang="ru-RU" b="1" dirty="0"/>
              <a:t> </a:t>
            </a:r>
            <a:r>
              <a:rPr lang="ru-RU" dirty="0"/>
              <a:t>-  столица сказочной героини Красной Шапочки. Город </a:t>
            </a:r>
            <a:r>
              <a:rPr lang="ru-RU" dirty="0" err="1"/>
              <a:t>Швальмшат</a:t>
            </a:r>
            <a:r>
              <a:rPr lang="ru-RU" dirty="0"/>
              <a:t> расположен на берегу реки </a:t>
            </a:r>
            <a:r>
              <a:rPr lang="ru-RU" dirty="0" err="1"/>
              <a:t>Швальм</a:t>
            </a:r>
            <a:r>
              <a:rPr lang="ru-RU" dirty="0"/>
              <a:t>, которая  </a:t>
            </a:r>
            <a:r>
              <a:rPr lang="ru-RU" dirty="0" smtClean="0"/>
              <a:t>и дала</a:t>
            </a:r>
            <a:r>
              <a:rPr lang="ru-RU" dirty="0"/>
              <a:t>  название этому славному городку.</a:t>
            </a:r>
          </a:p>
          <a:p>
            <a:pPr marL="0" indent="0">
              <a:buNone/>
            </a:pPr>
            <a:endParaRPr lang="ru-RU" dirty="0"/>
          </a:p>
          <a:p>
            <a:endParaRPr lang="ru-RU" dirty="0"/>
          </a:p>
        </p:txBody>
      </p:sp>
      <p:pic>
        <p:nvPicPr>
          <p:cNvPr id="5" name="Объект 4"/>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645025" y="2909232"/>
            <a:ext cx="3803650" cy="2538136"/>
          </a:xfrm>
        </p:spPr>
      </p:pic>
    </p:spTree>
    <p:extLst>
      <p:ext uri="{BB962C8B-B14F-4D97-AF65-F5344CB8AC3E}">
        <p14:creationId xmlns:p14="http://schemas.microsoft.com/office/powerpoint/2010/main" val="69749339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вердый переплет">
  <a:themeElements>
    <a:clrScheme name="Твердый переплет">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Твердый переплет">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Твердый переплет">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1547</TotalTime>
  <Words>1246</Words>
  <Application>Microsoft Office PowerPoint</Application>
  <PresentationFormat>Экран (4:3)</PresentationFormat>
  <Paragraphs>119</Paragraphs>
  <Slides>24</Slides>
  <Notes>23</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Твердый переплет</vt:lpstr>
      <vt:lpstr>Дорога сказок</vt:lpstr>
      <vt:lpstr>Маршрут Дорога сказок</vt:lpstr>
      <vt:lpstr>Город, в котором родились Гримм?</vt:lpstr>
      <vt:lpstr>Ханау</vt:lpstr>
      <vt:lpstr>Город братьев Гримм</vt:lpstr>
      <vt:lpstr>Альсфельд</vt:lpstr>
      <vt:lpstr>Город, в котором находится университет, где учились братья Гримм?</vt:lpstr>
      <vt:lpstr>Марбург</vt:lpstr>
      <vt:lpstr>Швальмштадт</vt:lpstr>
      <vt:lpstr>Фрицлар</vt:lpstr>
      <vt:lpstr>Город, в котором находится музей братьев Гримм?</vt:lpstr>
      <vt:lpstr>Кассель</vt:lpstr>
      <vt:lpstr>Каскадный парк Вильгельмсхёэ</vt:lpstr>
      <vt:lpstr>Ганновер Мюнден </vt:lpstr>
      <vt:lpstr>Гёттинген</vt:lpstr>
      <vt:lpstr>Сабарбург (Забарбург)</vt:lpstr>
      <vt:lpstr>Боденверде</vt:lpstr>
      <vt:lpstr>Как называется город, в котором происходит действие сказки «Волшебная дудочка»?</vt:lpstr>
      <vt:lpstr>Хамельн</vt:lpstr>
      <vt:lpstr>Улица, по которой дети ушли из Хамельна, еще в XVIII в. называлась Беззвучной улицей. На ней никогда не раздавались звуки песен или музыкальных инструментов</vt:lpstr>
      <vt:lpstr>Город, символом которого является шестиметровая статуя Роланда?</vt:lpstr>
      <vt:lpstr>«Бреме» - курочка</vt:lpstr>
      <vt:lpstr>Бремен</vt:lpstr>
      <vt:lpstr>«Бременские» музыканты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Дорога сказок</dc:title>
  <dc:creator>Вера</dc:creator>
  <cp:lastModifiedBy>Вера</cp:lastModifiedBy>
  <cp:revision>39</cp:revision>
  <dcterms:created xsi:type="dcterms:W3CDTF">2012-07-25T11:18:29Z</dcterms:created>
  <dcterms:modified xsi:type="dcterms:W3CDTF">2012-07-30T10:04:42Z</dcterms:modified>
</cp:coreProperties>
</file>