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62" r:id="rId4"/>
    <p:sldId id="264" r:id="rId5"/>
    <p:sldId id="258" r:id="rId6"/>
    <p:sldId id="259" r:id="rId7"/>
    <p:sldId id="260" r:id="rId8"/>
    <p:sldId id="261" r:id="rId9"/>
    <p:sldId id="263"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4560AC7A-74E7-4588-A32E-094C4BA5A71B}" type="datetimeFigureOut">
              <a:rPr lang="ru-RU" smtClean="0"/>
              <a:t>24.06.2012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7CE85A4-53FA-4E9D-8AF1-A54B2CE013A5}"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4560AC7A-74E7-4588-A32E-094C4BA5A71B}" type="datetimeFigureOut">
              <a:rPr lang="ru-RU" smtClean="0"/>
              <a:t>24.06.2012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7CE85A4-53FA-4E9D-8AF1-A54B2CE013A5}"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4560AC7A-74E7-4588-A32E-094C4BA5A71B}" type="datetimeFigureOut">
              <a:rPr lang="ru-RU" smtClean="0"/>
              <a:t>24.06.2012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7CE85A4-53FA-4E9D-8AF1-A54B2CE013A5}" type="slidenum">
              <a:rPr lang="ru-RU" smtClean="0"/>
              <a:t>‹#›</a:t>
            </a:fld>
            <a:endParaRPr lang="ru-RU"/>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4560AC7A-74E7-4588-A32E-094C4BA5A71B}" type="datetimeFigureOut">
              <a:rPr lang="ru-RU" smtClean="0"/>
              <a:t>24.06.2012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7CE85A4-53FA-4E9D-8AF1-A54B2CE013A5}" type="slidenum">
              <a:rPr lang="ru-RU" smtClean="0"/>
              <a:t>‹#›</a:t>
            </a:fld>
            <a:endParaRPr lang="ru-RU"/>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560AC7A-74E7-4588-A32E-094C4BA5A71B}" type="datetimeFigureOut">
              <a:rPr lang="ru-RU" smtClean="0"/>
              <a:t>24.06.2012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7CE85A4-53FA-4E9D-8AF1-A54B2CE013A5}"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4560AC7A-74E7-4588-A32E-094C4BA5A71B}" type="datetimeFigureOut">
              <a:rPr lang="ru-RU" smtClean="0"/>
              <a:t>24.06.2012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7CE85A4-53FA-4E9D-8AF1-A54B2CE013A5}" type="slidenum">
              <a:rPr lang="ru-RU" smtClean="0"/>
              <a:t>‹#›</a:t>
            </a:fld>
            <a:endParaRPr lang="ru-RU"/>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4560AC7A-74E7-4588-A32E-094C4BA5A71B}" type="datetimeFigureOut">
              <a:rPr lang="ru-RU" smtClean="0"/>
              <a:t>24.06.2012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57CE85A4-53FA-4E9D-8AF1-A54B2CE013A5}"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4560AC7A-74E7-4588-A32E-094C4BA5A71B}" type="datetimeFigureOut">
              <a:rPr lang="ru-RU" smtClean="0"/>
              <a:t>24.06.2012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57CE85A4-53FA-4E9D-8AF1-A54B2CE013A5}"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4560AC7A-74E7-4588-A32E-094C4BA5A71B}" type="datetimeFigureOut">
              <a:rPr lang="ru-RU" smtClean="0"/>
              <a:t>24.06.2012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57CE85A4-53FA-4E9D-8AF1-A54B2CE013A5}"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4560AC7A-74E7-4588-A32E-094C4BA5A71B}" type="datetimeFigureOut">
              <a:rPr lang="ru-RU" smtClean="0"/>
              <a:t>24.06.2012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7CE85A4-53FA-4E9D-8AF1-A54B2CE013A5}" type="slidenum">
              <a:rPr lang="ru-RU" smtClean="0"/>
              <a:t>‹#›</a:t>
            </a:fld>
            <a:endParaRPr lang="ru-RU"/>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560AC7A-74E7-4588-A32E-094C4BA5A71B}" type="datetimeFigureOut">
              <a:rPr lang="ru-RU" smtClean="0"/>
              <a:t>24.06.2012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7CE85A4-53FA-4E9D-8AF1-A54B2CE013A5}" type="slidenum">
              <a:rPr lang="ru-RU" smtClean="0"/>
              <a:t>‹#›</a:t>
            </a:fld>
            <a:endParaRPr lang="ru-RU"/>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4560AC7A-74E7-4588-A32E-094C4BA5A71B}" type="datetimeFigureOut">
              <a:rPr lang="ru-RU" smtClean="0"/>
              <a:t>24.06.2012</a:t>
            </a:fld>
            <a:endParaRPr lang="ru-RU"/>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ru-RU"/>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57CE85A4-53FA-4E9D-8AF1-A54B2CE013A5}" type="slidenum">
              <a:rPr lang="ru-RU" smtClean="0"/>
              <a:t>‹#›</a:t>
            </a:fld>
            <a:endParaRPr lang="ru-RU"/>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24100" y="614362"/>
            <a:ext cx="4495800" cy="5629275"/>
          </a:xfrm>
          <a:prstGeom prst="rect">
            <a:avLst/>
          </a:prstGeom>
        </p:spPr>
      </p:pic>
      <p:sp>
        <p:nvSpPr>
          <p:cNvPr id="2" name="Заголовок 1"/>
          <p:cNvSpPr>
            <a:spLocks noGrp="1"/>
          </p:cNvSpPr>
          <p:nvPr>
            <p:ph type="ctrTitle"/>
          </p:nvPr>
        </p:nvSpPr>
        <p:spPr/>
        <p:txBody>
          <a:bodyPr/>
          <a:lstStyle/>
          <a:p>
            <a:r>
              <a:rPr lang="ru-RU" dirty="0" smtClean="0"/>
              <a:t>Познавательная викторина</a:t>
            </a:r>
            <a:endParaRPr lang="ru-RU" dirty="0"/>
          </a:p>
        </p:txBody>
      </p:sp>
      <p:sp>
        <p:nvSpPr>
          <p:cNvPr id="3" name="Подзаголовок 2"/>
          <p:cNvSpPr>
            <a:spLocks noGrp="1"/>
          </p:cNvSpPr>
          <p:nvPr>
            <p:ph type="subTitle" idx="1"/>
          </p:nvPr>
        </p:nvSpPr>
        <p:spPr/>
        <p:txBody>
          <a:bodyPr>
            <a:normAutofit/>
          </a:bodyPr>
          <a:lstStyle/>
          <a:p>
            <a:r>
              <a:rPr lang="ru-RU" dirty="0" smtClean="0">
                <a:solidFill>
                  <a:schemeClr val="tx1"/>
                </a:solidFill>
              </a:rPr>
              <a:t>К 75 летию образования Тамбовской области.</a:t>
            </a:r>
          </a:p>
          <a:p>
            <a:r>
              <a:rPr lang="ru-RU" dirty="0" smtClean="0">
                <a:solidFill>
                  <a:schemeClr val="tx1"/>
                </a:solidFill>
              </a:rPr>
              <a:t>Выполнила: Воронова О. А. МБОУ </a:t>
            </a:r>
            <a:r>
              <a:rPr lang="ru-RU" dirty="0" err="1" smtClean="0">
                <a:solidFill>
                  <a:schemeClr val="tx1"/>
                </a:solidFill>
              </a:rPr>
              <a:t>Горельская</a:t>
            </a:r>
            <a:r>
              <a:rPr lang="ru-RU" dirty="0" smtClean="0">
                <a:solidFill>
                  <a:schemeClr val="tx1"/>
                </a:solidFill>
              </a:rPr>
              <a:t>  </a:t>
            </a:r>
            <a:r>
              <a:rPr lang="ru-RU" dirty="0" err="1" smtClean="0">
                <a:solidFill>
                  <a:schemeClr val="tx1"/>
                </a:solidFill>
              </a:rPr>
              <a:t>сош</a:t>
            </a:r>
            <a:r>
              <a:rPr lang="ru-RU" dirty="0" smtClean="0">
                <a:solidFill>
                  <a:schemeClr val="tx1"/>
                </a:solidFill>
              </a:rPr>
              <a:t>.  2012 год</a:t>
            </a:r>
          </a:p>
          <a:p>
            <a:endParaRPr lang="ru-RU" dirty="0"/>
          </a:p>
        </p:txBody>
      </p:sp>
    </p:spTree>
    <p:extLst>
      <p:ext uri="{BB962C8B-B14F-4D97-AF65-F5344CB8AC3E}">
        <p14:creationId xmlns:p14="http://schemas.microsoft.com/office/powerpoint/2010/main" val="24330583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Вопрос № 9</a:t>
            </a:r>
            <a:endParaRPr lang="ru-RU" dirty="0"/>
          </a:p>
        </p:txBody>
      </p:sp>
      <p:sp>
        <p:nvSpPr>
          <p:cNvPr id="3" name="Прямоугольник 2"/>
          <p:cNvSpPr/>
          <p:nvPr/>
        </p:nvSpPr>
        <p:spPr>
          <a:xfrm>
            <a:off x="611560" y="2136339"/>
            <a:ext cx="7488832" cy="3600986"/>
          </a:xfrm>
          <a:prstGeom prst="rect">
            <a:avLst/>
          </a:prstGeom>
        </p:spPr>
        <p:txBody>
          <a:bodyPr wrap="square">
            <a:spAutoFit/>
          </a:bodyPr>
          <a:lstStyle/>
          <a:p>
            <a:pPr marL="342900" indent="-342900">
              <a:buFont typeface="Arial" pitchFamily="34" charset="0"/>
              <a:buChar char="•"/>
            </a:pPr>
            <a:r>
              <a:rPr lang="ru-RU" sz="3200" dirty="0" smtClean="0"/>
              <a:t>► Сколько областей РФ граничит с Тамбовской областью?</a:t>
            </a:r>
          </a:p>
          <a:p>
            <a:pPr marL="285750" indent="-285750">
              <a:buFont typeface="Arial" pitchFamily="34" charset="0"/>
              <a:buChar char="•"/>
            </a:pPr>
            <a:r>
              <a:rPr lang="ru-RU" sz="3200" dirty="0" smtClean="0"/>
              <a:t>а) Две;</a:t>
            </a:r>
          </a:p>
          <a:p>
            <a:pPr marL="285750" indent="-285750">
              <a:buFont typeface="Arial" pitchFamily="34" charset="0"/>
              <a:buChar char="•"/>
            </a:pPr>
            <a:r>
              <a:rPr lang="ru-RU" sz="3200" dirty="0" smtClean="0"/>
              <a:t>б) Три;</a:t>
            </a:r>
          </a:p>
          <a:p>
            <a:pPr marL="285750" indent="-285750">
              <a:buFont typeface="Arial" pitchFamily="34" charset="0"/>
              <a:buChar char="•"/>
            </a:pPr>
            <a:r>
              <a:rPr lang="ru-RU" sz="3200" dirty="0" smtClean="0"/>
              <a:t>в) Четыре;</a:t>
            </a:r>
          </a:p>
          <a:p>
            <a:pPr marL="285750" indent="-285750">
              <a:buFont typeface="Arial" pitchFamily="34" charset="0"/>
              <a:buChar char="•"/>
            </a:pPr>
            <a:r>
              <a:rPr lang="ru-RU" sz="3200" dirty="0" smtClean="0"/>
              <a:t>г) Пять.</a:t>
            </a:r>
          </a:p>
          <a:p>
            <a:endParaRPr lang="ru-RU" dirty="0" smtClean="0"/>
          </a:p>
          <a:p>
            <a:r>
              <a:rPr lang="ru-RU" dirty="0" smtClean="0"/>
              <a:t> </a:t>
            </a:r>
            <a:endParaRPr lang="ru-RU" dirty="0"/>
          </a:p>
        </p:txBody>
      </p:sp>
    </p:spTree>
    <p:extLst>
      <p:ext uri="{BB962C8B-B14F-4D97-AF65-F5344CB8AC3E}">
        <p14:creationId xmlns:p14="http://schemas.microsoft.com/office/powerpoint/2010/main" val="19525914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Вопрос № 10</a:t>
            </a:r>
            <a:endParaRPr lang="ru-RU" dirty="0"/>
          </a:p>
        </p:txBody>
      </p:sp>
      <p:sp>
        <p:nvSpPr>
          <p:cNvPr id="3" name="Прямоугольник 2"/>
          <p:cNvSpPr/>
          <p:nvPr/>
        </p:nvSpPr>
        <p:spPr>
          <a:xfrm>
            <a:off x="827584" y="1772816"/>
            <a:ext cx="7920880" cy="3539430"/>
          </a:xfrm>
          <a:prstGeom prst="rect">
            <a:avLst/>
          </a:prstGeom>
        </p:spPr>
        <p:txBody>
          <a:bodyPr wrap="square">
            <a:spAutoFit/>
          </a:bodyPr>
          <a:lstStyle/>
          <a:p>
            <a:pPr marL="285750" indent="-285750">
              <a:buFont typeface="Arial" pitchFamily="34" charset="0"/>
              <a:buChar char="•"/>
            </a:pPr>
            <a:r>
              <a:rPr lang="ru-RU" sz="3200" dirty="0" smtClean="0"/>
              <a:t>► Какой из городов Тамбовской области занимает второе (после Тамбова) место в области по численности населения?</a:t>
            </a:r>
          </a:p>
          <a:p>
            <a:pPr marL="285750" indent="-285750">
              <a:buFont typeface="Arial" pitchFamily="34" charset="0"/>
              <a:buChar char="•"/>
            </a:pPr>
            <a:r>
              <a:rPr lang="ru-RU" sz="3200" dirty="0" smtClean="0"/>
              <a:t>а) Моршанск;</a:t>
            </a:r>
          </a:p>
          <a:p>
            <a:pPr marL="285750" indent="-285750">
              <a:buFont typeface="Arial" pitchFamily="34" charset="0"/>
              <a:buChar char="•"/>
            </a:pPr>
            <a:r>
              <a:rPr lang="ru-RU" sz="3200" dirty="0" smtClean="0"/>
              <a:t>б) Котовск;</a:t>
            </a:r>
          </a:p>
          <a:p>
            <a:pPr marL="285750" indent="-285750">
              <a:buFont typeface="Arial" pitchFamily="34" charset="0"/>
              <a:buChar char="•"/>
            </a:pPr>
            <a:r>
              <a:rPr lang="ru-RU" sz="3200" dirty="0" smtClean="0"/>
              <a:t>в) Мичуринск;</a:t>
            </a:r>
          </a:p>
          <a:p>
            <a:pPr marL="285750" indent="-285750">
              <a:buFont typeface="Arial" pitchFamily="34" charset="0"/>
              <a:buChar char="•"/>
            </a:pPr>
            <a:r>
              <a:rPr lang="ru-RU" sz="3200" dirty="0" smtClean="0"/>
              <a:t>г) Рассказово.</a:t>
            </a:r>
            <a:endParaRPr lang="ru-RU" sz="3200" dirty="0"/>
          </a:p>
        </p:txBody>
      </p:sp>
    </p:spTree>
    <p:extLst>
      <p:ext uri="{BB962C8B-B14F-4D97-AF65-F5344CB8AC3E}">
        <p14:creationId xmlns:p14="http://schemas.microsoft.com/office/powerpoint/2010/main" val="32586640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Вопрос № 11</a:t>
            </a:r>
            <a:endParaRPr lang="ru-RU" dirty="0"/>
          </a:p>
        </p:txBody>
      </p:sp>
      <p:sp>
        <p:nvSpPr>
          <p:cNvPr id="3" name="Прямоугольник 2"/>
          <p:cNvSpPr/>
          <p:nvPr/>
        </p:nvSpPr>
        <p:spPr>
          <a:xfrm>
            <a:off x="827584" y="1700808"/>
            <a:ext cx="7848872" cy="3046988"/>
          </a:xfrm>
          <a:prstGeom prst="rect">
            <a:avLst/>
          </a:prstGeom>
        </p:spPr>
        <p:txBody>
          <a:bodyPr wrap="square">
            <a:spAutoFit/>
          </a:bodyPr>
          <a:lstStyle/>
          <a:p>
            <a:pPr marL="342900" indent="-342900">
              <a:buFont typeface="Arial" pitchFamily="34" charset="0"/>
              <a:buChar char="•"/>
            </a:pPr>
            <a:r>
              <a:rPr lang="ru-RU" sz="3200" dirty="0" smtClean="0"/>
              <a:t>► Какова сумма цифр автомобильного кода Тамбовской области?</a:t>
            </a:r>
          </a:p>
          <a:p>
            <a:pPr marL="342900" indent="-342900">
              <a:buFont typeface="Arial" pitchFamily="34" charset="0"/>
              <a:buChar char="•"/>
            </a:pPr>
            <a:r>
              <a:rPr lang="ru-RU" sz="3200" dirty="0" smtClean="0"/>
              <a:t>а</a:t>
            </a:r>
            <a:r>
              <a:rPr lang="ru-RU" sz="3200" dirty="0" smtClean="0"/>
              <a:t>) 9;</a:t>
            </a:r>
          </a:p>
          <a:p>
            <a:pPr marL="285750" indent="-285750">
              <a:buFont typeface="Arial" pitchFamily="34" charset="0"/>
              <a:buChar char="•"/>
            </a:pPr>
            <a:r>
              <a:rPr lang="ru-RU" sz="3200" dirty="0" smtClean="0"/>
              <a:t>б) 11;</a:t>
            </a:r>
          </a:p>
          <a:p>
            <a:pPr marL="285750" indent="-285750">
              <a:buFont typeface="Arial" pitchFamily="34" charset="0"/>
              <a:buChar char="•"/>
            </a:pPr>
            <a:r>
              <a:rPr lang="ru-RU" sz="3200" dirty="0" smtClean="0"/>
              <a:t>в) 14;</a:t>
            </a:r>
          </a:p>
          <a:p>
            <a:pPr marL="285750" indent="-285750">
              <a:buFont typeface="Arial" pitchFamily="34" charset="0"/>
              <a:buChar char="•"/>
            </a:pPr>
            <a:r>
              <a:rPr lang="ru-RU" sz="3200" dirty="0" smtClean="0"/>
              <a:t>г) 15.</a:t>
            </a:r>
            <a:endParaRPr lang="ru-RU" sz="3200" dirty="0"/>
          </a:p>
        </p:txBody>
      </p:sp>
    </p:spTree>
    <p:extLst>
      <p:ext uri="{BB962C8B-B14F-4D97-AF65-F5344CB8AC3E}">
        <p14:creationId xmlns:p14="http://schemas.microsoft.com/office/powerpoint/2010/main" val="13749684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Вопрос № 12</a:t>
            </a:r>
            <a:endParaRPr lang="ru-RU" dirty="0"/>
          </a:p>
        </p:txBody>
      </p:sp>
      <p:sp>
        <p:nvSpPr>
          <p:cNvPr id="3" name="Прямоугольник 2"/>
          <p:cNvSpPr/>
          <p:nvPr/>
        </p:nvSpPr>
        <p:spPr>
          <a:xfrm>
            <a:off x="548967" y="1700808"/>
            <a:ext cx="7848872" cy="3539430"/>
          </a:xfrm>
          <a:prstGeom prst="rect">
            <a:avLst/>
          </a:prstGeom>
        </p:spPr>
        <p:txBody>
          <a:bodyPr wrap="square">
            <a:spAutoFit/>
          </a:bodyPr>
          <a:lstStyle/>
          <a:p>
            <a:pPr marL="285750" indent="-285750">
              <a:buFont typeface="Arial" pitchFamily="34" charset="0"/>
              <a:buChar char="•"/>
            </a:pPr>
            <a:r>
              <a:rPr lang="ru-RU" sz="3200" dirty="0" smtClean="0"/>
              <a:t>► Назовите главную водную артерию территории </a:t>
            </a:r>
            <a:r>
              <a:rPr lang="ru-RU" sz="3200" dirty="0" err="1" smtClean="0"/>
              <a:t>Воронинского</a:t>
            </a:r>
            <a:r>
              <a:rPr lang="ru-RU" sz="3200" dirty="0" smtClean="0"/>
              <a:t> заповедника в Тамбовской области?</a:t>
            </a:r>
          </a:p>
          <a:p>
            <a:pPr marL="285750" indent="-285750">
              <a:buFont typeface="Arial" pitchFamily="34" charset="0"/>
              <a:buChar char="•"/>
            </a:pPr>
            <a:r>
              <a:rPr lang="ru-RU" sz="3200" dirty="0" smtClean="0"/>
              <a:t>а) Ворона;</a:t>
            </a:r>
          </a:p>
          <a:p>
            <a:pPr marL="285750" indent="-285750">
              <a:buFont typeface="Arial" pitchFamily="34" charset="0"/>
              <a:buChar char="•"/>
            </a:pPr>
            <a:r>
              <a:rPr lang="ru-RU" sz="3200" dirty="0" smtClean="0"/>
              <a:t>б) Ира;</a:t>
            </a:r>
          </a:p>
          <a:p>
            <a:pPr marL="285750" indent="-285750">
              <a:buFont typeface="Arial" pitchFamily="34" charset="0"/>
              <a:buChar char="•"/>
            </a:pPr>
            <a:r>
              <a:rPr lang="ru-RU" sz="3200" dirty="0" smtClean="0"/>
              <a:t>в) </a:t>
            </a:r>
            <a:r>
              <a:rPr lang="ru-RU" sz="3200" dirty="0" err="1" smtClean="0"/>
              <a:t>Матыра</a:t>
            </a:r>
            <a:r>
              <a:rPr lang="ru-RU" sz="3200" dirty="0" smtClean="0"/>
              <a:t>;</a:t>
            </a:r>
          </a:p>
          <a:p>
            <a:pPr marL="285750" indent="-285750">
              <a:buFont typeface="Arial" pitchFamily="34" charset="0"/>
              <a:buChar char="•"/>
            </a:pPr>
            <a:r>
              <a:rPr lang="ru-RU" sz="3200" dirty="0" smtClean="0"/>
              <a:t>г) Воронеж.</a:t>
            </a:r>
            <a:endParaRPr lang="ru-RU" sz="3200" dirty="0"/>
          </a:p>
        </p:txBody>
      </p:sp>
    </p:spTree>
    <p:extLst>
      <p:ext uri="{BB962C8B-B14F-4D97-AF65-F5344CB8AC3E}">
        <p14:creationId xmlns:p14="http://schemas.microsoft.com/office/powerpoint/2010/main" val="17365283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Вопрос № 13</a:t>
            </a:r>
            <a:endParaRPr lang="ru-RU" dirty="0"/>
          </a:p>
        </p:txBody>
      </p:sp>
      <p:sp>
        <p:nvSpPr>
          <p:cNvPr id="3" name="Прямоугольник 2"/>
          <p:cNvSpPr/>
          <p:nvPr/>
        </p:nvSpPr>
        <p:spPr>
          <a:xfrm>
            <a:off x="1043608" y="1674674"/>
            <a:ext cx="7344816" cy="3046988"/>
          </a:xfrm>
          <a:prstGeom prst="rect">
            <a:avLst/>
          </a:prstGeom>
        </p:spPr>
        <p:txBody>
          <a:bodyPr wrap="square">
            <a:spAutoFit/>
          </a:bodyPr>
          <a:lstStyle/>
          <a:p>
            <a:pPr marL="342900" indent="-342900">
              <a:buFont typeface="Arial" pitchFamily="34" charset="0"/>
              <a:buChar char="•"/>
            </a:pPr>
            <a:r>
              <a:rPr lang="ru-RU" sz="3200" b="1" dirty="0" smtClean="0"/>
              <a:t>► Какая «пернатая» река протекает по Тамбовской области?</a:t>
            </a:r>
          </a:p>
          <a:p>
            <a:pPr marL="285750" indent="-285750">
              <a:buFont typeface="Arial" pitchFamily="34" charset="0"/>
              <a:buChar char="•"/>
            </a:pPr>
            <a:r>
              <a:rPr lang="ru-RU" sz="3200" b="1" dirty="0" smtClean="0"/>
              <a:t>а) Ворона;</a:t>
            </a:r>
          </a:p>
          <a:p>
            <a:pPr marL="285750" indent="-285750">
              <a:buFont typeface="Arial" pitchFamily="34" charset="0"/>
              <a:buChar char="•"/>
            </a:pPr>
            <a:r>
              <a:rPr lang="ru-RU" sz="3200" b="1" dirty="0" smtClean="0"/>
              <a:t>б) Сорока;</a:t>
            </a:r>
          </a:p>
          <a:p>
            <a:pPr marL="285750" indent="-285750">
              <a:buFont typeface="Arial" pitchFamily="34" charset="0"/>
              <a:buChar char="•"/>
            </a:pPr>
            <a:r>
              <a:rPr lang="ru-RU" sz="3200" b="1" dirty="0" smtClean="0"/>
              <a:t>в) Орёл;</a:t>
            </a:r>
          </a:p>
          <a:p>
            <a:pPr marL="285750" indent="-285750">
              <a:buFont typeface="Arial" pitchFamily="34" charset="0"/>
              <a:buChar char="•"/>
            </a:pPr>
            <a:r>
              <a:rPr lang="ru-RU" sz="3200" b="1" dirty="0" smtClean="0"/>
              <a:t>г) Грач.</a:t>
            </a:r>
            <a:endParaRPr lang="ru-RU" sz="3200" b="1" dirty="0"/>
          </a:p>
        </p:txBody>
      </p:sp>
    </p:spTree>
    <p:extLst>
      <p:ext uri="{BB962C8B-B14F-4D97-AF65-F5344CB8AC3E}">
        <p14:creationId xmlns:p14="http://schemas.microsoft.com/office/powerpoint/2010/main" val="22062777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Вопрос № 14</a:t>
            </a:r>
            <a:endParaRPr lang="ru-RU" dirty="0"/>
          </a:p>
        </p:txBody>
      </p:sp>
      <p:sp>
        <p:nvSpPr>
          <p:cNvPr id="3" name="Прямоугольник 2"/>
          <p:cNvSpPr/>
          <p:nvPr/>
        </p:nvSpPr>
        <p:spPr>
          <a:xfrm>
            <a:off x="827584" y="1988840"/>
            <a:ext cx="7488832" cy="3046988"/>
          </a:xfrm>
          <a:prstGeom prst="rect">
            <a:avLst/>
          </a:prstGeom>
        </p:spPr>
        <p:txBody>
          <a:bodyPr wrap="square">
            <a:spAutoFit/>
          </a:bodyPr>
          <a:lstStyle/>
          <a:p>
            <a:pPr marL="342900" indent="-342900">
              <a:buFont typeface="Arial" pitchFamily="34" charset="0"/>
              <a:buChar char="•"/>
            </a:pPr>
            <a:r>
              <a:rPr lang="ru-RU" sz="3200" b="1" dirty="0"/>
              <a:t>► Как зовётся река, которая впадает в Цну на территории города Тамбова?</a:t>
            </a:r>
            <a:endParaRPr lang="ru-RU" sz="3200" dirty="0"/>
          </a:p>
          <a:p>
            <a:pPr marL="285750" indent="-285750">
              <a:buFont typeface="Arial" pitchFamily="34" charset="0"/>
              <a:buChar char="•"/>
            </a:pPr>
            <a:r>
              <a:rPr lang="ru-RU" sz="3200" b="1" dirty="0"/>
              <a:t>а) Холодец;</a:t>
            </a:r>
            <a:endParaRPr lang="ru-RU" sz="3200" dirty="0"/>
          </a:p>
          <a:p>
            <a:pPr marL="285750" indent="-285750">
              <a:buFont typeface="Arial" pitchFamily="34" charset="0"/>
              <a:buChar char="•"/>
            </a:pPr>
            <a:r>
              <a:rPr lang="ru-RU" sz="3200" b="1" i="1" dirty="0"/>
              <a:t>б) Студенец;</a:t>
            </a:r>
            <a:endParaRPr lang="ru-RU" sz="3200" dirty="0"/>
          </a:p>
          <a:p>
            <a:pPr marL="285750" indent="-285750">
              <a:buFont typeface="Arial" pitchFamily="34" charset="0"/>
              <a:buChar char="•"/>
            </a:pPr>
            <a:r>
              <a:rPr lang="ru-RU" sz="3200" b="1" dirty="0"/>
              <a:t>в) Леденец;</a:t>
            </a:r>
            <a:endParaRPr lang="ru-RU" sz="3200" dirty="0"/>
          </a:p>
          <a:p>
            <a:pPr marL="285750" indent="-285750">
              <a:buFont typeface="Arial" pitchFamily="34" charset="0"/>
              <a:buChar char="•"/>
            </a:pPr>
            <a:r>
              <a:rPr lang="ru-RU" sz="3200" b="1" dirty="0"/>
              <a:t>г) Морозец.</a:t>
            </a:r>
            <a:endParaRPr lang="ru-RU" sz="3200" dirty="0"/>
          </a:p>
        </p:txBody>
      </p:sp>
    </p:spTree>
    <p:extLst>
      <p:ext uri="{BB962C8B-B14F-4D97-AF65-F5344CB8AC3E}">
        <p14:creationId xmlns:p14="http://schemas.microsoft.com/office/powerpoint/2010/main" val="32453886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Вопрос № 15</a:t>
            </a:r>
            <a:endParaRPr lang="ru-RU" dirty="0"/>
          </a:p>
        </p:txBody>
      </p:sp>
      <p:sp>
        <p:nvSpPr>
          <p:cNvPr id="3" name="Прямоугольник 2"/>
          <p:cNvSpPr/>
          <p:nvPr/>
        </p:nvSpPr>
        <p:spPr>
          <a:xfrm>
            <a:off x="755576" y="1700808"/>
            <a:ext cx="7488832" cy="3539430"/>
          </a:xfrm>
          <a:prstGeom prst="rect">
            <a:avLst/>
          </a:prstGeom>
        </p:spPr>
        <p:txBody>
          <a:bodyPr wrap="square">
            <a:spAutoFit/>
          </a:bodyPr>
          <a:lstStyle/>
          <a:p>
            <a:pPr marL="342900" indent="-342900">
              <a:buFont typeface="Arial" pitchFamily="34" charset="0"/>
              <a:buChar char="•"/>
            </a:pPr>
            <a:r>
              <a:rPr lang="ru-RU" sz="3200" b="1" dirty="0"/>
              <a:t>► Какой из городов Тамбовской области назван в честь знаменитого российского учёного-селекционера?</a:t>
            </a:r>
            <a:br>
              <a:rPr lang="ru-RU" sz="3200" b="1" dirty="0"/>
            </a:br>
            <a:r>
              <a:rPr lang="ru-RU" sz="3200" b="1" dirty="0"/>
              <a:t>а) Котовск;</a:t>
            </a:r>
            <a:br>
              <a:rPr lang="ru-RU" sz="3200" b="1" dirty="0"/>
            </a:br>
            <a:r>
              <a:rPr lang="ru-RU" sz="3200" b="1" dirty="0"/>
              <a:t>б) Кирсанов;</a:t>
            </a:r>
            <a:br>
              <a:rPr lang="ru-RU" sz="3200" b="1" dirty="0"/>
            </a:br>
            <a:r>
              <a:rPr lang="ru-RU" sz="3200" b="1" i="1" dirty="0"/>
              <a:t>в) Мичуринск;</a:t>
            </a:r>
            <a:r>
              <a:rPr lang="ru-RU" sz="3200" b="1" dirty="0"/>
              <a:t/>
            </a:r>
            <a:br>
              <a:rPr lang="ru-RU" sz="3200" b="1" dirty="0"/>
            </a:br>
            <a:r>
              <a:rPr lang="ru-RU" sz="3200" b="1" dirty="0"/>
              <a:t>г) Уварово.</a:t>
            </a:r>
            <a:endParaRPr lang="ru-RU" sz="3200" dirty="0"/>
          </a:p>
        </p:txBody>
      </p:sp>
    </p:spTree>
    <p:extLst>
      <p:ext uri="{BB962C8B-B14F-4D97-AF65-F5344CB8AC3E}">
        <p14:creationId xmlns:p14="http://schemas.microsoft.com/office/powerpoint/2010/main" val="40910076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Вопрос № 16</a:t>
            </a:r>
            <a:endParaRPr lang="ru-RU" dirty="0"/>
          </a:p>
        </p:txBody>
      </p:sp>
      <p:sp>
        <p:nvSpPr>
          <p:cNvPr id="3" name="Прямоугольник 2"/>
          <p:cNvSpPr/>
          <p:nvPr/>
        </p:nvSpPr>
        <p:spPr>
          <a:xfrm>
            <a:off x="539552" y="1988840"/>
            <a:ext cx="7632848" cy="3539430"/>
          </a:xfrm>
          <a:prstGeom prst="rect">
            <a:avLst/>
          </a:prstGeom>
        </p:spPr>
        <p:txBody>
          <a:bodyPr wrap="square">
            <a:spAutoFit/>
          </a:bodyPr>
          <a:lstStyle/>
          <a:p>
            <a:pPr marL="342900" indent="-342900">
              <a:buFont typeface="Arial" pitchFamily="34" charset="0"/>
              <a:buChar char="•"/>
            </a:pPr>
            <a:r>
              <a:rPr lang="ru-RU" sz="3200" b="1" dirty="0"/>
              <a:t>► Как называется фирменный поезд №31, курсирующий по маршруту Тамбов </a:t>
            </a:r>
            <a:r>
              <a:rPr lang="ru-RU" sz="3200" b="1" i="1" dirty="0"/>
              <a:t>–</a:t>
            </a:r>
            <a:r>
              <a:rPr lang="ru-RU" sz="3200" b="1" dirty="0"/>
              <a:t> Москва?</a:t>
            </a:r>
            <a:endParaRPr lang="ru-RU" sz="3200" dirty="0"/>
          </a:p>
          <a:p>
            <a:pPr marL="285750" indent="-285750">
              <a:buFont typeface="Arial" pitchFamily="34" charset="0"/>
              <a:buChar char="•"/>
            </a:pPr>
            <a:r>
              <a:rPr lang="ru-RU" sz="3200" b="1" i="1" dirty="0"/>
              <a:t>а) «Тамбов»;</a:t>
            </a:r>
            <a:endParaRPr lang="ru-RU" sz="3200" dirty="0"/>
          </a:p>
          <a:p>
            <a:pPr marL="285750" indent="-285750">
              <a:buFont typeface="Arial" pitchFamily="34" charset="0"/>
              <a:buChar char="•"/>
            </a:pPr>
            <a:r>
              <a:rPr lang="ru-RU" sz="3200" b="1" dirty="0"/>
              <a:t>б) «Тамбовский волк»;</a:t>
            </a:r>
            <a:endParaRPr lang="ru-RU" sz="3200" dirty="0"/>
          </a:p>
          <a:p>
            <a:pPr marL="285750" indent="-285750">
              <a:buFont typeface="Arial" pitchFamily="34" charset="0"/>
              <a:buChar char="•"/>
            </a:pPr>
            <a:r>
              <a:rPr lang="ru-RU" sz="3200" b="1" dirty="0"/>
              <a:t>в) «</a:t>
            </a:r>
            <a:r>
              <a:rPr lang="ru-RU" sz="3200" b="1" dirty="0" err="1"/>
              <a:t>Цна</a:t>
            </a:r>
            <a:r>
              <a:rPr lang="ru-RU" sz="3200" b="1" dirty="0"/>
              <a:t>»;</a:t>
            </a:r>
            <a:endParaRPr lang="ru-RU" sz="3200" dirty="0"/>
          </a:p>
          <a:p>
            <a:pPr marL="285750" indent="-285750">
              <a:buFont typeface="Arial" pitchFamily="34" charset="0"/>
              <a:buChar char="•"/>
            </a:pPr>
            <a:r>
              <a:rPr lang="ru-RU" sz="3200" b="1" dirty="0"/>
              <a:t>г) «</a:t>
            </a:r>
            <a:r>
              <a:rPr lang="ru-RU" sz="3200" b="1" dirty="0" err="1"/>
              <a:t>Тамбовщина</a:t>
            </a:r>
            <a:r>
              <a:rPr lang="ru-RU" sz="3200" b="1" dirty="0"/>
              <a:t>».</a:t>
            </a:r>
            <a:endParaRPr lang="ru-RU" sz="3200" dirty="0"/>
          </a:p>
        </p:txBody>
      </p:sp>
    </p:spTree>
    <p:extLst>
      <p:ext uri="{BB962C8B-B14F-4D97-AF65-F5344CB8AC3E}">
        <p14:creationId xmlns:p14="http://schemas.microsoft.com/office/powerpoint/2010/main" val="20784303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Вопрос № 17</a:t>
            </a:r>
            <a:endParaRPr lang="ru-RU" dirty="0"/>
          </a:p>
        </p:txBody>
      </p:sp>
      <p:sp>
        <p:nvSpPr>
          <p:cNvPr id="3" name="Прямоугольник 2"/>
          <p:cNvSpPr/>
          <p:nvPr/>
        </p:nvSpPr>
        <p:spPr>
          <a:xfrm>
            <a:off x="755576" y="1700808"/>
            <a:ext cx="7848872" cy="3046988"/>
          </a:xfrm>
          <a:prstGeom prst="rect">
            <a:avLst/>
          </a:prstGeom>
        </p:spPr>
        <p:txBody>
          <a:bodyPr wrap="square">
            <a:spAutoFit/>
          </a:bodyPr>
          <a:lstStyle/>
          <a:p>
            <a:pPr marL="342900" indent="-342900">
              <a:buFont typeface="Arial" pitchFamily="34" charset="0"/>
              <a:buChar char="•"/>
            </a:pPr>
            <a:r>
              <a:rPr lang="ru-RU" sz="3200" b="1" dirty="0"/>
              <a:t>► Назовите основное природное богатство Тамбовской области</a:t>
            </a:r>
            <a:endParaRPr lang="ru-RU" sz="3200" dirty="0"/>
          </a:p>
          <a:p>
            <a:pPr marL="285750" indent="-285750">
              <a:buFont typeface="Arial" pitchFamily="34" charset="0"/>
              <a:buChar char="•"/>
            </a:pPr>
            <a:r>
              <a:rPr lang="ru-RU" sz="3200" b="1" i="1" dirty="0"/>
              <a:t>а) Чернозёмные почвы;</a:t>
            </a:r>
            <a:endParaRPr lang="ru-RU" sz="3200" dirty="0"/>
          </a:p>
          <a:p>
            <a:pPr marL="285750" indent="-285750">
              <a:buFont typeface="Arial" pitchFamily="34" charset="0"/>
              <a:buChar char="•"/>
            </a:pPr>
            <a:r>
              <a:rPr lang="ru-RU" sz="3200" b="1" dirty="0"/>
              <a:t>б) Торфяные болота;</a:t>
            </a:r>
            <a:endParaRPr lang="ru-RU" sz="3200" dirty="0"/>
          </a:p>
          <a:p>
            <a:pPr marL="285750" indent="-285750">
              <a:buFont typeface="Arial" pitchFamily="34" charset="0"/>
              <a:buChar char="•"/>
            </a:pPr>
            <a:r>
              <a:rPr lang="ru-RU" sz="3200" b="1" dirty="0"/>
              <a:t>в) Солёные озёра;</a:t>
            </a:r>
            <a:endParaRPr lang="ru-RU" sz="3200" dirty="0"/>
          </a:p>
          <a:p>
            <a:pPr marL="285750" indent="-285750">
              <a:buFont typeface="Arial" pitchFamily="34" charset="0"/>
              <a:buChar char="•"/>
            </a:pPr>
            <a:r>
              <a:rPr lang="ru-RU" sz="3200" b="1" dirty="0"/>
              <a:t>г) Лиственные леса.</a:t>
            </a:r>
            <a:endParaRPr lang="ru-RU" sz="3200" dirty="0"/>
          </a:p>
        </p:txBody>
      </p:sp>
    </p:spTree>
    <p:extLst>
      <p:ext uri="{BB962C8B-B14F-4D97-AF65-F5344CB8AC3E}">
        <p14:creationId xmlns:p14="http://schemas.microsoft.com/office/powerpoint/2010/main" val="6638741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Вопрос № 18</a:t>
            </a:r>
            <a:endParaRPr lang="ru-RU" dirty="0"/>
          </a:p>
        </p:txBody>
      </p:sp>
      <p:sp>
        <p:nvSpPr>
          <p:cNvPr id="3" name="Прямоугольник 2"/>
          <p:cNvSpPr/>
          <p:nvPr/>
        </p:nvSpPr>
        <p:spPr>
          <a:xfrm>
            <a:off x="1188972" y="1844824"/>
            <a:ext cx="7344816" cy="3046988"/>
          </a:xfrm>
          <a:prstGeom prst="rect">
            <a:avLst/>
          </a:prstGeom>
        </p:spPr>
        <p:txBody>
          <a:bodyPr wrap="square">
            <a:spAutoFit/>
          </a:bodyPr>
          <a:lstStyle/>
          <a:p>
            <a:pPr marL="342900" indent="-342900">
              <a:buFont typeface="Arial" pitchFamily="34" charset="0"/>
              <a:buChar char="•"/>
            </a:pPr>
            <a:r>
              <a:rPr lang="ru-RU" sz="3200" dirty="0" smtClean="0"/>
              <a:t>► Сколько всего заповедников на территории Тамбовской области?</a:t>
            </a:r>
          </a:p>
          <a:p>
            <a:pPr marL="285750" indent="-285750">
              <a:buFont typeface="Arial" pitchFamily="34" charset="0"/>
              <a:buChar char="•"/>
            </a:pPr>
            <a:r>
              <a:rPr lang="ru-RU" sz="3200" dirty="0" smtClean="0"/>
              <a:t>а) Один;</a:t>
            </a:r>
          </a:p>
          <a:p>
            <a:pPr marL="285750" indent="-285750">
              <a:buFont typeface="Arial" pitchFamily="34" charset="0"/>
              <a:buChar char="•"/>
            </a:pPr>
            <a:r>
              <a:rPr lang="ru-RU" sz="3200" dirty="0" smtClean="0"/>
              <a:t>б) Два;</a:t>
            </a:r>
          </a:p>
          <a:p>
            <a:pPr marL="285750" indent="-285750">
              <a:buFont typeface="Arial" pitchFamily="34" charset="0"/>
              <a:buChar char="•"/>
            </a:pPr>
            <a:r>
              <a:rPr lang="ru-RU" sz="3200" dirty="0" smtClean="0"/>
              <a:t>в) Три;</a:t>
            </a:r>
          </a:p>
          <a:p>
            <a:pPr marL="285750" indent="-285750">
              <a:buFont typeface="Arial" pitchFamily="34" charset="0"/>
              <a:buChar char="•"/>
            </a:pPr>
            <a:r>
              <a:rPr lang="ru-RU" sz="3200" dirty="0" smtClean="0"/>
              <a:t>г) Четыре.</a:t>
            </a:r>
            <a:endParaRPr lang="ru-RU" sz="3200" dirty="0"/>
          </a:p>
        </p:txBody>
      </p:sp>
    </p:spTree>
    <p:extLst>
      <p:ext uri="{BB962C8B-B14F-4D97-AF65-F5344CB8AC3E}">
        <p14:creationId xmlns:p14="http://schemas.microsoft.com/office/powerpoint/2010/main" val="5378354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a:buClrTx/>
              <a:buFont typeface="Arial" pitchFamily="34" charset="0"/>
              <a:buChar char="•"/>
            </a:pPr>
            <a:r>
              <a:rPr lang="ru-RU" dirty="0" smtClean="0">
                <a:solidFill>
                  <a:schemeClr val="tx1"/>
                </a:solidFill>
              </a:rPr>
              <a:t>► В состав какого экономического района России входит Тамбовская область?</a:t>
            </a:r>
          </a:p>
          <a:p>
            <a:pPr>
              <a:buClrTx/>
              <a:buFont typeface="Arial" pitchFamily="34" charset="0"/>
              <a:buChar char="•"/>
            </a:pPr>
            <a:r>
              <a:rPr lang="ru-RU" dirty="0" smtClean="0">
                <a:solidFill>
                  <a:schemeClr val="tx1"/>
                </a:solidFill>
              </a:rPr>
              <a:t>а) Центрально-Чернозёмного;</a:t>
            </a:r>
          </a:p>
          <a:p>
            <a:pPr>
              <a:buClrTx/>
              <a:buFont typeface="Arial" pitchFamily="34" charset="0"/>
              <a:buChar char="•"/>
            </a:pPr>
            <a:r>
              <a:rPr lang="ru-RU" dirty="0" smtClean="0">
                <a:solidFill>
                  <a:schemeClr val="tx1"/>
                </a:solidFill>
              </a:rPr>
              <a:t>б) Поволжского;</a:t>
            </a:r>
          </a:p>
          <a:p>
            <a:pPr>
              <a:buClrTx/>
              <a:buFont typeface="Arial" pitchFamily="34" charset="0"/>
              <a:buChar char="•"/>
            </a:pPr>
            <a:r>
              <a:rPr lang="ru-RU" dirty="0" smtClean="0">
                <a:solidFill>
                  <a:schemeClr val="tx1"/>
                </a:solidFill>
              </a:rPr>
              <a:t>в) Волго-Вятского;</a:t>
            </a:r>
          </a:p>
          <a:p>
            <a:pPr>
              <a:buClrTx/>
              <a:buFont typeface="Arial" pitchFamily="34" charset="0"/>
              <a:buChar char="•"/>
            </a:pPr>
            <a:r>
              <a:rPr lang="ru-RU" dirty="0" smtClean="0">
                <a:solidFill>
                  <a:schemeClr val="tx1"/>
                </a:solidFill>
              </a:rPr>
              <a:t>г) Уральского</a:t>
            </a:r>
            <a:r>
              <a:rPr lang="ru-RU" dirty="0" smtClean="0"/>
              <a:t>.</a:t>
            </a:r>
            <a:endParaRPr lang="ru-RU" dirty="0"/>
          </a:p>
        </p:txBody>
      </p:sp>
      <p:sp>
        <p:nvSpPr>
          <p:cNvPr id="2" name="Заголовок 1"/>
          <p:cNvSpPr>
            <a:spLocks noGrp="1"/>
          </p:cNvSpPr>
          <p:nvPr>
            <p:ph type="title"/>
          </p:nvPr>
        </p:nvSpPr>
        <p:spPr/>
        <p:txBody>
          <a:bodyPr/>
          <a:lstStyle/>
          <a:p>
            <a:r>
              <a:rPr lang="ru-RU" dirty="0" smtClean="0"/>
              <a:t>Вопрос № 1</a:t>
            </a:r>
            <a:endParaRPr lang="ru-RU" dirty="0"/>
          </a:p>
        </p:txBody>
      </p:sp>
    </p:spTree>
    <p:extLst>
      <p:ext uri="{BB962C8B-B14F-4D97-AF65-F5344CB8AC3E}">
        <p14:creationId xmlns:p14="http://schemas.microsoft.com/office/powerpoint/2010/main" val="382184303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Вопрос № 19</a:t>
            </a:r>
            <a:endParaRPr lang="ru-RU" dirty="0"/>
          </a:p>
        </p:txBody>
      </p:sp>
      <p:sp>
        <p:nvSpPr>
          <p:cNvPr id="3" name="Прямоугольник 2"/>
          <p:cNvSpPr/>
          <p:nvPr/>
        </p:nvSpPr>
        <p:spPr>
          <a:xfrm>
            <a:off x="899592" y="1916832"/>
            <a:ext cx="7056784" cy="3539430"/>
          </a:xfrm>
          <a:prstGeom prst="rect">
            <a:avLst/>
          </a:prstGeom>
        </p:spPr>
        <p:txBody>
          <a:bodyPr wrap="square">
            <a:spAutoFit/>
          </a:bodyPr>
          <a:lstStyle/>
          <a:p>
            <a:pPr marL="342900" indent="-342900">
              <a:buFont typeface="Arial" pitchFamily="34" charset="0"/>
              <a:buChar char="•"/>
            </a:pPr>
            <a:r>
              <a:rPr lang="ru-RU" sz="3200" dirty="0" smtClean="0"/>
              <a:t>► Какой из этих заповедников находится в Тамбовской области?</a:t>
            </a:r>
          </a:p>
          <a:p>
            <a:pPr marL="285750" indent="-285750">
              <a:buFont typeface="Arial" pitchFamily="34" charset="0"/>
              <a:buChar char="•"/>
            </a:pPr>
            <a:r>
              <a:rPr lang="ru-RU" sz="3200" dirty="0" smtClean="0"/>
              <a:t>а) </a:t>
            </a:r>
            <a:r>
              <a:rPr lang="ru-RU" sz="3200" dirty="0" err="1" smtClean="0"/>
              <a:t>Воронинский</a:t>
            </a:r>
            <a:r>
              <a:rPr lang="ru-RU" sz="3200" dirty="0" smtClean="0"/>
              <a:t>;</a:t>
            </a:r>
          </a:p>
          <a:p>
            <a:pPr marL="285750" indent="-285750">
              <a:buFont typeface="Arial" pitchFamily="34" charset="0"/>
              <a:buChar char="•"/>
            </a:pPr>
            <a:r>
              <a:rPr lang="ru-RU" sz="3200" dirty="0" smtClean="0"/>
              <a:t>б) </a:t>
            </a:r>
            <a:r>
              <a:rPr lang="ru-RU" sz="3200" dirty="0" err="1" smtClean="0"/>
              <a:t>Хопёрский</a:t>
            </a:r>
            <a:r>
              <a:rPr lang="ru-RU" sz="3200" dirty="0" smtClean="0"/>
              <a:t>;</a:t>
            </a:r>
          </a:p>
          <a:p>
            <a:pPr marL="285750" indent="-285750">
              <a:buFont typeface="Arial" pitchFamily="34" charset="0"/>
              <a:buChar char="•"/>
            </a:pPr>
            <a:r>
              <a:rPr lang="ru-RU" sz="3200" dirty="0" smtClean="0"/>
              <a:t>в) Графский;</a:t>
            </a:r>
          </a:p>
          <a:p>
            <a:pPr marL="285750" indent="-285750">
              <a:buFont typeface="Arial" pitchFamily="34" charset="0"/>
              <a:buChar char="•"/>
            </a:pPr>
            <a:r>
              <a:rPr lang="ru-RU" sz="3200" dirty="0" smtClean="0"/>
              <a:t>г) </a:t>
            </a:r>
            <a:r>
              <a:rPr lang="ru-RU" sz="3200" dirty="0" err="1" smtClean="0"/>
              <a:t>Галичья</a:t>
            </a:r>
            <a:r>
              <a:rPr lang="ru-RU" sz="3200" dirty="0" smtClean="0"/>
              <a:t> Гора.</a:t>
            </a:r>
          </a:p>
          <a:p>
            <a:pPr marL="285750" indent="-285750">
              <a:buFont typeface="Arial" pitchFamily="34" charset="0"/>
              <a:buChar char="•"/>
            </a:pPr>
            <a:endParaRPr lang="ru-RU" sz="3200" dirty="0"/>
          </a:p>
        </p:txBody>
      </p:sp>
    </p:spTree>
    <p:extLst>
      <p:ext uri="{BB962C8B-B14F-4D97-AF65-F5344CB8AC3E}">
        <p14:creationId xmlns:p14="http://schemas.microsoft.com/office/powerpoint/2010/main" val="381493794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Вопрос № 20</a:t>
            </a:r>
            <a:endParaRPr lang="ru-RU" dirty="0"/>
          </a:p>
        </p:txBody>
      </p:sp>
      <p:sp>
        <p:nvSpPr>
          <p:cNvPr id="3" name="Прямоугольник 2"/>
          <p:cNvSpPr/>
          <p:nvPr/>
        </p:nvSpPr>
        <p:spPr>
          <a:xfrm>
            <a:off x="539552" y="1844824"/>
            <a:ext cx="7560840" cy="3539430"/>
          </a:xfrm>
          <a:prstGeom prst="rect">
            <a:avLst/>
          </a:prstGeom>
        </p:spPr>
        <p:txBody>
          <a:bodyPr wrap="square">
            <a:spAutoFit/>
          </a:bodyPr>
          <a:lstStyle/>
          <a:p>
            <a:pPr marL="342900" indent="-342900">
              <a:buFont typeface="Arial" pitchFamily="34" charset="0"/>
              <a:buChar char="•"/>
            </a:pPr>
            <a:r>
              <a:rPr lang="ru-RU" sz="3200" dirty="0" smtClean="0"/>
              <a:t>► Волки из какого российского города составляют конкуренцию тамбовскому волку?</a:t>
            </a:r>
          </a:p>
          <a:p>
            <a:pPr marL="285750" indent="-285750">
              <a:buFont typeface="Arial" pitchFamily="34" charset="0"/>
              <a:buChar char="•"/>
            </a:pPr>
            <a:r>
              <a:rPr lang="ru-RU" sz="3200" dirty="0" smtClean="0"/>
              <a:t>а) Пенза;</a:t>
            </a:r>
          </a:p>
          <a:p>
            <a:pPr marL="285750" indent="-285750">
              <a:buFont typeface="Arial" pitchFamily="34" charset="0"/>
              <a:buChar char="•"/>
            </a:pPr>
            <a:r>
              <a:rPr lang="ru-RU" sz="3200" dirty="0" smtClean="0"/>
              <a:t>б) Брянск;</a:t>
            </a:r>
          </a:p>
          <a:p>
            <a:pPr marL="285750" indent="-285750">
              <a:buFont typeface="Arial" pitchFamily="34" charset="0"/>
              <a:buChar char="•"/>
            </a:pPr>
            <a:r>
              <a:rPr lang="ru-RU" sz="3200" dirty="0" smtClean="0"/>
              <a:t>в) Ярославль;</a:t>
            </a:r>
          </a:p>
          <a:p>
            <a:pPr marL="285750" indent="-285750">
              <a:buFont typeface="Arial" pitchFamily="34" charset="0"/>
              <a:buChar char="•"/>
            </a:pPr>
            <a:r>
              <a:rPr lang="ru-RU" sz="3200" dirty="0" smtClean="0"/>
              <a:t>г) Тюмень.</a:t>
            </a:r>
            <a:endParaRPr lang="ru-RU" sz="3200" dirty="0"/>
          </a:p>
        </p:txBody>
      </p:sp>
    </p:spTree>
    <p:extLst>
      <p:ext uri="{BB962C8B-B14F-4D97-AF65-F5344CB8AC3E}">
        <p14:creationId xmlns:p14="http://schemas.microsoft.com/office/powerpoint/2010/main" val="345804904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r>
              <a:rPr lang="ru-RU" dirty="0" smtClean="0"/>
              <a:t>Вопрос № 21</a:t>
            </a:r>
            <a:endParaRPr lang="ru-RU" dirty="0"/>
          </a:p>
        </p:txBody>
      </p:sp>
      <p:sp>
        <p:nvSpPr>
          <p:cNvPr id="4" name="Прямоугольник 3"/>
          <p:cNvSpPr/>
          <p:nvPr/>
        </p:nvSpPr>
        <p:spPr>
          <a:xfrm>
            <a:off x="755576" y="1844824"/>
            <a:ext cx="7704856" cy="3046988"/>
          </a:xfrm>
          <a:prstGeom prst="rect">
            <a:avLst/>
          </a:prstGeom>
        </p:spPr>
        <p:txBody>
          <a:bodyPr wrap="square">
            <a:spAutoFit/>
          </a:bodyPr>
          <a:lstStyle/>
          <a:p>
            <a:pPr marL="342900" indent="-342900">
              <a:buFont typeface="Arial" pitchFamily="34" charset="0"/>
              <a:buChar char="•"/>
            </a:pPr>
            <a:r>
              <a:rPr lang="ru-RU" sz="3200" dirty="0" smtClean="0"/>
              <a:t>► Сколько шестёрок в дате основания города Тамбова?</a:t>
            </a:r>
          </a:p>
          <a:p>
            <a:pPr marL="285750" indent="-285750">
              <a:buFont typeface="Arial" pitchFamily="34" charset="0"/>
              <a:buChar char="•"/>
            </a:pPr>
            <a:r>
              <a:rPr lang="ru-RU" sz="3200" dirty="0" smtClean="0"/>
              <a:t>а) Одна;</a:t>
            </a:r>
          </a:p>
          <a:p>
            <a:pPr marL="285750" indent="-285750">
              <a:buFont typeface="Arial" pitchFamily="34" charset="0"/>
              <a:buChar char="•"/>
            </a:pPr>
            <a:r>
              <a:rPr lang="ru-RU" sz="3200" dirty="0" smtClean="0"/>
              <a:t>б) Две;</a:t>
            </a:r>
          </a:p>
          <a:p>
            <a:pPr marL="285750" indent="-285750">
              <a:buFont typeface="Arial" pitchFamily="34" charset="0"/>
              <a:buChar char="•"/>
            </a:pPr>
            <a:r>
              <a:rPr lang="ru-RU" sz="3200" dirty="0" smtClean="0"/>
              <a:t>в) Три;</a:t>
            </a:r>
          </a:p>
          <a:p>
            <a:pPr marL="285750" indent="-285750">
              <a:buFont typeface="Arial" pitchFamily="34" charset="0"/>
              <a:buChar char="•"/>
            </a:pPr>
            <a:r>
              <a:rPr lang="ru-RU" sz="3200" dirty="0" smtClean="0"/>
              <a:t>г) Четыре.</a:t>
            </a:r>
            <a:endParaRPr lang="ru-RU" sz="3200" dirty="0"/>
          </a:p>
        </p:txBody>
      </p:sp>
    </p:spTree>
    <p:extLst>
      <p:ext uri="{BB962C8B-B14F-4D97-AF65-F5344CB8AC3E}">
        <p14:creationId xmlns:p14="http://schemas.microsoft.com/office/powerpoint/2010/main" val="30336425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Вопрос № 22</a:t>
            </a:r>
            <a:endParaRPr lang="ru-RU" dirty="0"/>
          </a:p>
        </p:txBody>
      </p:sp>
      <p:sp>
        <p:nvSpPr>
          <p:cNvPr id="3" name="Прямоугольник 2"/>
          <p:cNvSpPr/>
          <p:nvPr/>
        </p:nvSpPr>
        <p:spPr>
          <a:xfrm>
            <a:off x="1043608" y="1988840"/>
            <a:ext cx="7416824" cy="3046988"/>
          </a:xfrm>
          <a:prstGeom prst="rect">
            <a:avLst/>
          </a:prstGeom>
        </p:spPr>
        <p:txBody>
          <a:bodyPr wrap="square">
            <a:spAutoFit/>
          </a:bodyPr>
          <a:lstStyle/>
          <a:p>
            <a:pPr marL="342900" indent="-342900">
              <a:buFont typeface="Arial" pitchFamily="34" charset="0"/>
              <a:buChar char="•"/>
            </a:pPr>
            <a:r>
              <a:rPr lang="ru-RU" sz="3200" dirty="0" smtClean="0"/>
              <a:t>► Какой из этих российских городов младше Тамбова?</a:t>
            </a:r>
          </a:p>
          <a:p>
            <a:pPr marL="285750" indent="-285750">
              <a:buFont typeface="Arial" pitchFamily="34" charset="0"/>
              <a:buChar char="•"/>
            </a:pPr>
            <a:r>
              <a:rPr lang="ru-RU" sz="3200" dirty="0" smtClean="0"/>
              <a:t>а) Москва;</a:t>
            </a:r>
          </a:p>
          <a:p>
            <a:pPr marL="285750" indent="-285750">
              <a:buFont typeface="Arial" pitchFamily="34" charset="0"/>
              <a:buChar char="•"/>
            </a:pPr>
            <a:r>
              <a:rPr lang="ru-RU" sz="3200" dirty="0" smtClean="0"/>
              <a:t>б) Санкт-Петербург;</a:t>
            </a:r>
          </a:p>
          <a:p>
            <a:pPr marL="285750" indent="-285750">
              <a:buFont typeface="Arial" pitchFamily="34" charset="0"/>
              <a:buChar char="•"/>
            </a:pPr>
            <a:r>
              <a:rPr lang="ru-RU" sz="3200" dirty="0" smtClean="0"/>
              <a:t>в) Воронеж;</a:t>
            </a:r>
          </a:p>
          <a:p>
            <a:pPr marL="285750" indent="-285750">
              <a:buFont typeface="Arial" pitchFamily="34" charset="0"/>
              <a:buChar char="•"/>
            </a:pPr>
            <a:r>
              <a:rPr lang="ru-RU" sz="3200" dirty="0" smtClean="0"/>
              <a:t>г) Ярославль.</a:t>
            </a:r>
            <a:endParaRPr lang="ru-RU" sz="3200" dirty="0"/>
          </a:p>
        </p:txBody>
      </p:sp>
    </p:spTree>
    <p:extLst>
      <p:ext uri="{BB962C8B-B14F-4D97-AF65-F5344CB8AC3E}">
        <p14:creationId xmlns:p14="http://schemas.microsoft.com/office/powerpoint/2010/main" val="232567316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Вопрос № 23</a:t>
            </a:r>
            <a:endParaRPr lang="ru-RU" dirty="0"/>
          </a:p>
        </p:txBody>
      </p:sp>
      <p:sp>
        <p:nvSpPr>
          <p:cNvPr id="3" name="Прямоугольник 2"/>
          <p:cNvSpPr/>
          <p:nvPr/>
        </p:nvSpPr>
        <p:spPr>
          <a:xfrm>
            <a:off x="488078" y="1772816"/>
            <a:ext cx="7776864" cy="3046988"/>
          </a:xfrm>
          <a:prstGeom prst="rect">
            <a:avLst/>
          </a:prstGeom>
        </p:spPr>
        <p:txBody>
          <a:bodyPr wrap="square">
            <a:spAutoFit/>
          </a:bodyPr>
          <a:lstStyle/>
          <a:p>
            <a:pPr marL="342900" indent="-342900">
              <a:buFont typeface="Arial" pitchFamily="34" charset="0"/>
              <a:buChar char="•"/>
            </a:pPr>
            <a:r>
              <a:rPr lang="ru-RU" sz="3200" dirty="0" smtClean="0"/>
              <a:t>► Каково было первоначальное написание имени города Тамбова?</a:t>
            </a:r>
          </a:p>
          <a:p>
            <a:pPr marL="285750" indent="-285750">
              <a:buFont typeface="Arial" pitchFamily="34" charset="0"/>
              <a:buChar char="•"/>
            </a:pPr>
            <a:r>
              <a:rPr lang="ru-RU" sz="3200" dirty="0" smtClean="0"/>
              <a:t>а) </a:t>
            </a:r>
            <a:r>
              <a:rPr lang="ru-RU" sz="3200" dirty="0" err="1" smtClean="0"/>
              <a:t>Томбов</a:t>
            </a:r>
            <a:r>
              <a:rPr lang="ru-RU" sz="3200" dirty="0" smtClean="0"/>
              <a:t>;</a:t>
            </a:r>
          </a:p>
          <a:p>
            <a:pPr marL="285750" indent="-285750">
              <a:buFont typeface="Arial" pitchFamily="34" charset="0"/>
              <a:buChar char="•"/>
            </a:pPr>
            <a:r>
              <a:rPr lang="ru-RU" sz="3200" dirty="0" smtClean="0"/>
              <a:t>б) </a:t>
            </a:r>
            <a:r>
              <a:rPr lang="ru-RU" sz="3200" dirty="0" err="1" smtClean="0"/>
              <a:t>Тонбов</a:t>
            </a:r>
            <a:r>
              <a:rPr lang="ru-RU" sz="3200" dirty="0" smtClean="0"/>
              <a:t>;</a:t>
            </a:r>
          </a:p>
          <a:p>
            <a:pPr marL="285750" indent="-285750">
              <a:buFont typeface="Arial" pitchFamily="34" charset="0"/>
              <a:buChar char="•"/>
            </a:pPr>
            <a:r>
              <a:rPr lang="ru-RU" sz="3200" dirty="0" smtClean="0"/>
              <a:t>в) </a:t>
            </a:r>
            <a:r>
              <a:rPr lang="ru-RU" sz="3200" dirty="0" err="1" smtClean="0"/>
              <a:t>Тамбог</a:t>
            </a:r>
            <a:r>
              <a:rPr lang="ru-RU" sz="3200" dirty="0" smtClean="0"/>
              <a:t>;</a:t>
            </a:r>
          </a:p>
          <a:p>
            <a:pPr marL="285750" indent="-285750">
              <a:buFont typeface="Arial" pitchFamily="34" charset="0"/>
              <a:buChar char="•"/>
            </a:pPr>
            <a:r>
              <a:rPr lang="ru-RU" sz="3200" dirty="0" smtClean="0"/>
              <a:t>г) </a:t>
            </a:r>
            <a:r>
              <a:rPr lang="ru-RU" sz="3200" dirty="0" err="1" smtClean="0"/>
              <a:t>Тутбов</a:t>
            </a:r>
            <a:r>
              <a:rPr lang="ru-RU" sz="3200" dirty="0" smtClean="0"/>
              <a:t>.</a:t>
            </a:r>
            <a:endParaRPr lang="ru-RU" sz="3200" dirty="0"/>
          </a:p>
        </p:txBody>
      </p:sp>
    </p:spTree>
    <p:extLst>
      <p:ext uri="{BB962C8B-B14F-4D97-AF65-F5344CB8AC3E}">
        <p14:creationId xmlns:p14="http://schemas.microsoft.com/office/powerpoint/2010/main" val="75041821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Вопрос № 24</a:t>
            </a:r>
            <a:endParaRPr lang="ru-RU" dirty="0"/>
          </a:p>
        </p:txBody>
      </p:sp>
      <p:sp>
        <p:nvSpPr>
          <p:cNvPr id="3" name="Прямоугольник 2"/>
          <p:cNvSpPr/>
          <p:nvPr/>
        </p:nvSpPr>
        <p:spPr>
          <a:xfrm>
            <a:off x="755576" y="1916832"/>
            <a:ext cx="7632848" cy="3046988"/>
          </a:xfrm>
          <a:prstGeom prst="rect">
            <a:avLst/>
          </a:prstGeom>
        </p:spPr>
        <p:txBody>
          <a:bodyPr wrap="square">
            <a:spAutoFit/>
          </a:bodyPr>
          <a:lstStyle/>
          <a:p>
            <a:pPr marL="342900" indent="-342900">
              <a:buFont typeface="Arial" pitchFamily="34" charset="0"/>
              <a:buChar char="•"/>
            </a:pPr>
            <a:r>
              <a:rPr lang="ru-RU" sz="3200" dirty="0" smtClean="0"/>
              <a:t>► В числе первых жителей Тамбовской губернии были:</a:t>
            </a:r>
          </a:p>
          <a:p>
            <a:pPr marL="285750" indent="-285750">
              <a:buFont typeface="Arial" pitchFamily="34" charset="0"/>
              <a:buChar char="•"/>
            </a:pPr>
            <a:r>
              <a:rPr lang="ru-RU" sz="3200" dirty="0" smtClean="0"/>
              <a:t>а) Пчеловоды;</a:t>
            </a:r>
          </a:p>
          <a:p>
            <a:pPr marL="285750" indent="-285750">
              <a:buFont typeface="Arial" pitchFamily="34" charset="0"/>
              <a:buChar char="•"/>
            </a:pPr>
            <a:r>
              <a:rPr lang="ru-RU" sz="3200" dirty="0" smtClean="0"/>
              <a:t>б) Ткачи;</a:t>
            </a:r>
          </a:p>
          <a:p>
            <a:pPr marL="285750" indent="-285750">
              <a:buFont typeface="Arial" pitchFamily="34" charset="0"/>
              <a:buChar char="•"/>
            </a:pPr>
            <a:r>
              <a:rPr lang="ru-RU" sz="3200" dirty="0" smtClean="0"/>
              <a:t>в) Гончары;</a:t>
            </a:r>
          </a:p>
          <a:p>
            <a:pPr marL="285750" indent="-285750">
              <a:buFont typeface="Arial" pitchFamily="34" charset="0"/>
              <a:buChar char="•"/>
            </a:pPr>
            <a:r>
              <a:rPr lang="ru-RU" sz="3200" dirty="0" smtClean="0"/>
              <a:t>г) Оружейники</a:t>
            </a:r>
            <a:r>
              <a:rPr lang="ru-RU" sz="3200" dirty="0" smtClean="0"/>
              <a:t>.</a:t>
            </a:r>
            <a:endParaRPr lang="ru-RU" sz="3200" dirty="0" smtClean="0"/>
          </a:p>
        </p:txBody>
      </p:sp>
    </p:spTree>
    <p:extLst>
      <p:ext uri="{BB962C8B-B14F-4D97-AF65-F5344CB8AC3E}">
        <p14:creationId xmlns:p14="http://schemas.microsoft.com/office/powerpoint/2010/main" val="180702958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Вопрос № 25</a:t>
            </a:r>
            <a:endParaRPr lang="ru-RU" dirty="0"/>
          </a:p>
        </p:txBody>
      </p:sp>
      <p:sp>
        <p:nvSpPr>
          <p:cNvPr id="3" name="Прямоугольник 2"/>
          <p:cNvSpPr/>
          <p:nvPr/>
        </p:nvSpPr>
        <p:spPr>
          <a:xfrm>
            <a:off x="611560" y="1772816"/>
            <a:ext cx="7776864" cy="3816429"/>
          </a:xfrm>
          <a:prstGeom prst="rect">
            <a:avLst/>
          </a:prstGeom>
        </p:spPr>
        <p:txBody>
          <a:bodyPr wrap="square">
            <a:spAutoFit/>
          </a:bodyPr>
          <a:lstStyle/>
          <a:p>
            <a:endParaRPr lang="ru-RU" dirty="0" smtClean="0"/>
          </a:p>
          <a:p>
            <a:pPr marL="342900" indent="-342900">
              <a:buFont typeface="Arial" pitchFamily="34" charset="0"/>
              <a:buChar char="•"/>
            </a:pPr>
            <a:r>
              <a:rPr lang="ru-RU" sz="3200" dirty="0" smtClean="0"/>
              <a:t>► Кем во время Великой Отечественной войны была наша героическая землячка Зоя Космодемьянская?</a:t>
            </a:r>
          </a:p>
          <a:p>
            <a:pPr marL="285750" indent="-285750">
              <a:buFont typeface="Arial" pitchFamily="34" charset="0"/>
              <a:buChar char="•"/>
            </a:pPr>
            <a:r>
              <a:rPr lang="ru-RU" sz="3200" dirty="0" smtClean="0"/>
              <a:t>а) Медсестрой;</a:t>
            </a:r>
          </a:p>
          <a:p>
            <a:pPr marL="285750" indent="-285750">
              <a:buFont typeface="Arial" pitchFamily="34" charset="0"/>
              <a:buChar char="•"/>
            </a:pPr>
            <a:r>
              <a:rPr lang="ru-RU" sz="3200" dirty="0" smtClean="0"/>
              <a:t>б) Лётчицей;</a:t>
            </a:r>
          </a:p>
          <a:p>
            <a:pPr marL="285750" indent="-285750">
              <a:buFont typeface="Arial" pitchFamily="34" charset="0"/>
              <a:buChar char="•"/>
            </a:pPr>
            <a:r>
              <a:rPr lang="ru-RU" sz="3200" dirty="0" smtClean="0"/>
              <a:t>в) Партизанкой;</a:t>
            </a:r>
          </a:p>
          <a:p>
            <a:pPr marL="285750" indent="-285750">
              <a:buFont typeface="Arial" pitchFamily="34" charset="0"/>
              <a:buChar char="•"/>
            </a:pPr>
            <a:r>
              <a:rPr lang="ru-RU" sz="3200" dirty="0" smtClean="0"/>
              <a:t>г) Подпольщицей.</a:t>
            </a:r>
            <a:endParaRPr lang="ru-RU" sz="3200" dirty="0"/>
          </a:p>
        </p:txBody>
      </p:sp>
    </p:spTree>
    <p:extLst>
      <p:ext uri="{BB962C8B-B14F-4D97-AF65-F5344CB8AC3E}">
        <p14:creationId xmlns:p14="http://schemas.microsoft.com/office/powerpoint/2010/main" val="5615769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Вопрос № 26</a:t>
            </a:r>
            <a:endParaRPr lang="ru-RU" dirty="0"/>
          </a:p>
        </p:txBody>
      </p:sp>
      <p:sp>
        <p:nvSpPr>
          <p:cNvPr id="3" name="Прямоугольник 2"/>
          <p:cNvSpPr/>
          <p:nvPr/>
        </p:nvSpPr>
        <p:spPr>
          <a:xfrm>
            <a:off x="539552" y="1772816"/>
            <a:ext cx="7704856" cy="3539430"/>
          </a:xfrm>
          <a:prstGeom prst="rect">
            <a:avLst/>
          </a:prstGeom>
        </p:spPr>
        <p:txBody>
          <a:bodyPr wrap="square">
            <a:spAutoFit/>
          </a:bodyPr>
          <a:lstStyle/>
          <a:p>
            <a:pPr marL="342900" indent="-342900">
              <a:buFont typeface="Arial" pitchFamily="34" charset="0"/>
              <a:buChar char="•"/>
            </a:pPr>
            <a:r>
              <a:rPr lang="ru-RU" sz="3200" dirty="0" smtClean="0"/>
              <a:t>► Музыку какого знаменитого марша, будучи в Тамбове, написал Василий Иванович Агапкин?</a:t>
            </a:r>
          </a:p>
          <a:p>
            <a:pPr marL="285750" indent="-285750">
              <a:buFont typeface="Arial" pitchFamily="34" charset="0"/>
              <a:buChar char="•"/>
            </a:pPr>
            <a:r>
              <a:rPr lang="ru-RU" sz="3200" dirty="0" smtClean="0"/>
              <a:t>а) «Авиамарш»;</a:t>
            </a:r>
          </a:p>
          <a:p>
            <a:pPr marL="285750" indent="-285750">
              <a:buFont typeface="Arial" pitchFamily="34" charset="0"/>
              <a:buChar char="•"/>
            </a:pPr>
            <a:r>
              <a:rPr lang="ru-RU" sz="3200" dirty="0" smtClean="0"/>
              <a:t>б) «Прощание славянки»;</a:t>
            </a:r>
          </a:p>
          <a:p>
            <a:pPr marL="285750" indent="-285750">
              <a:buFont typeface="Arial" pitchFamily="34" charset="0"/>
              <a:buChar char="•"/>
            </a:pPr>
            <a:r>
              <a:rPr lang="ru-RU" sz="3200" dirty="0" smtClean="0"/>
              <a:t>в) «Марш энтузиастов»;</a:t>
            </a:r>
          </a:p>
          <a:p>
            <a:pPr marL="285750" indent="-285750">
              <a:buFont typeface="Arial" pitchFamily="34" charset="0"/>
              <a:buChar char="•"/>
            </a:pPr>
            <a:r>
              <a:rPr lang="ru-RU" sz="3200" dirty="0" smtClean="0"/>
              <a:t>г) «Марш советских танкистов».</a:t>
            </a:r>
            <a:endParaRPr lang="ru-RU" sz="3200" dirty="0"/>
          </a:p>
        </p:txBody>
      </p:sp>
    </p:spTree>
    <p:extLst>
      <p:ext uri="{BB962C8B-B14F-4D97-AF65-F5344CB8AC3E}">
        <p14:creationId xmlns:p14="http://schemas.microsoft.com/office/powerpoint/2010/main" val="284415977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Вопрос № 27</a:t>
            </a:r>
            <a:endParaRPr lang="ru-RU" dirty="0"/>
          </a:p>
        </p:txBody>
      </p:sp>
      <p:sp>
        <p:nvSpPr>
          <p:cNvPr id="3" name="Прямоугольник 2"/>
          <p:cNvSpPr/>
          <p:nvPr/>
        </p:nvSpPr>
        <p:spPr>
          <a:xfrm>
            <a:off x="324876" y="1700808"/>
            <a:ext cx="8136904" cy="3539430"/>
          </a:xfrm>
          <a:prstGeom prst="rect">
            <a:avLst/>
          </a:prstGeom>
        </p:spPr>
        <p:txBody>
          <a:bodyPr wrap="square">
            <a:spAutoFit/>
          </a:bodyPr>
          <a:lstStyle/>
          <a:p>
            <a:pPr marL="342900" indent="-342900">
              <a:buFont typeface="Arial" pitchFamily="34" charset="0"/>
              <a:buChar char="•"/>
            </a:pPr>
            <a:r>
              <a:rPr lang="ru-RU" sz="3200" dirty="0" smtClean="0"/>
              <a:t>► Какое из музыкальных произведений Василия Ивановича Агапкина является гимном Тамбовской области?</a:t>
            </a:r>
          </a:p>
          <a:p>
            <a:pPr marL="285750" indent="-285750">
              <a:buFont typeface="Arial" pitchFamily="34" charset="0"/>
              <a:buChar char="•"/>
            </a:pPr>
            <a:r>
              <a:rPr lang="ru-RU" sz="3200" dirty="0" smtClean="0"/>
              <a:t>а) «Прощание славянки»;</a:t>
            </a:r>
          </a:p>
          <a:p>
            <a:pPr marL="285750" indent="-285750">
              <a:buFont typeface="Arial" pitchFamily="34" charset="0"/>
              <a:buChar char="•"/>
            </a:pPr>
            <a:r>
              <a:rPr lang="ru-RU" sz="3200" dirty="0" smtClean="0"/>
              <a:t>б) «Волшебный сон»;</a:t>
            </a:r>
          </a:p>
          <a:p>
            <a:pPr marL="285750" indent="-285750">
              <a:buFont typeface="Arial" pitchFamily="34" charset="0"/>
              <a:buChar char="•"/>
            </a:pPr>
            <a:r>
              <a:rPr lang="ru-RU" sz="3200" dirty="0" smtClean="0"/>
              <a:t>в) «Любовь музыканта»;</a:t>
            </a:r>
          </a:p>
          <a:p>
            <a:pPr marL="285750" indent="-285750">
              <a:buFont typeface="Arial" pitchFamily="34" charset="0"/>
              <a:buChar char="•"/>
            </a:pPr>
            <a:r>
              <a:rPr lang="ru-RU" sz="3200" dirty="0" smtClean="0"/>
              <a:t>г) «Голубая ночь».</a:t>
            </a:r>
            <a:endParaRPr lang="ru-RU" sz="3200" dirty="0"/>
          </a:p>
        </p:txBody>
      </p:sp>
    </p:spTree>
    <p:extLst>
      <p:ext uri="{BB962C8B-B14F-4D97-AF65-F5344CB8AC3E}">
        <p14:creationId xmlns:p14="http://schemas.microsoft.com/office/powerpoint/2010/main" val="276862186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Вопрос № 28</a:t>
            </a:r>
            <a:endParaRPr lang="ru-RU" dirty="0"/>
          </a:p>
        </p:txBody>
      </p:sp>
      <p:sp>
        <p:nvSpPr>
          <p:cNvPr id="3" name="Прямоугольник 2"/>
          <p:cNvSpPr/>
          <p:nvPr/>
        </p:nvSpPr>
        <p:spPr>
          <a:xfrm>
            <a:off x="502250" y="1700808"/>
            <a:ext cx="8136904" cy="3539430"/>
          </a:xfrm>
          <a:prstGeom prst="rect">
            <a:avLst/>
          </a:prstGeom>
        </p:spPr>
        <p:txBody>
          <a:bodyPr wrap="square">
            <a:spAutoFit/>
          </a:bodyPr>
          <a:lstStyle/>
          <a:p>
            <a:pPr marL="342900" indent="-342900">
              <a:buFont typeface="Arial" pitchFamily="34" charset="0"/>
              <a:buChar char="•"/>
            </a:pPr>
            <a:r>
              <a:rPr lang="ru-RU" sz="3200" dirty="0" smtClean="0"/>
              <a:t>► После выхода на экраны какого фильма в нашу разговорную речь прочно вошла фраза «Тамбовский волк тебе товарищ!»?</a:t>
            </a:r>
          </a:p>
          <a:p>
            <a:pPr marL="285750" indent="-285750">
              <a:buFont typeface="Arial" pitchFamily="34" charset="0"/>
              <a:buChar char="•"/>
            </a:pPr>
            <a:r>
              <a:rPr lang="ru-RU" sz="3200" dirty="0" smtClean="0"/>
              <a:t>а) «Дело Румянцева»;</a:t>
            </a:r>
          </a:p>
          <a:p>
            <a:pPr marL="285750" indent="-285750">
              <a:buFont typeface="Arial" pitchFamily="34" charset="0"/>
              <a:buChar char="•"/>
            </a:pPr>
            <a:r>
              <a:rPr lang="ru-RU" sz="3200" dirty="0" smtClean="0"/>
              <a:t>б) «Дело было в </a:t>
            </a:r>
            <a:r>
              <a:rPr lang="ru-RU" sz="3200" dirty="0" err="1" smtClean="0"/>
              <a:t>Пенькове</a:t>
            </a:r>
            <a:r>
              <a:rPr lang="ru-RU" sz="3200" dirty="0" smtClean="0"/>
              <a:t>»;</a:t>
            </a:r>
          </a:p>
          <a:p>
            <a:pPr marL="285750" indent="-285750">
              <a:buFont typeface="Arial" pitchFamily="34" charset="0"/>
              <a:buChar char="•"/>
            </a:pPr>
            <a:r>
              <a:rPr lang="ru-RU" sz="3200" dirty="0" smtClean="0"/>
              <a:t>в) «Я шагаю по Москве»;</a:t>
            </a:r>
          </a:p>
          <a:p>
            <a:pPr marL="285750" indent="-285750">
              <a:buFont typeface="Arial" pitchFamily="34" charset="0"/>
              <a:buChar char="•"/>
            </a:pPr>
            <a:r>
              <a:rPr lang="ru-RU" sz="3200" dirty="0" smtClean="0"/>
              <a:t>г) «Свой среди чужих, чужой среди своих».</a:t>
            </a:r>
            <a:endParaRPr lang="ru-RU" sz="3200" dirty="0"/>
          </a:p>
        </p:txBody>
      </p:sp>
    </p:spTree>
    <p:extLst>
      <p:ext uri="{BB962C8B-B14F-4D97-AF65-F5344CB8AC3E}">
        <p14:creationId xmlns:p14="http://schemas.microsoft.com/office/powerpoint/2010/main" val="36578599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Вопрос № 2</a:t>
            </a:r>
            <a:endParaRPr lang="ru-RU" dirty="0"/>
          </a:p>
        </p:txBody>
      </p:sp>
      <p:sp>
        <p:nvSpPr>
          <p:cNvPr id="3" name="Прямоугольник 2"/>
          <p:cNvSpPr/>
          <p:nvPr/>
        </p:nvSpPr>
        <p:spPr>
          <a:xfrm>
            <a:off x="899592" y="1916832"/>
            <a:ext cx="6984776" cy="3539430"/>
          </a:xfrm>
          <a:prstGeom prst="rect">
            <a:avLst/>
          </a:prstGeom>
        </p:spPr>
        <p:txBody>
          <a:bodyPr wrap="square">
            <a:spAutoFit/>
          </a:bodyPr>
          <a:lstStyle/>
          <a:p>
            <a:pPr marL="342900" indent="-342900">
              <a:buFont typeface="Arial" pitchFamily="34" charset="0"/>
              <a:buChar char="•"/>
            </a:pPr>
            <a:r>
              <a:rPr lang="ru-RU" sz="3200" dirty="0" smtClean="0"/>
              <a:t>► Какого цвета вертикальные полосы полотнища флага Тамбовской области?</a:t>
            </a:r>
          </a:p>
          <a:p>
            <a:pPr marL="342900" indent="-342900">
              <a:buFont typeface="Arial" pitchFamily="34" charset="0"/>
              <a:buChar char="•"/>
            </a:pPr>
            <a:r>
              <a:rPr lang="ru-RU" sz="3200" dirty="0" smtClean="0"/>
              <a:t>а) Красного и синего;</a:t>
            </a:r>
          </a:p>
          <a:p>
            <a:pPr marL="342900" indent="-342900">
              <a:buFont typeface="Arial" pitchFamily="34" charset="0"/>
              <a:buChar char="•"/>
            </a:pPr>
            <a:r>
              <a:rPr lang="ru-RU" sz="3200" dirty="0" smtClean="0"/>
              <a:t>б) Белого и синего;</a:t>
            </a:r>
          </a:p>
          <a:p>
            <a:pPr marL="342900" indent="-342900">
              <a:buFont typeface="Arial" pitchFamily="34" charset="0"/>
              <a:buChar char="•"/>
            </a:pPr>
            <a:r>
              <a:rPr lang="ru-RU" sz="3200" dirty="0" smtClean="0"/>
              <a:t>в) Синего и зелёного;</a:t>
            </a:r>
          </a:p>
          <a:p>
            <a:pPr marL="342900" indent="-342900">
              <a:buFont typeface="Arial" pitchFamily="34" charset="0"/>
              <a:buChar char="•"/>
            </a:pPr>
            <a:r>
              <a:rPr lang="ru-RU" sz="3200" dirty="0" smtClean="0"/>
              <a:t>г) Красного и зелёного. </a:t>
            </a:r>
            <a:endParaRPr lang="ru-RU" sz="3200" dirty="0"/>
          </a:p>
        </p:txBody>
      </p:sp>
    </p:spTree>
    <p:extLst>
      <p:ext uri="{BB962C8B-B14F-4D97-AF65-F5344CB8AC3E}">
        <p14:creationId xmlns:p14="http://schemas.microsoft.com/office/powerpoint/2010/main" val="167407104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Вопрос № 29</a:t>
            </a:r>
            <a:endParaRPr lang="ru-RU" dirty="0"/>
          </a:p>
        </p:txBody>
      </p:sp>
      <p:sp>
        <p:nvSpPr>
          <p:cNvPr id="3" name="Прямоугольник 2"/>
          <p:cNvSpPr/>
          <p:nvPr/>
        </p:nvSpPr>
        <p:spPr>
          <a:xfrm>
            <a:off x="179512" y="1268760"/>
            <a:ext cx="8784976" cy="5509200"/>
          </a:xfrm>
          <a:prstGeom prst="rect">
            <a:avLst/>
          </a:prstGeom>
        </p:spPr>
        <p:txBody>
          <a:bodyPr wrap="square">
            <a:spAutoFit/>
          </a:bodyPr>
          <a:lstStyle/>
          <a:p>
            <a:pPr marL="342900" indent="-342900">
              <a:buFont typeface="Arial" pitchFamily="34" charset="0"/>
              <a:buChar char="•"/>
            </a:pPr>
            <a:r>
              <a:rPr lang="ru-RU" sz="3200" dirty="0" smtClean="0"/>
              <a:t>► Главной достопримечательностью  какого районного центра Тамбовской области является </a:t>
            </a:r>
            <a:r>
              <a:rPr lang="ru-RU" sz="3200" dirty="0" err="1" smtClean="0"/>
              <a:t>Михаило</a:t>
            </a:r>
            <a:r>
              <a:rPr lang="ru-RU" sz="3200" dirty="0" smtClean="0"/>
              <a:t>-Архангельский храм, в котором установлен уникальный иконостас, выполненный из фарфора и являющийся единственным иконостасом такого рода в России?</a:t>
            </a:r>
          </a:p>
          <a:p>
            <a:pPr marL="285750" indent="-285750">
              <a:buFont typeface="Arial" pitchFamily="34" charset="0"/>
              <a:buChar char="•"/>
            </a:pPr>
            <a:r>
              <a:rPr lang="ru-RU" sz="3200" dirty="0" smtClean="0"/>
              <a:t>а) Первомайский;</a:t>
            </a:r>
          </a:p>
          <a:p>
            <a:pPr marL="285750" indent="-285750">
              <a:buFont typeface="Arial" pitchFamily="34" charset="0"/>
              <a:buChar char="•"/>
            </a:pPr>
            <a:r>
              <a:rPr lang="ru-RU" sz="3200" dirty="0" smtClean="0"/>
              <a:t>б) Мордово;</a:t>
            </a:r>
          </a:p>
          <a:p>
            <a:pPr marL="285750" indent="-285750">
              <a:buFont typeface="Arial" pitchFamily="34" charset="0"/>
              <a:buChar char="•"/>
            </a:pPr>
            <a:r>
              <a:rPr lang="ru-RU" sz="3200" dirty="0" smtClean="0"/>
              <a:t>в) </a:t>
            </a:r>
            <a:r>
              <a:rPr lang="ru-RU" sz="3200" dirty="0" err="1" smtClean="0"/>
              <a:t>Инжавино</a:t>
            </a:r>
            <a:r>
              <a:rPr lang="ru-RU" sz="3200" dirty="0" smtClean="0"/>
              <a:t>;</a:t>
            </a:r>
          </a:p>
          <a:p>
            <a:pPr marL="285750" indent="-285750">
              <a:buFont typeface="Arial" pitchFamily="34" charset="0"/>
              <a:buChar char="•"/>
            </a:pPr>
            <a:r>
              <a:rPr lang="ru-RU" sz="3200" dirty="0" smtClean="0"/>
              <a:t>г) Жердевка.</a:t>
            </a:r>
            <a:endParaRPr lang="ru-RU" sz="3200" dirty="0"/>
          </a:p>
        </p:txBody>
      </p:sp>
    </p:spTree>
    <p:extLst>
      <p:ext uri="{BB962C8B-B14F-4D97-AF65-F5344CB8AC3E}">
        <p14:creationId xmlns:p14="http://schemas.microsoft.com/office/powerpoint/2010/main" val="311555324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Вопрос № 30</a:t>
            </a:r>
            <a:endParaRPr lang="ru-RU" dirty="0"/>
          </a:p>
        </p:txBody>
      </p:sp>
      <p:sp>
        <p:nvSpPr>
          <p:cNvPr id="3" name="Прямоугольник 2"/>
          <p:cNvSpPr/>
          <p:nvPr/>
        </p:nvSpPr>
        <p:spPr>
          <a:xfrm>
            <a:off x="611560" y="1772816"/>
            <a:ext cx="7992888" cy="3539430"/>
          </a:xfrm>
          <a:prstGeom prst="rect">
            <a:avLst/>
          </a:prstGeom>
        </p:spPr>
        <p:txBody>
          <a:bodyPr wrap="square">
            <a:spAutoFit/>
          </a:bodyPr>
          <a:lstStyle/>
          <a:p>
            <a:pPr marL="342900" indent="-342900">
              <a:buFont typeface="Arial" pitchFamily="34" charset="0"/>
              <a:buChar char="•"/>
            </a:pPr>
            <a:r>
              <a:rPr lang="ru-RU" sz="3200" dirty="0" smtClean="0"/>
              <a:t>► Что представляет собой монумент «Тамбовский колхозник», установленный в городе Тамбове?</a:t>
            </a:r>
          </a:p>
          <a:p>
            <a:pPr marL="285750" indent="-285750">
              <a:buFont typeface="Arial" pitchFamily="34" charset="0"/>
              <a:buChar char="•"/>
            </a:pPr>
            <a:r>
              <a:rPr lang="ru-RU" sz="3200" dirty="0" smtClean="0"/>
              <a:t>а) Трактор;</a:t>
            </a:r>
          </a:p>
          <a:p>
            <a:pPr marL="285750" indent="-285750">
              <a:buFont typeface="Arial" pitchFamily="34" charset="0"/>
              <a:buChar char="•"/>
            </a:pPr>
            <a:r>
              <a:rPr lang="ru-RU" sz="3200" dirty="0" smtClean="0"/>
              <a:t>б) Мужик-пахарь;</a:t>
            </a:r>
          </a:p>
          <a:p>
            <a:pPr marL="285750" indent="-285750">
              <a:buFont typeface="Arial" pitchFamily="34" charset="0"/>
              <a:buChar char="•"/>
            </a:pPr>
            <a:r>
              <a:rPr lang="ru-RU" sz="3200" dirty="0" smtClean="0"/>
              <a:t>в) Танк;</a:t>
            </a:r>
          </a:p>
          <a:p>
            <a:pPr marL="285750" indent="-285750">
              <a:buFont typeface="Arial" pitchFamily="34" charset="0"/>
              <a:buChar char="•"/>
            </a:pPr>
            <a:r>
              <a:rPr lang="ru-RU" sz="3200" dirty="0" smtClean="0"/>
              <a:t>г) Самолёт.</a:t>
            </a:r>
            <a:endParaRPr lang="ru-RU" sz="3200" dirty="0"/>
          </a:p>
        </p:txBody>
      </p:sp>
    </p:spTree>
    <p:extLst>
      <p:ext uri="{BB962C8B-B14F-4D97-AF65-F5344CB8AC3E}">
        <p14:creationId xmlns:p14="http://schemas.microsoft.com/office/powerpoint/2010/main" val="192721360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Вопрос № 31</a:t>
            </a:r>
            <a:endParaRPr lang="ru-RU" dirty="0"/>
          </a:p>
        </p:txBody>
      </p:sp>
      <p:sp>
        <p:nvSpPr>
          <p:cNvPr id="3" name="Прямоугольник 2"/>
          <p:cNvSpPr/>
          <p:nvPr/>
        </p:nvSpPr>
        <p:spPr>
          <a:xfrm>
            <a:off x="467544" y="1412776"/>
            <a:ext cx="8208912" cy="5016758"/>
          </a:xfrm>
          <a:prstGeom prst="rect">
            <a:avLst/>
          </a:prstGeom>
        </p:spPr>
        <p:txBody>
          <a:bodyPr wrap="square">
            <a:spAutoFit/>
          </a:bodyPr>
          <a:lstStyle/>
          <a:p>
            <a:pPr marL="342900" indent="-342900">
              <a:buFont typeface="Arial" pitchFamily="34" charset="0"/>
              <a:buChar char="•"/>
            </a:pPr>
            <a:r>
              <a:rPr lang="ru-RU" sz="3200" dirty="0" smtClean="0"/>
              <a:t>► На въезде в наш город с автотрассы Тамбов — Пенза установлена скульптура волка. Ее высота составляет три метра, а на пьедестале надпись: «Тамбовский волк — ... товарищ». Вставьте пропущенное прилагательное.</a:t>
            </a:r>
          </a:p>
          <a:p>
            <a:pPr marL="285750" indent="-285750">
              <a:buFont typeface="Arial" pitchFamily="34" charset="0"/>
              <a:buChar char="•"/>
            </a:pPr>
            <a:r>
              <a:rPr lang="ru-RU" sz="3200" dirty="0" smtClean="0"/>
              <a:t>а) Надёжный;</a:t>
            </a:r>
          </a:p>
          <a:p>
            <a:pPr marL="285750" indent="-285750">
              <a:buFont typeface="Arial" pitchFamily="34" charset="0"/>
              <a:buChar char="•"/>
            </a:pPr>
            <a:r>
              <a:rPr lang="ru-RU" sz="3200" dirty="0" smtClean="0"/>
              <a:t>б) Лучший;</a:t>
            </a:r>
          </a:p>
          <a:p>
            <a:pPr marL="285750" indent="-285750">
              <a:buFont typeface="Arial" pitchFamily="34" charset="0"/>
              <a:buChar char="•"/>
            </a:pPr>
            <a:r>
              <a:rPr lang="ru-RU" sz="3200" dirty="0" smtClean="0"/>
              <a:t>в) Серый;</a:t>
            </a:r>
          </a:p>
          <a:p>
            <a:pPr marL="285750" indent="-285750">
              <a:buFont typeface="Arial" pitchFamily="34" charset="0"/>
              <a:buChar char="•"/>
            </a:pPr>
            <a:r>
              <a:rPr lang="ru-RU" sz="3200" dirty="0" smtClean="0"/>
              <a:t>г) Зубастый.</a:t>
            </a:r>
            <a:endParaRPr lang="ru-RU" sz="3200" dirty="0"/>
          </a:p>
        </p:txBody>
      </p:sp>
    </p:spTree>
    <p:extLst>
      <p:ext uri="{BB962C8B-B14F-4D97-AF65-F5344CB8AC3E}">
        <p14:creationId xmlns:p14="http://schemas.microsoft.com/office/powerpoint/2010/main" val="114575410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Вопрос № 32</a:t>
            </a:r>
            <a:endParaRPr lang="ru-RU" dirty="0"/>
          </a:p>
        </p:txBody>
      </p:sp>
      <p:sp>
        <p:nvSpPr>
          <p:cNvPr id="3" name="Прямоугольник 2"/>
          <p:cNvSpPr/>
          <p:nvPr/>
        </p:nvSpPr>
        <p:spPr>
          <a:xfrm>
            <a:off x="48064" y="1196752"/>
            <a:ext cx="9108504" cy="5509200"/>
          </a:xfrm>
          <a:prstGeom prst="rect">
            <a:avLst/>
          </a:prstGeom>
        </p:spPr>
        <p:txBody>
          <a:bodyPr wrap="square">
            <a:spAutoFit/>
          </a:bodyPr>
          <a:lstStyle/>
          <a:p>
            <a:pPr marL="285750" indent="-285750">
              <a:buFont typeface="Arial" pitchFamily="34" charset="0"/>
              <a:buChar char="•"/>
            </a:pPr>
            <a:r>
              <a:rPr lang="ru-RU" sz="3200" dirty="0" smtClean="0"/>
              <a:t>► На внутренней стороне крышки фирменных конфет «Тамбовский волк» печатаются полюбившиеся жителям </a:t>
            </a:r>
            <a:r>
              <a:rPr lang="ru-RU" sz="3200" dirty="0" err="1" smtClean="0"/>
              <a:t>тамбовщины</a:t>
            </a:r>
            <a:r>
              <a:rPr lang="ru-RU" sz="3200" dirty="0" smtClean="0"/>
              <a:t> стихотворные </a:t>
            </a:r>
            <a:r>
              <a:rPr lang="ru-RU" sz="3200" dirty="0" err="1" smtClean="0"/>
              <a:t>строки:О</a:t>
            </a:r>
            <a:r>
              <a:rPr lang="ru-RU" sz="3200" dirty="0" smtClean="0"/>
              <a:t> </a:t>
            </a:r>
            <a:r>
              <a:rPr lang="ru-RU" sz="3200" dirty="0" smtClean="0"/>
              <a:t>волк губернии Тамбовской! </a:t>
            </a:r>
            <a:r>
              <a:rPr lang="ru-RU" sz="3200" dirty="0" smtClean="0"/>
              <a:t>Среди </a:t>
            </a:r>
            <a:r>
              <a:rPr lang="ru-RU" sz="3200" dirty="0" smtClean="0"/>
              <a:t>раскидистых </a:t>
            </a:r>
            <a:r>
              <a:rPr lang="ru-RU" sz="3200" dirty="0" smtClean="0"/>
              <a:t>древес. Ты</a:t>
            </a:r>
            <a:r>
              <a:rPr lang="ru-RU" sz="3200" dirty="0" smtClean="0"/>
              <a:t>, будто страж земли отцовской, </a:t>
            </a:r>
            <a:r>
              <a:rPr lang="ru-RU" sz="3200" dirty="0" smtClean="0"/>
              <a:t>Обходишь </a:t>
            </a:r>
            <a:r>
              <a:rPr lang="ru-RU" sz="3200" dirty="0" err="1" smtClean="0"/>
              <a:t>всенощно</a:t>
            </a:r>
            <a:r>
              <a:rPr lang="ru-RU" sz="3200" dirty="0" smtClean="0"/>
              <a:t> свой лес. </a:t>
            </a:r>
            <a:r>
              <a:rPr lang="ru-RU" sz="3200" dirty="0" smtClean="0"/>
              <a:t>Назовите автора этих строк</a:t>
            </a:r>
            <a:endParaRPr lang="ru-RU" sz="3200" dirty="0" smtClean="0"/>
          </a:p>
          <a:p>
            <a:pPr marL="285750" indent="-285750">
              <a:buFont typeface="Arial" pitchFamily="34" charset="0"/>
              <a:buChar char="•"/>
            </a:pPr>
            <a:r>
              <a:rPr lang="ru-RU" sz="3200" dirty="0" smtClean="0"/>
              <a:t>а</a:t>
            </a:r>
            <a:r>
              <a:rPr lang="ru-RU" sz="3200" dirty="0" smtClean="0"/>
              <a:t>) Г.Р. Державин;</a:t>
            </a:r>
          </a:p>
          <a:p>
            <a:pPr marL="285750" indent="-285750">
              <a:buFont typeface="Arial" pitchFamily="34" charset="0"/>
              <a:buChar char="•"/>
            </a:pPr>
            <a:r>
              <a:rPr lang="ru-RU" sz="3200" dirty="0" smtClean="0"/>
              <a:t>б) М.Ю. Лермонтов;</a:t>
            </a:r>
          </a:p>
          <a:p>
            <a:pPr marL="285750" indent="-285750">
              <a:buFont typeface="Arial" pitchFamily="34" charset="0"/>
              <a:buChar char="•"/>
            </a:pPr>
            <a:r>
              <a:rPr lang="ru-RU" sz="3200" dirty="0" smtClean="0"/>
              <a:t>в) В. С. Высоцкий;</a:t>
            </a:r>
          </a:p>
          <a:p>
            <a:pPr marL="285750" indent="-285750">
              <a:buFont typeface="Arial" pitchFamily="34" charset="0"/>
              <a:buChar char="•"/>
            </a:pPr>
            <a:r>
              <a:rPr lang="ru-RU" sz="3200" dirty="0" smtClean="0"/>
              <a:t>г) Д.А. </a:t>
            </a:r>
            <a:r>
              <a:rPr lang="ru-RU" sz="3200" dirty="0" err="1" smtClean="0"/>
              <a:t>Пентегов</a:t>
            </a:r>
            <a:r>
              <a:rPr lang="ru-RU" sz="3200" dirty="0" smtClean="0"/>
              <a:t>.</a:t>
            </a:r>
            <a:endParaRPr lang="ru-RU" sz="3200" dirty="0"/>
          </a:p>
        </p:txBody>
      </p:sp>
    </p:spTree>
    <p:extLst>
      <p:ext uri="{BB962C8B-B14F-4D97-AF65-F5344CB8AC3E}">
        <p14:creationId xmlns:p14="http://schemas.microsoft.com/office/powerpoint/2010/main" val="354146808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Вопрос № 33</a:t>
            </a:r>
            <a:endParaRPr lang="ru-RU" dirty="0"/>
          </a:p>
        </p:txBody>
      </p:sp>
      <p:sp>
        <p:nvSpPr>
          <p:cNvPr id="3" name="Прямоугольник 2"/>
          <p:cNvSpPr/>
          <p:nvPr/>
        </p:nvSpPr>
        <p:spPr>
          <a:xfrm>
            <a:off x="899592" y="1988840"/>
            <a:ext cx="7488832" cy="3046988"/>
          </a:xfrm>
          <a:prstGeom prst="rect">
            <a:avLst/>
          </a:prstGeom>
        </p:spPr>
        <p:txBody>
          <a:bodyPr wrap="square">
            <a:spAutoFit/>
          </a:bodyPr>
          <a:lstStyle/>
          <a:p>
            <a:pPr marL="342900" indent="-342900">
              <a:buFont typeface="Arial" pitchFamily="34" charset="0"/>
              <a:buChar char="•"/>
            </a:pPr>
            <a:r>
              <a:rPr lang="ru-RU" sz="3200" dirty="0" smtClean="0"/>
              <a:t>► Что изображено на гербе города Тамбова?</a:t>
            </a:r>
          </a:p>
          <a:p>
            <a:pPr marL="285750" indent="-285750">
              <a:buFont typeface="Arial" pitchFamily="34" charset="0"/>
              <a:buChar char="•"/>
            </a:pPr>
            <a:r>
              <a:rPr lang="ru-RU" sz="3200" dirty="0" smtClean="0"/>
              <a:t>а) Гнездо;</a:t>
            </a:r>
          </a:p>
          <a:p>
            <a:pPr marL="285750" indent="-285750">
              <a:buFont typeface="Arial" pitchFamily="34" charset="0"/>
              <a:buChar char="•"/>
            </a:pPr>
            <a:r>
              <a:rPr lang="ru-RU" sz="3200" dirty="0" smtClean="0"/>
              <a:t>б) Улей;</a:t>
            </a:r>
          </a:p>
          <a:p>
            <a:pPr marL="285750" indent="-285750">
              <a:buFont typeface="Arial" pitchFamily="34" charset="0"/>
              <a:buChar char="•"/>
            </a:pPr>
            <a:r>
              <a:rPr lang="ru-RU" sz="3200" dirty="0" smtClean="0"/>
              <a:t>в) Муравейник;</a:t>
            </a:r>
          </a:p>
          <a:p>
            <a:pPr marL="285750" indent="-285750">
              <a:buFont typeface="Arial" pitchFamily="34" charset="0"/>
              <a:buChar char="•"/>
            </a:pPr>
            <a:r>
              <a:rPr lang="ru-RU" sz="3200" dirty="0" smtClean="0"/>
              <a:t>г) Скворечник.</a:t>
            </a:r>
            <a:endParaRPr lang="ru-RU" sz="3200" dirty="0"/>
          </a:p>
        </p:txBody>
      </p:sp>
    </p:spTree>
    <p:extLst>
      <p:ext uri="{BB962C8B-B14F-4D97-AF65-F5344CB8AC3E}">
        <p14:creationId xmlns:p14="http://schemas.microsoft.com/office/powerpoint/2010/main" val="129883581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Вопрос № 34</a:t>
            </a:r>
            <a:endParaRPr lang="ru-RU" dirty="0"/>
          </a:p>
        </p:txBody>
      </p:sp>
      <p:sp>
        <p:nvSpPr>
          <p:cNvPr id="3" name="Прямоугольник 2"/>
          <p:cNvSpPr/>
          <p:nvPr/>
        </p:nvSpPr>
        <p:spPr>
          <a:xfrm>
            <a:off x="718274" y="1772816"/>
            <a:ext cx="7848872" cy="3539430"/>
          </a:xfrm>
          <a:prstGeom prst="rect">
            <a:avLst/>
          </a:prstGeom>
        </p:spPr>
        <p:txBody>
          <a:bodyPr wrap="square">
            <a:spAutoFit/>
          </a:bodyPr>
          <a:lstStyle/>
          <a:p>
            <a:pPr marL="342900" indent="-342900">
              <a:buFont typeface="Arial" pitchFamily="34" charset="0"/>
              <a:buChar char="•"/>
            </a:pPr>
            <a:r>
              <a:rPr lang="ru-RU" sz="3200" dirty="0" smtClean="0"/>
              <a:t>► Чему посвятил свою жизнь на тамбовской земле знаменитый русский биолог Иван Владимирович Мичурин?</a:t>
            </a:r>
          </a:p>
          <a:p>
            <a:pPr marL="285750" indent="-285750">
              <a:buFont typeface="Arial" pitchFamily="34" charset="0"/>
              <a:buChar char="•"/>
            </a:pPr>
            <a:r>
              <a:rPr lang="ru-RU" sz="3200" dirty="0" smtClean="0"/>
              <a:t>а) Садоводству;</a:t>
            </a:r>
          </a:p>
          <a:p>
            <a:pPr marL="285750" indent="-285750">
              <a:buFont typeface="Arial" pitchFamily="34" charset="0"/>
              <a:buChar char="•"/>
            </a:pPr>
            <a:r>
              <a:rPr lang="ru-RU" sz="3200" dirty="0" smtClean="0"/>
              <a:t>б) Лесоводству;</a:t>
            </a:r>
          </a:p>
          <a:p>
            <a:pPr marL="285750" indent="-285750">
              <a:buFont typeface="Arial" pitchFamily="34" charset="0"/>
              <a:buChar char="•"/>
            </a:pPr>
            <a:r>
              <a:rPr lang="ru-RU" sz="3200" dirty="0" smtClean="0"/>
              <a:t>в) Пчеловодству;</a:t>
            </a:r>
          </a:p>
          <a:p>
            <a:pPr marL="285750" indent="-285750">
              <a:buFont typeface="Arial" pitchFamily="34" charset="0"/>
              <a:buChar char="•"/>
            </a:pPr>
            <a:r>
              <a:rPr lang="ru-RU" sz="3200" dirty="0" smtClean="0"/>
              <a:t>г) Бахчеводству.</a:t>
            </a:r>
            <a:endParaRPr lang="ru-RU" sz="3200" dirty="0"/>
          </a:p>
        </p:txBody>
      </p:sp>
    </p:spTree>
    <p:extLst>
      <p:ext uri="{BB962C8B-B14F-4D97-AF65-F5344CB8AC3E}">
        <p14:creationId xmlns:p14="http://schemas.microsoft.com/office/powerpoint/2010/main" val="296326843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Вопрос № 35</a:t>
            </a:r>
            <a:endParaRPr lang="ru-RU" dirty="0"/>
          </a:p>
        </p:txBody>
      </p:sp>
      <p:sp>
        <p:nvSpPr>
          <p:cNvPr id="3" name="Прямоугольник 2"/>
          <p:cNvSpPr/>
          <p:nvPr/>
        </p:nvSpPr>
        <p:spPr>
          <a:xfrm>
            <a:off x="395536" y="1772816"/>
            <a:ext cx="8136904" cy="4031873"/>
          </a:xfrm>
          <a:prstGeom prst="rect">
            <a:avLst/>
          </a:prstGeom>
        </p:spPr>
        <p:txBody>
          <a:bodyPr wrap="square">
            <a:spAutoFit/>
          </a:bodyPr>
          <a:lstStyle/>
          <a:p>
            <a:pPr marL="342900" indent="-342900">
              <a:buFont typeface="Arial" pitchFamily="34" charset="0"/>
              <a:buChar char="•"/>
            </a:pPr>
            <a:r>
              <a:rPr lang="ru-RU" sz="3200" dirty="0" smtClean="0"/>
              <a:t>► Какому городу Тамбовской области 4 ноября 2003 года Указом Президента Российской Федерации присвоен статус </a:t>
            </a:r>
            <a:r>
              <a:rPr lang="ru-RU" sz="3200" dirty="0" err="1" smtClean="0"/>
              <a:t>наукограда</a:t>
            </a:r>
            <a:r>
              <a:rPr lang="ru-RU" sz="3200" dirty="0" smtClean="0"/>
              <a:t>?</a:t>
            </a:r>
          </a:p>
          <a:p>
            <a:pPr marL="285750" indent="-285750">
              <a:buFont typeface="Arial" pitchFamily="34" charset="0"/>
              <a:buChar char="•"/>
            </a:pPr>
            <a:r>
              <a:rPr lang="ru-RU" sz="3200" dirty="0" smtClean="0"/>
              <a:t>а) Тамбову;</a:t>
            </a:r>
          </a:p>
          <a:p>
            <a:pPr marL="285750" indent="-285750">
              <a:buFont typeface="Arial" pitchFamily="34" charset="0"/>
              <a:buChar char="•"/>
            </a:pPr>
            <a:r>
              <a:rPr lang="ru-RU" sz="3200" dirty="0" smtClean="0"/>
              <a:t>б) Мичуринску;</a:t>
            </a:r>
          </a:p>
          <a:p>
            <a:pPr marL="285750" indent="-285750">
              <a:buFont typeface="Arial" pitchFamily="34" charset="0"/>
              <a:buChar char="•"/>
            </a:pPr>
            <a:r>
              <a:rPr lang="ru-RU" sz="3200" dirty="0" smtClean="0"/>
              <a:t>в) Моршанску;</a:t>
            </a:r>
          </a:p>
          <a:p>
            <a:pPr marL="285750" indent="-285750">
              <a:buFont typeface="Arial" pitchFamily="34" charset="0"/>
              <a:buChar char="•"/>
            </a:pPr>
            <a:r>
              <a:rPr lang="ru-RU" sz="3200" dirty="0" smtClean="0"/>
              <a:t>г) Котовску.</a:t>
            </a:r>
            <a:endParaRPr lang="ru-RU" sz="3200" dirty="0"/>
          </a:p>
        </p:txBody>
      </p:sp>
    </p:spTree>
    <p:extLst>
      <p:ext uri="{BB962C8B-B14F-4D97-AF65-F5344CB8AC3E}">
        <p14:creationId xmlns:p14="http://schemas.microsoft.com/office/powerpoint/2010/main" val="75430330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692696"/>
            <a:ext cx="8517632" cy="3816424"/>
          </a:xfrm>
        </p:spPr>
        <p:txBody>
          <a:bodyPr>
            <a:normAutofit/>
          </a:bodyPr>
          <a:lstStyle/>
          <a:p>
            <a:r>
              <a:rPr lang="ru-RU" dirty="0" smtClean="0"/>
              <a:t>Ответы </a:t>
            </a:r>
            <a:br>
              <a:rPr lang="ru-RU" dirty="0" smtClean="0"/>
            </a:br>
            <a:r>
              <a:rPr lang="ru-RU" sz="3100" dirty="0" smtClean="0">
                <a:solidFill>
                  <a:schemeClr val="tx1"/>
                </a:solidFill>
              </a:rPr>
              <a:t>1а,  2а,  3г,  4г, 5б,   6г,  7а,  8а,  9г, 10в,  11в,  12а, 13а, 14б, 15в,  16а,  17а,  18а,  19а, 20б, 21б,  22б,  23б,  24а,  25в,  26б,  27а,  28а,  29б,  30в,  31а,  32г,  33б,  34а,  35б</a:t>
            </a:r>
            <a:r>
              <a:rPr lang="ru-RU" sz="3100" dirty="0">
                <a:solidFill>
                  <a:schemeClr val="tx1"/>
                </a:solidFill>
              </a:rPr>
              <a:t/>
            </a:r>
            <a:br>
              <a:rPr lang="ru-RU" sz="3100" dirty="0">
                <a:solidFill>
                  <a:schemeClr val="tx1"/>
                </a:solidFill>
              </a:rPr>
            </a:br>
            <a:endParaRPr lang="ru-RU" sz="3100" dirty="0">
              <a:solidFill>
                <a:schemeClr val="tx1"/>
              </a:solidFill>
            </a:endParaRPr>
          </a:p>
        </p:txBody>
      </p:sp>
    </p:spTree>
    <p:extLst>
      <p:ext uri="{BB962C8B-B14F-4D97-AF65-F5344CB8AC3E}">
        <p14:creationId xmlns:p14="http://schemas.microsoft.com/office/powerpoint/2010/main" val="319784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Вопрос № 3</a:t>
            </a:r>
            <a:endParaRPr lang="ru-RU" dirty="0"/>
          </a:p>
        </p:txBody>
      </p:sp>
      <p:sp>
        <p:nvSpPr>
          <p:cNvPr id="3" name="Прямоугольник 2"/>
          <p:cNvSpPr/>
          <p:nvPr/>
        </p:nvSpPr>
        <p:spPr>
          <a:xfrm>
            <a:off x="1403648" y="1844824"/>
            <a:ext cx="5670376" cy="3539430"/>
          </a:xfrm>
          <a:prstGeom prst="rect">
            <a:avLst/>
          </a:prstGeom>
        </p:spPr>
        <p:txBody>
          <a:bodyPr wrap="square">
            <a:spAutoFit/>
          </a:bodyPr>
          <a:lstStyle/>
          <a:p>
            <a:pPr marL="342900" indent="-342900">
              <a:buFont typeface="Arial" pitchFamily="34" charset="0"/>
              <a:buChar char="•"/>
            </a:pPr>
            <a:r>
              <a:rPr lang="ru-RU" sz="3200" dirty="0" smtClean="0"/>
              <a:t>► С какой из этих областей РФ Тамбовская область НЕ граничит?</a:t>
            </a:r>
          </a:p>
          <a:p>
            <a:pPr marL="285750" indent="-285750">
              <a:buFont typeface="Arial" pitchFamily="34" charset="0"/>
              <a:buChar char="•"/>
            </a:pPr>
            <a:r>
              <a:rPr lang="ru-RU" sz="3200" dirty="0" smtClean="0"/>
              <a:t>а) Воронежской;</a:t>
            </a:r>
          </a:p>
          <a:p>
            <a:pPr marL="285750" indent="-285750">
              <a:buFont typeface="Arial" pitchFamily="34" charset="0"/>
              <a:buChar char="•"/>
            </a:pPr>
            <a:r>
              <a:rPr lang="ru-RU" sz="3200" dirty="0" smtClean="0"/>
              <a:t>б) Липецкой;</a:t>
            </a:r>
          </a:p>
          <a:p>
            <a:pPr marL="285750" indent="-285750">
              <a:buFont typeface="Arial" pitchFamily="34" charset="0"/>
              <a:buChar char="•"/>
            </a:pPr>
            <a:r>
              <a:rPr lang="ru-RU" sz="3200" dirty="0" smtClean="0"/>
              <a:t>в) Пензенской;</a:t>
            </a:r>
          </a:p>
          <a:p>
            <a:pPr marL="285750" indent="-285750">
              <a:buFont typeface="Arial" pitchFamily="34" charset="0"/>
              <a:buChar char="•"/>
            </a:pPr>
            <a:r>
              <a:rPr lang="ru-RU" sz="3200" dirty="0" smtClean="0"/>
              <a:t>г) Белгородской.</a:t>
            </a:r>
            <a:endParaRPr lang="ru-RU" sz="3200" dirty="0"/>
          </a:p>
        </p:txBody>
      </p:sp>
    </p:spTree>
    <p:extLst>
      <p:ext uri="{BB962C8B-B14F-4D97-AF65-F5344CB8AC3E}">
        <p14:creationId xmlns:p14="http://schemas.microsoft.com/office/powerpoint/2010/main" val="35621694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55576" y="1556792"/>
            <a:ext cx="6876256" cy="3046988"/>
          </a:xfrm>
          <a:prstGeom prst="rect">
            <a:avLst/>
          </a:prstGeom>
        </p:spPr>
        <p:txBody>
          <a:bodyPr wrap="square">
            <a:spAutoFit/>
          </a:bodyPr>
          <a:lstStyle/>
          <a:p>
            <a:pPr marL="342900" indent="-342900">
              <a:buFont typeface="Arial" pitchFamily="34" charset="0"/>
              <a:buChar char="•"/>
            </a:pPr>
            <a:r>
              <a:rPr lang="ru-RU" sz="3200" dirty="0" smtClean="0"/>
              <a:t>► К какому федеральному округу РФ относится Тамбовская область?</a:t>
            </a:r>
          </a:p>
          <a:p>
            <a:pPr marL="285750" indent="-285750">
              <a:buFont typeface="Arial" pitchFamily="34" charset="0"/>
              <a:buChar char="•"/>
            </a:pPr>
            <a:r>
              <a:rPr lang="ru-RU" sz="3200" dirty="0" smtClean="0"/>
              <a:t>а) Южному (ЮФО);</a:t>
            </a:r>
          </a:p>
          <a:p>
            <a:pPr marL="285750" indent="-285750">
              <a:buFont typeface="Arial" pitchFamily="34" charset="0"/>
              <a:buChar char="•"/>
            </a:pPr>
            <a:r>
              <a:rPr lang="ru-RU" sz="3200" dirty="0" smtClean="0"/>
              <a:t>б) Северо-Западному (СЗФО);</a:t>
            </a:r>
          </a:p>
          <a:p>
            <a:pPr marL="285750" indent="-285750">
              <a:buFont typeface="Arial" pitchFamily="34" charset="0"/>
              <a:buChar char="•"/>
            </a:pPr>
            <a:r>
              <a:rPr lang="ru-RU" sz="3200" dirty="0" smtClean="0"/>
              <a:t>в) Приволжскому (ПФО);</a:t>
            </a:r>
          </a:p>
          <a:p>
            <a:pPr marL="285750" indent="-285750">
              <a:buFont typeface="Arial" pitchFamily="34" charset="0"/>
              <a:buChar char="•"/>
            </a:pPr>
            <a:r>
              <a:rPr lang="ru-RU" sz="3200" dirty="0" smtClean="0"/>
              <a:t>г) Центральному (ЦФО).</a:t>
            </a:r>
            <a:endParaRPr lang="ru-RU" sz="3200" dirty="0"/>
          </a:p>
        </p:txBody>
      </p:sp>
      <p:sp>
        <p:nvSpPr>
          <p:cNvPr id="5" name="Заголовок 4"/>
          <p:cNvSpPr>
            <a:spLocks noGrp="1"/>
          </p:cNvSpPr>
          <p:nvPr>
            <p:ph type="title"/>
          </p:nvPr>
        </p:nvSpPr>
        <p:spPr>
          <a:xfrm>
            <a:off x="323528" y="260648"/>
            <a:ext cx="8229600" cy="1143000"/>
          </a:xfrm>
        </p:spPr>
        <p:txBody>
          <a:bodyPr/>
          <a:lstStyle/>
          <a:p>
            <a:r>
              <a:rPr lang="ru-RU" dirty="0" smtClean="0"/>
              <a:t>Вопрос № 4 </a:t>
            </a:r>
            <a:endParaRPr lang="ru-RU" dirty="0"/>
          </a:p>
        </p:txBody>
      </p:sp>
    </p:spTree>
    <p:extLst>
      <p:ext uri="{BB962C8B-B14F-4D97-AF65-F5344CB8AC3E}">
        <p14:creationId xmlns:p14="http://schemas.microsoft.com/office/powerpoint/2010/main" val="24602344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Вопрос № 5</a:t>
            </a:r>
            <a:endParaRPr lang="ru-RU" dirty="0"/>
          </a:p>
        </p:txBody>
      </p:sp>
      <p:sp>
        <p:nvSpPr>
          <p:cNvPr id="3" name="Прямоугольник 2"/>
          <p:cNvSpPr/>
          <p:nvPr/>
        </p:nvSpPr>
        <p:spPr>
          <a:xfrm>
            <a:off x="827584" y="1844824"/>
            <a:ext cx="7416824" cy="3539430"/>
          </a:xfrm>
          <a:prstGeom prst="rect">
            <a:avLst/>
          </a:prstGeom>
        </p:spPr>
        <p:txBody>
          <a:bodyPr wrap="square">
            <a:spAutoFit/>
          </a:bodyPr>
          <a:lstStyle/>
          <a:p>
            <a:pPr marL="342900" indent="-342900">
              <a:buFont typeface="Arial" pitchFamily="34" charset="0"/>
              <a:buChar char="•"/>
            </a:pPr>
            <a:r>
              <a:rPr lang="ru-RU" sz="3200" dirty="0" smtClean="0"/>
              <a:t>► Какой элемент герба Тамбовской области указывает на её статус как субъекта Российской Федерации?</a:t>
            </a:r>
          </a:p>
          <a:p>
            <a:pPr marL="285750" indent="-285750">
              <a:buFont typeface="Arial" pitchFamily="34" charset="0"/>
              <a:buChar char="•"/>
            </a:pPr>
            <a:r>
              <a:rPr lang="ru-RU" sz="3200" dirty="0" smtClean="0"/>
              <a:t>а</a:t>
            </a:r>
            <a:r>
              <a:rPr lang="ru-RU" sz="3200" dirty="0" smtClean="0"/>
              <a:t>) Щит;</a:t>
            </a:r>
          </a:p>
          <a:p>
            <a:pPr marL="285750" indent="-285750">
              <a:buFont typeface="Arial" pitchFamily="34" charset="0"/>
              <a:buChar char="•"/>
            </a:pPr>
            <a:r>
              <a:rPr lang="ru-RU" sz="3200" dirty="0" smtClean="0"/>
              <a:t>б) Корона;</a:t>
            </a:r>
          </a:p>
          <a:p>
            <a:pPr marL="285750" indent="-285750">
              <a:buFont typeface="Arial" pitchFamily="34" charset="0"/>
              <a:buChar char="•"/>
            </a:pPr>
            <a:r>
              <a:rPr lang="ru-RU" sz="3200" dirty="0" smtClean="0"/>
              <a:t>в) Орденская лента;</a:t>
            </a:r>
          </a:p>
          <a:p>
            <a:pPr marL="285750" indent="-285750">
              <a:buFont typeface="Arial" pitchFamily="34" charset="0"/>
              <a:buChar char="•"/>
            </a:pPr>
            <a:r>
              <a:rPr lang="ru-RU" sz="3200" dirty="0" smtClean="0"/>
              <a:t>г) Улей.</a:t>
            </a:r>
            <a:endParaRPr lang="ru-RU" sz="3200" dirty="0"/>
          </a:p>
        </p:txBody>
      </p:sp>
    </p:spTree>
    <p:extLst>
      <p:ext uri="{BB962C8B-B14F-4D97-AF65-F5344CB8AC3E}">
        <p14:creationId xmlns:p14="http://schemas.microsoft.com/office/powerpoint/2010/main" val="22519969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55576" y="1412776"/>
            <a:ext cx="7164288" cy="4124206"/>
          </a:xfrm>
          <a:prstGeom prst="rect">
            <a:avLst/>
          </a:prstGeom>
        </p:spPr>
        <p:txBody>
          <a:bodyPr wrap="square">
            <a:spAutoFit/>
          </a:bodyPr>
          <a:lstStyle/>
          <a:p>
            <a:r>
              <a:rPr lang="ru-RU" dirty="0" smtClean="0"/>
              <a:t> </a:t>
            </a:r>
          </a:p>
          <a:p>
            <a:pPr marL="342900" indent="-342900">
              <a:buFont typeface="Arial" pitchFamily="34" charset="0"/>
              <a:buChar char="•"/>
            </a:pPr>
            <a:r>
              <a:rPr lang="ru-RU" sz="3200" dirty="0" smtClean="0"/>
              <a:t>► Какой геральдический элемент на гербе Тамбовской области говорит о её заслугах?</a:t>
            </a:r>
          </a:p>
          <a:p>
            <a:pPr marL="342900" indent="-342900">
              <a:buFont typeface="Arial" pitchFamily="34" charset="0"/>
              <a:buChar char="•"/>
            </a:pPr>
            <a:r>
              <a:rPr lang="ru-RU" sz="3200" dirty="0" smtClean="0"/>
              <a:t>а) Пчёлы;</a:t>
            </a:r>
          </a:p>
          <a:p>
            <a:pPr marL="342900" indent="-342900">
              <a:buFont typeface="Arial" pitchFamily="34" charset="0"/>
              <a:buChar char="•"/>
            </a:pPr>
            <a:r>
              <a:rPr lang="ru-RU" sz="3200" dirty="0" smtClean="0"/>
              <a:t>б) Улей;</a:t>
            </a:r>
          </a:p>
          <a:p>
            <a:pPr marL="342900" indent="-342900">
              <a:buFont typeface="Arial" pitchFamily="34" charset="0"/>
              <a:buChar char="•"/>
            </a:pPr>
            <a:r>
              <a:rPr lang="ru-RU" sz="3200" dirty="0" smtClean="0"/>
              <a:t>в) Корона;</a:t>
            </a:r>
          </a:p>
          <a:p>
            <a:pPr marL="342900" indent="-342900">
              <a:buFont typeface="Arial" pitchFamily="34" charset="0"/>
              <a:buChar char="•"/>
            </a:pPr>
            <a:r>
              <a:rPr lang="ru-RU" sz="3200" dirty="0" smtClean="0"/>
              <a:t>г) Орденская лента.</a:t>
            </a:r>
          </a:p>
          <a:p>
            <a:r>
              <a:rPr lang="ru-RU" sz="2000" dirty="0" smtClean="0"/>
              <a:t> </a:t>
            </a:r>
            <a:endParaRPr lang="ru-RU" sz="2000" dirty="0"/>
          </a:p>
        </p:txBody>
      </p:sp>
      <p:sp>
        <p:nvSpPr>
          <p:cNvPr id="3" name="Заголовок 2"/>
          <p:cNvSpPr>
            <a:spLocks noGrp="1"/>
          </p:cNvSpPr>
          <p:nvPr>
            <p:ph type="title"/>
          </p:nvPr>
        </p:nvSpPr>
        <p:spPr/>
        <p:txBody>
          <a:bodyPr/>
          <a:lstStyle/>
          <a:p>
            <a:r>
              <a:rPr lang="ru-RU" dirty="0" smtClean="0"/>
              <a:t>Вопрос № 6</a:t>
            </a:r>
            <a:endParaRPr lang="ru-RU" dirty="0"/>
          </a:p>
        </p:txBody>
      </p:sp>
    </p:spTree>
    <p:extLst>
      <p:ext uri="{BB962C8B-B14F-4D97-AF65-F5344CB8AC3E}">
        <p14:creationId xmlns:p14="http://schemas.microsoft.com/office/powerpoint/2010/main" val="10350086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1484784"/>
            <a:ext cx="7920880" cy="3323987"/>
          </a:xfrm>
          <a:prstGeom prst="rect">
            <a:avLst/>
          </a:prstGeom>
        </p:spPr>
        <p:txBody>
          <a:bodyPr wrap="square">
            <a:spAutoFit/>
          </a:bodyPr>
          <a:lstStyle/>
          <a:p>
            <a:r>
              <a:rPr lang="ru-RU" dirty="0" smtClean="0"/>
              <a:t> </a:t>
            </a:r>
          </a:p>
          <a:p>
            <a:pPr marL="285750" indent="-285750">
              <a:buFont typeface="Arial" pitchFamily="34" charset="0"/>
              <a:buChar char="•"/>
            </a:pPr>
            <a:r>
              <a:rPr lang="ru-RU" sz="3200" dirty="0" smtClean="0"/>
              <a:t>► Сколько равных вертикальных полос на полотнище флага Тамбовской области?</a:t>
            </a:r>
          </a:p>
          <a:p>
            <a:pPr marL="285750" indent="-285750">
              <a:buFont typeface="Arial" pitchFamily="34" charset="0"/>
              <a:buChar char="•"/>
            </a:pPr>
            <a:r>
              <a:rPr lang="ru-RU" sz="3200" dirty="0" smtClean="0"/>
              <a:t>а) Две;</a:t>
            </a:r>
          </a:p>
          <a:p>
            <a:pPr marL="285750" indent="-285750">
              <a:buFont typeface="Arial" pitchFamily="34" charset="0"/>
              <a:buChar char="•"/>
            </a:pPr>
            <a:r>
              <a:rPr lang="ru-RU" sz="3200" dirty="0" smtClean="0"/>
              <a:t>б) Три;</a:t>
            </a:r>
          </a:p>
          <a:p>
            <a:pPr marL="285750" indent="-285750">
              <a:buFont typeface="Arial" pitchFamily="34" charset="0"/>
              <a:buChar char="•"/>
            </a:pPr>
            <a:r>
              <a:rPr lang="ru-RU" sz="3200" dirty="0" smtClean="0"/>
              <a:t>в) Четыре;</a:t>
            </a:r>
          </a:p>
          <a:p>
            <a:pPr marL="285750" indent="-285750">
              <a:buFont typeface="Arial" pitchFamily="34" charset="0"/>
              <a:buChar char="•"/>
            </a:pPr>
            <a:r>
              <a:rPr lang="ru-RU" sz="3200" dirty="0" smtClean="0"/>
              <a:t>г) Пять.</a:t>
            </a:r>
            <a:endParaRPr lang="ru-RU" sz="3200" dirty="0"/>
          </a:p>
        </p:txBody>
      </p:sp>
      <p:sp>
        <p:nvSpPr>
          <p:cNvPr id="3" name="Заголовок 2"/>
          <p:cNvSpPr>
            <a:spLocks noGrp="1"/>
          </p:cNvSpPr>
          <p:nvPr>
            <p:ph type="title"/>
          </p:nvPr>
        </p:nvSpPr>
        <p:spPr/>
        <p:txBody>
          <a:bodyPr/>
          <a:lstStyle/>
          <a:p>
            <a:r>
              <a:rPr lang="ru-RU" dirty="0" smtClean="0"/>
              <a:t>Вопрос № 7</a:t>
            </a:r>
            <a:endParaRPr lang="ru-RU" dirty="0"/>
          </a:p>
        </p:txBody>
      </p:sp>
    </p:spTree>
    <p:extLst>
      <p:ext uri="{BB962C8B-B14F-4D97-AF65-F5344CB8AC3E}">
        <p14:creationId xmlns:p14="http://schemas.microsoft.com/office/powerpoint/2010/main" val="246591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55576" y="1556792"/>
            <a:ext cx="7560840" cy="3539430"/>
          </a:xfrm>
          <a:prstGeom prst="rect">
            <a:avLst/>
          </a:prstGeom>
        </p:spPr>
        <p:txBody>
          <a:bodyPr wrap="square">
            <a:spAutoFit/>
          </a:bodyPr>
          <a:lstStyle/>
          <a:p>
            <a:pPr marL="285750" indent="-285750">
              <a:buFont typeface="Arial" pitchFamily="34" charset="0"/>
              <a:buChar char="•"/>
            </a:pPr>
            <a:r>
              <a:rPr lang="ru-RU" sz="3200" dirty="0" smtClean="0"/>
              <a:t>►Северная и центральная часть какой равнины России называется Тамбовской равниной?</a:t>
            </a:r>
          </a:p>
          <a:p>
            <a:pPr marL="342900" indent="-342900">
              <a:buFont typeface="Arial" pitchFamily="34" charset="0"/>
              <a:buChar char="•"/>
            </a:pPr>
            <a:r>
              <a:rPr lang="ru-RU" sz="3200" dirty="0" smtClean="0"/>
              <a:t>а) Окско-Донской равнины;</a:t>
            </a:r>
          </a:p>
          <a:p>
            <a:pPr marL="342900" indent="-342900">
              <a:buFont typeface="Arial" pitchFamily="34" charset="0"/>
              <a:buChar char="•"/>
            </a:pPr>
            <a:r>
              <a:rPr lang="ru-RU" sz="3200" dirty="0" smtClean="0"/>
              <a:t>б) Васюганской равнины;</a:t>
            </a:r>
          </a:p>
          <a:p>
            <a:pPr marL="342900" indent="-342900">
              <a:buFont typeface="Arial" pitchFamily="34" charset="0"/>
              <a:buChar char="•"/>
            </a:pPr>
            <a:r>
              <a:rPr lang="ru-RU" sz="3200" dirty="0" smtClean="0"/>
              <a:t>в) </a:t>
            </a:r>
            <a:r>
              <a:rPr lang="ru-RU" sz="3200" dirty="0" err="1" smtClean="0"/>
              <a:t>Москворецко</a:t>
            </a:r>
            <a:r>
              <a:rPr lang="ru-RU" sz="3200" dirty="0" smtClean="0"/>
              <a:t>-Окской равнины;</a:t>
            </a:r>
          </a:p>
          <a:p>
            <a:pPr marL="342900" indent="-342900">
              <a:buFont typeface="Arial" pitchFamily="34" charset="0"/>
              <a:buChar char="•"/>
            </a:pPr>
            <a:r>
              <a:rPr lang="ru-RU" sz="3200" dirty="0" smtClean="0"/>
              <a:t>г) </a:t>
            </a:r>
            <a:r>
              <a:rPr lang="ru-RU" sz="3200" dirty="0" err="1" smtClean="0"/>
              <a:t>Кулундинской</a:t>
            </a:r>
            <a:r>
              <a:rPr lang="ru-RU" sz="3200" dirty="0" smtClean="0"/>
              <a:t> равнины</a:t>
            </a:r>
            <a:r>
              <a:rPr lang="ru-RU" sz="3200" dirty="0" smtClean="0"/>
              <a:t>.</a:t>
            </a:r>
            <a:endParaRPr lang="ru-RU" sz="3200" dirty="0" smtClean="0"/>
          </a:p>
        </p:txBody>
      </p:sp>
      <p:sp>
        <p:nvSpPr>
          <p:cNvPr id="3" name="Заголовок 2"/>
          <p:cNvSpPr>
            <a:spLocks noGrp="1"/>
          </p:cNvSpPr>
          <p:nvPr>
            <p:ph type="title"/>
          </p:nvPr>
        </p:nvSpPr>
        <p:spPr/>
        <p:txBody>
          <a:bodyPr/>
          <a:lstStyle/>
          <a:p>
            <a:r>
              <a:rPr lang="ru-RU" dirty="0" smtClean="0"/>
              <a:t>Вопрос № 8</a:t>
            </a:r>
            <a:endParaRPr lang="ru-RU" dirty="0"/>
          </a:p>
        </p:txBody>
      </p:sp>
    </p:spTree>
    <p:extLst>
      <p:ext uri="{BB962C8B-B14F-4D97-AF65-F5344CB8AC3E}">
        <p14:creationId xmlns:p14="http://schemas.microsoft.com/office/powerpoint/2010/main" val="267087643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192</TotalTime>
  <Words>1244</Words>
  <Application>Microsoft Office PowerPoint</Application>
  <PresentationFormat>Экран (4:3)</PresentationFormat>
  <Paragraphs>216</Paragraphs>
  <Slides>37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37</vt:i4>
      </vt:variant>
    </vt:vector>
  </HeadingPairs>
  <TitlesOfParts>
    <vt:vector size="38" baseType="lpstr">
      <vt:lpstr>Волна</vt:lpstr>
      <vt:lpstr>Познавательная викторина</vt:lpstr>
      <vt:lpstr>Вопрос № 1</vt:lpstr>
      <vt:lpstr>Вопрос № 2</vt:lpstr>
      <vt:lpstr>Вопрос № 3</vt:lpstr>
      <vt:lpstr>Вопрос № 4 </vt:lpstr>
      <vt:lpstr>Вопрос № 5</vt:lpstr>
      <vt:lpstr>Вопрос № 6</vt:lpstr>
      <vt:lpstr>Вопрос № 7</vt:lpstr>
      <vt:lpstr>Вопрос № 8</vt:lpstr>
      <vt:lpstr>Вопрос № 9</vt:lpstr>
      <vt:lpstr>Вопрос № 10</vt:lpstr>
      <vt:lpstr>Вопрос № 11</vt:lpstr>
      <vt:lpstr>Вопрос № 12</vt:lpstr>
      <vt:lpstr>Вопрос № 13</vt:lpstr>
      <vt:lpstr>Вопрос № 14</vt:lpstr>
      <vt:lpstr>Вопрос № 15</vt:lpstr>
      <vt:lpstr>Вопрос № 16</vt:lpstr>
      <vt:lpstr>Вопрос № 17</vt:lpstr>
      <vt:lpstr>Вопрос № 18</vt:lpstr>
      <vt:lpstr>Вопрос № 19</vt:lpstr>
      <vt:lpstr>Вопрос № 20</vt:lpstr>
      <vt:lpstr>Вопрос № 21</vt:lpstr>
      <vt:lpstr>Вопрос № 22</vt:lpstr>
      <vt:lpstr>Вопрос № 23</vt:lpstr>
      <vt:lpstr>Вопрос № 24</vt:lpstr>
      <vt:lpstr>Вопрос № 25</vt:lpstr>
      <vt:lpstr>Вопрос № 26</vt:lpstr>
      <vt:lpstr>Вопрос № 27</vt:lpstr>
      <vt:lpstr>Вопрос № 28</vt:lpstr>
      <vt:lpstr>Вопрос № 29</vt:lpstr>
      <vt:lpstr>Вопрос № 30</vt:lpstr>
      <vt:lpstr>Вопрос № 31</vt:lpstr>
      <vt:lpstr>Вопрос № 32</vt:lpstr>
      <vt:lpstr>Вопрос № 33</vt:lpstr>
      <vt:lpstr>Вопрос № 34</vt:lpstr>
      <vt:lpstr>Вопрос № 35</vt:lpstr>
      <vt:lpstr>Ответы  1а,  2а,  3г,  4г, 5б,   6г,  7а,  8а,  9г, 10в,  11в,  12а, 13а, 14б, 15в,  16а,  17а,  18а,  19а, 20б, 21б,  22б,  23б,  24а,  25в,  26б,  27а,  28а,  29б,  30в,  31а,  32г,  33б,  34а,  35б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Познавательная викторина</dc:title>
  <dc:creator>история</dc:creator>
  <cp:lastModifiedBy>история</cp:lastModifiedBy>
  <cp:revision>22</cp:revision>
  <dcterms:created xsi:type="dcterms:W3CDTF">2012-06-24T09:43:46Z</dcterms:created>
  <dcterms:modified xsi:type="dcterms:W3CDTF">2012-06-24T16:43:43Z</dcterms:modified>
</cp:coreProperties>
</file>