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5" r:id="rId5"/>
    <p:sldId id="262" r:id="rId6"/>
    <p:sldId id="263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3DB"/>
    <a:srgbClr val="FFE9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D4F29-C06B-4C72-B007-0501C3E556F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E3A7F1-CB7B-4713-8696-0028BC33C3F8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принципы</a:t>
          </a:r>
          <a:endParaRPr lang="ru-RU" dirty="0"/>
        </a:p>
      </dgm:t>
    </dgm:pt>
    <dgm:pt modelId="{89757F0E-2F98-43DB-A5CE-FA08B693539C}" type="parTrans" cxnId="{787BBFCE-B428-45E0-80BA-6119EFB50209}">
      <dgm:prSet/>
      <dgm:spPr/>
      <dgm:t>
        <a:bodyPr/>
        <a:lstStyle/>
        <a:p>
          <a:endParaRPr lang="ru-RU"/>
        </a:p>
      </dgm:t>
    </dgm:pt>
    <dgm:pt modelId="{AD45C8C6-9BA5-4BDF-A51A-A34A21512A11}" type="sibTrans" cxnId="{787BBFCE-B428-45E0-80BA-6119EFB50209}">
      <dgm:prSet/>
      <dgm:spPr/>
      <dgm:t>
        <a:bodyPr/>
        <a:lstStyle/>
        <a:p>
          <a:endParaRPr lang="ru-RU"/>
        </a:p>
      </dgm:t>
    </dgm:pt>
    <dgm:pt modelId="{39DAE9FE-BF88-44E9-9633-6C935C3F69A0}">
      <dgm:prSet phldrT="[Текст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err="1" smtClean="0"/>
            <a:t>природосообразности</a:t>
          </a:r>
          <a:endParaRPr lang="ru-RU" dirty="0"/>
        </a:p>
      </dgm:t>
    </dgm:pt>
    <dgm:pt modelId="{CE237BD7-5D23-4D77-9006-82F8BE290212}" type="parTrans" cxnId="{678F8398-F0B3-443E-844A-8E3771C03CBE}">
      <dgm:prSet/>
      <dgm:spPr/>
      <dgm:t>
        <a:bodyPr/>
        <a:lstStyle/>
        <a:p>
          <a:endParaRPr lang="ru-RU"/>
        </a:p>
      </dgm:t>
    </dgm:pt>
    <dgm:pt modelId="{480A5B02-DDD6-4428-A87D-82AF9F2DB8CB}" type="sibTrans" cxnId="{678F8398-F0B3-443E-844A-8E3771C03CBE}">
      <dgm:prSet/>
      <dgm:spPr/>
      <dgm:t>
        <a:bodyPr/>
        <a:lstStyle/>
        <a:p>
          <a:endParaRPr lang="ru-RU"/>
        </a:p>
      </dgm:t>
    </dgm:pt>
    <dgm:pt modelId="{87198C20-44C4-4A29-B33F-7337914EF619}">
      <dgm:prSet phldrT="[Текст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err="1" smtClean="0"/>
            <a:t>культоросообразности</a:t>
          </a:r>
          <a:endParaRPr lang="ru-RU" dirty="0"/>
        </a:p>
      </dgm:t>
    </dgm:pt>
    <dgm:pt modelId="{253CED4B-6722-42BD-823D-99B28AC481A1}" type="parTrans" cxnId="{F47BC33D-C787-4BC7-9B49-DD600ADCE503}">
      <dgm:prSet/>
      <dgm:spPr/>
      <dgm:t>
        <a:bodyPr/>
        <a:lstStyle/>
        <a:p>
          <a:endParaRPr lang="ru-RU"/>
        </a:p>
      </dgm:t>
    </dgm:pt>
    <dgm:pt modelId="{007C6524-D37E-4AF5-9BF3-960E23D406D7}" type="sibTrans" cxnId="{F47BC33D-C787-4BC7-9B49-DD600ADCE503}">
      <dgm:prSet/>
      <dgm:spPr/>
      <dgm:t>
        <a:bodyPr/>
        <a:lstStyle/>
        <a:p>
          <a:endParaRPr lang="ru-RU"/>
        </a:p>
      </dgm:t>
    </dgm:pt>
    <dgm:pt modelId="{E6ABA7ED-3C61-413D-B67E-BD97CBB2D914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принципы</a:t>
          </a:r>
          <a:endParaRPr lang="ru-RU" dirty="0"/>
        </a:p>
      </dgm:t>
    </dgm:pt>
    <dgm:pt modelId="{A154DA63-6A38-4F57-B5D5-C4244CF6CA53}" type="parTrans" cxnId="{46D78835-A637-44DF-921D-7E6C98896DE2}">
      <dgm:prSet/>
      <dgm:spPr/>
      <dgm:t>
        <a:bodyPr/>
        <a:lstStyle/>
        <a:p>
          <a:endParaRPr lang="ru-RU"/>
        </a:p>
      </dgm:t>
    </dgm:pt>
    <dgm:pt modelId="{673F380E-C470-4638-8248-3C2732C27DF2}" type="sibTrans" cxnId="{46D78835-A637-44DF-921D-7E6C98896DE2}">
      <dgm:prSet/>
      <dgm:spPr/>
      <dgm:t>
        <a:bodyPr/>
        <a:lstStyle/>
        <a:p>
          <a:endParaRPr lang="ru-RU"/>
        </a:p>
      </dgm:t>
    </dgm:pt>
    <dgm:pt modelId="{930F495C-4682-450D-A943-299D0DAB1EE9}">
      <dgm:prSet phldrT="[Текст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коллективности</a:t>
          </a:r>
          <a:endParaRPr lang="ru-RU" dirty="0"/>
        </a:p>
      </dgm:t>
    </dgm:pt>
    <dgm:pt modelId="{E71D9E06-64C3-4210-8746-CBC5638F4F20}" type="parTrans" cxnId="{2E0B21D6-8C68-4671-AB9D-A52C48D65A98}">
      <dgm:prSet/>
      <dgm:spPr/>
      <dgm:t>
        <a:bodyPr/>
        <a:lstStyle/>
        <a:p>
          <a:endParaRPr lang="ru-RU"/>
        </a:p>
      </dgm:t>
    </dgm:pt>
    <dgm:pt modelId="{E857141C-08EA-45D9-A61C-6EF7A93703A0}" type="sibTrans" cxnId="{2E0B21D6-8C68-4671-AB9D-A52C48D65A98}">
      <dgm:prSet/>
      <dgm:spPr/>
      <dgm:t>
        <a:bodyPr/>
        <a:lstStyle/>
        <a:p>
          <a:endParaRPr lang="ru-RU"/>
        </a:p>
      </dgm:t>
    </dgm:pt>
    <dgm:pt modelId="{7D7BADC7-3E24-4840-921D-F55250997D67}">
      <dgm:prSet phldrT="[Текст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патриотической  направленности</a:t>
          </a:r>
          <a:endParaRPr lang="ru-RU" dirty="0"/>
        </a:p>
      </dgm:t>
    </dgm:pt>
    <dgm:pt modelId="{9AC352E1-FD65-42B2-BCD7-9ECBD3BFC936}" type="parTrans" cxnId="{71332D9D-3610-43A2-8568-06D5C4CC4FC0}">
      <dgm:prSet/>
      <dgm:spPr/>
      <dgm:t>
        <a:bodyPr/>
        <a:lstStyle/>
        <a:p>
          <a:endParaRPr lang="ru-RU"/>
        </a:p>
      </dgm:t>
    </dgm:pt>
    <dgm:pt modelId="{5EF701A1-0F0F-4E3C-88BA-9C7CED78A241}" type="sibTrans" cxnId="{71332D9D-3610-43A2-8568-06D5C4CC4FC0}">
      <dgm:prSet/>
      <dgm:spPr/>
      <dgm:t>
        <a:bodyPr/>
        <a:lstStyle/>
        <a:p>
          <a:endParaRPr lang="ru-RU"/>
        </a:p>
      </dgm:t>
    </dgm:pt>
    <dgm:pt modelId="{36AEA7B8-4FAD-4336-A43D-5146EAD67A26}">
      <dgm:prSet phldrT="[Текст]"/>
      <dgm:spPr>
        <a:solidFill>
          <a:schemeClr val="accent6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принципы</a:t>
          </a:r>
          <a:endParaRPr lang="ru-RU" dirty="0"/>
        </a:p>
      </dgm:t>
    </dgm:pt>
    <dgm:pt modelId="{91FB874E-372B-4217-AA73-ABF5FFCA6C0D}" type="parTrans" cxnId="{D502991E-5288-463C-8EB4-0D1A46F7B2C6}">
      <dgm:prSet/>
      <dgm:spPr/>
      <dgm:t>
        <a:bodyPr/>
        <a:lstStyle/>
        <a:p>
          <a:endParaRPr lang="ru-RU"/>
        </a:p>
      </dgm:t>
    </dgm:pt>
    <dgm:pt modelId="{CE7B2E4B-C69E-4A28-A256-C18B79C67E30}" type="sibTrans" cxnId="{D502991E-5288-463C-8EB4-0D1A46F7B2C6}">
      <dgm:prSet/>
      <dgm:spPr/>
      <dgm:t>
        <a:bodyPr/>
        <a:lstStyle/>
        <a:p>
          <a:endParaRPr lang="ru-RU"/>
        </a:p>
      </dgm:t>
    </dgm:pt>
    <dgm:pt modelId="{78E11F52-1ED9-46D8-8EAD-977986B8C5AA}">
      <dgm:prSet phldrT="[Текст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err="1" smtClean="0"/>
            <a:t>проектности</a:t>
          </a:r>
          <a:endParaRPr lang="ru-RU" dirty="0"/>
        </a:p>
      </dgm:t>
    </dgm:pt>
    <dgm:pt modelId="{4C4617F6-7471-458F-99F6-024BEDE581F1}" type="parTrans" cxnId="{DBF7109C-AFE0-4DB1-A66F-695B4BD9E561}">
      <dgm:prSet/>
      <dgm:spPr/>
      <dgm:t>
        <a:bodyPr/>
        <a:lstStyle/>
        <a:p>
          <a:endParaRPr lang="ru-RU"/>
        </a:p>
      </dgm:t>
    </dgm:pt>
    <dgm:pt modelId="{8C17F284-5FA7-4385-B65D-EFDEDEB982D5}" type="sibTrans" cxnId="{DBF7109C-AFE0-4DB1-A66F-695B4BD9E561}">
      <dgm:prSet/>
      <dgm:spPr/>
      <dgm:t>
        <a:bodyPr/>
        <a:lstStyle/>
        <a:p>
          <a:endParaRPr lang="ru-RU"/>
        </a:p>
      </dgm:t>
    </dgm:pt>
    <dgm:pt modelId="{805DF057-C4C7-432F-BDB9-D7A9CBA1BF38}">
      <dgm:prSet phldrT="[Текст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Диалога культур</a:t>
          </a:r>
          <a:endParaRPr lang="ru-RU" dirty="0"/>
        </a:p>
      </dgm:t>
    </dgm:pt>
    <dgm:pt modelId="{17552FA4-968D-4877-9AD7-4859714EDCF2}" type="parTrans" cxnId="{71D962F1-FACC-4676-988F-0A11E27C82E1}">
      <dgm:prSet/>
      <dgm:spPr/>
      <dgm:t>
        <a:bodyPr/>
        <a:lstStyle/>
        <a:p>
          <a:endParaRPr lang="ru-RU"/>
        </a:p>
      </dgm:t>
    </dgm:pt>
    <dgm:pt modelId="{9BBF40FC-C891-4B77-8E79-673F260A5E0E}" type="sibTrans" cxnId="{71D962F1-FACC-4676-988F-0A11E27C82E1}">
      <dgm:prSet/>
      <dgm:spPr/>
      <dgm:t>
        <a:bodyPr/>
        <a:lstStyle/>
        <a:p>
          <a:endParaRPr lang="ru-RU"/>
        </a:p>
      </dgm:t>
    </dgm:pt>
    <dgm:pt modelId="{C99D8803-14C3-4E57-9168-14DD525CF4C0}" type="pres">
      <dgm:prSet presAssocID="{D60D4F29-C06B-4C72-B007-0501C3E556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134064-DB45-46FB-9426-A4146470488F}" type="pres">
      <dgm:prSet presAssocID="{0EE3A7F1-CB7B-4713-8696-0028BC33C3F8}" presName="composite" presStyleCnt="0"/>
      <dgm:spPr/>
    </dgm:pt>
    <dgm:pt modelId="{EA5789CC-B1BE-4967-992B-27DEECE530CA}" type="pres">
      <dgm:prSet presAssocID="{0EE3A7F1-CB7B-4713-8696-0028BC33C3F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F4BCD-B572-436E-AC16-83A54FDC479C}" type="pres">
      <dgm:prSet presAssocID="{0EE3A7F1-CB7B-4713-8696-0028BC33C3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CBACE-23C2-467A-BB9F-778CA642870F}" type="pres">
      <dgm:prSet presAssocID="{AD45C8C6-9BA5-4BDF-A51A-A34A21512A11}" presName="sp" presStyleCnt="0"/>
      <dgm:spPr/>
    </dgm:pt>
    <dgm:pt modelId="{144D9825-8B16-4999-A558-C7F13DBF23BD}" type="pres">
      <dgm:prSet presAssocID="{E6ABA7ED-3C61-413D-B67E-BD97CBB2D914}" presName="composite" presStyleCnt="0"/>
      <dgm:spPr/>
    </dgm:pt>
    <dgm:pt modelId="{A3D288BA-2887-439C-A2C4-FE0235863A86}" type="pres">
      <dgm:prSet presAssocID="{E6ABA7ED-3C61-413D-B67E-BD97CBB2D91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85F5B-C341-4843-B559-08EB1A7D7A93}" type="pres">
      <dgm:prSet presAssocID="{E6ABA7ED-3C61-413D-B67E-BD97CBB2D91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8A73C-FD60-40C8-A420-8CD5D0BF46EF}" type="pres">
      <dgm:prSet presAssocID="{673F380E-C470-4638-8248-3C2732C27DF2}" presName="sp" presStyleCnt="0"/>
      <dgm:spPr/>
    </dgm:pt>
    <dgm:pt modelId="{DB93EFCF-8ED8-46B2-A39C-825F737B7904}" type="pres">
      <dgm:prSet presAssocID="{36AEA7B8-4FAD-4336-A43D-5146EAD67A26}" presName="composite" presStyleCnt="0"/>
      <dgm:spPr/>
    </dgm:pt>
    <dgm:pt modelId="{CE4CFF51-C347-40D3-86E4-E11370A2EDC1}" type="pres">
      <dgm:prSet presAssocID="{36AEA7B8-4FAD-4336-A43D-5146EAD67A2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6AB40-E1DC-472E-9EDE-7B13BAAED38C}" type="pres">
      <dgm:prSet presAssocID="{36AEA7B8-4FAD-4336-A43D-5146EAD67A2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02991E-5288-463C-8EB4-0D1A46F7B2C6}" srcId="{D60D4F29-C06B-4C72-B007-0501C3E556FA}" destId="{36AEA7B8-4FAD-4336-A43D-5146EAD67A26}" srcOrd="2" destOrd="0" parTransId="{91FB874E-372B-4217-AA73-ABF5FFCA6C0D}" sibTransId="{CE7B2E4B-C69E-4A28-A256-C18B79C67E30}"/>
    <dgm:cxn modelId="{2E0B21D6-8C68-4671-AB9D-A52C48D65A98}" srcId="{E6ABA7ED-3C61-413D-B67E-BD97CBB2D914}" destId="{930F495C-4682-450D-A943-299D0DAB1EE9}" srcOrd="0" destOrd="0" parTransId="{E71D9E06-64C3-4210-8746-CBC5638F4F20}" sibTransId="{E857141C-08EA-45D9-A61C-6EF7A93703A0}"/>
    <dgm:cxn modelId="{71D962F1-FACC-4676-988F-0A11E27C82E1}" srcId="{36AEA7B8-4FAD-4336-A43D-5146EAD67A26}" destId="{805DF057-C4C7-432F-BDB9-D7A9CBA1BF38}" srcOrd="1" destOrd="0" parTransId="{17552FA4-968D-4877-9AD7-4859714EDCF2}" sibTransId="{9BBF40FC-C891-4B77-8E79-673F260A5E0E}"/>
    <dgm:cxn modelId="{46D78835-A637-44DF-921D-7E6C98896DE2}" srcId="{D60D4F29-C06B-4C72-B007-0501C3E556FA}" destId="{E6ABA7ED-3C61-413D-B67E-BD97CBB2D914}" srcOrd="1" destOrd="0" parTransId="{A154DA63-6A38-4F57-B5D5-C4244CF6CA53}" sibTransId="{673F380E-C470-4638-8248-3C2732C27DF2}"/>
    <dgm:cxn modelId="{F47BC33D-C787-4BC7-9B49-DD600ADCE503}" srcId="{0EE3A7F1-CB7B-4713-8696-0028BC33C3F8}" destId="{87198C20-44C4-4A29-B33F-7337914EF619}" srcOrd="1" destOrd="0" parTransId="{253CED4B-6722-42BD-823D-99B28AC481A1}" sibTransId="{007C6524-D37E-4AF5-9BF3-960E23D406D7}"/>
    <dgm:cxn modelId="{71332D9D-3610-43A2-8568-06D5C4CC4FC0}" srcId="{E6ABA7ED-3C61-413D-B67E-BD97CBB2D914}" destId="{7D7BADC7-3E24-4840-921D-F55250997D67}" srcOrd="1" destOrd="0" parTransId="{9AC352E1-FD65-42B2-BCD7-9ECBD3BFC936}" sibTransId="{5EF701A1-0F0F-4E3C-88BA-9C7CED78A241}"/>
    <dgm:cxn modelId="{27E22057-E889-41FA-9A32-28BED7CC31CE}" type="presOf" srcId="{930F495C-4682-450D-A943-299D0DAB1EE9}" destId="{29885F5B-C341-4843-B559-08EB1A7D7A93}" srcOrd="0" destOrd="0" presId="urn:microsoft.com/office/officeart/2005/8/layout/chevron2"/>
    <dgm:cxn modelId="{787BBFCE-B428-45E0-80BA-6119EFB50209}" srcId="{D60D4F29-C06B-4C72-B007-0501C3E556FA}" destId="{0EE3A7F1-CB7B-4713-8696-0028BC33C3F8}" srcOrd="0" destOrd="0" parTransId="{89757F0E-2F98-43DB-A5CE-FA08B693539C}" sibTransId="{AD45C8C6-9BA5-4BDF-A51A-A34A21512A11}"/>
    <dgm:cxn modelId="{088EE22A-0A00-4CDF-BDDA-53983F50AE36}" type="presOf" srcId="{805DF057-C4C7-432F-BDB9-D7A9CBA1BF38}" destId="{0616AB40-E1DC-472E-9EDE-7B13BAAED38C}" srcOrd="0" destOrd="1" presId="urn:microsoft.com/office/officeart/2005/8/layout/chevron2"/>
    <dgm:cxn modelId="{DBF7109C-AFE0-4DB1-A66F-695B4BD9E561}" srcId="{36AEA7B8-4FAD-4336-A43D-5146EAD67A26}" destId="{78E11F52-1ED9-46D8-8EAD-977986B8C5AA}" srcOrd="0" destOrd="0" parTransId="{4C4617F6-7471-458F-99F6-024BEDE581F1}" sibTransId="{8C17F284-5FA7-4385-B65D-EFDEDEB982D5}"/>
    <dgm:cxn modelId="{678F8398-F0B3-443E-844A-8E3771C03CBE}" srcId="{0EE3A7F1-CB7B-4713-8696-0028BC33C3F8}" destId="{39DAE9FE-BF88-44E9-9633-6C935C3F69A0}" srcOrd="0" destOrd="0" parTransId="{CE237BD7-5D23-4D77-9006-82F8BE290212}" sibTransId="{480A5B02-DDD6-4428-A87D-82AF9F2DB8CB}"/>
    <dgm:cxn modelId="{E0A2D814-5115-41CB-9D91-53929BF2FA43}" type="presOf" srcId="{D60D4F29-C06B-4C72-B007-0501C3E556FA}" destId="{C99D8803-14C3-4E57-9168-14DD525CF4C0}" srcOrd="0" destOrd="0" presId="urn:microsoft.com/office/officeart/2005/8/layout/chevron2"/>
    <dgm:cxn modelId="{9C5D16C0-53CF-49F4-AB4F-F1523B5D5E9D}" type="presOf" srcId="{78E11F52-1ED9-46D8-8EAD-977986B8C5AA}" destId="{0616AB40-E1DC-472E-9EDE-7B13BAAED38C}" srcOrd="0" destOrd="0" presId="urn:microsoft.com/office/officeart/2005/8/layout/chevron2"/>
    <dgm:cxn modelId="{310ED474-47E3-45F7-964F-D1B82049552D}" type="presOf" srcId="{39DAE9FE-BF88-44E9-9633-6C935C3F69A0}" destId="{B91F4BCD-B572-436E-AC16-83A54FDC479C}" srcOrd="0" destOrd="0" presId="urn:microsoft.com/office/officeart/2005/8/layout/chevron2"/>
    <dgm:cxn modelId="{93AD33FB-E5D5-43F1-B966-1BC28C08D4F3}" type="presOf" srcId="{0EE3A7F1-CB7B-4713-8696-0028BC33C3F8}" destId="{EA5789CC-B1BE-4967-992B-27DEECE530CA}" srcOrd="0" destOrd="0" presId="urn:microsoft.com/office/officeart/2005/8/layout/chevron2"/>
    <dgm:cxn modelId="{ECF659A8-FB27-4B33-8775-975E95C27CA5}" type="presOf" srcId="{36AEA7B8-4FAD-4336-A43D-5146EAD67A26}" destId="{CE4CFF51-C347-40D3-86E4-E11370A2EDC1}" srcOrd="0" destOrd="0" presId="urn:microsoft.com/office/officeart/2005/8/layout/chevron2"/>
    <dgm:cxn modelId="{CCD77204-3B80-4EBE-B375-62BCDD6AA5DC}" type="presOf" srcId="{7D7BADC7-3E24-4840-921D-F55250997D67}" destId="{29885F5B-C341-4843-B559-08EB1A7D7A93}" srcOrd="0" destOrd="1" presId="urn:microsoft.com/office/officeart/2005/8/layout/chevron2"/>
    <dgm:cxn modelId="{8D13FDF1-CB7F-4C16-A1FA-03FC79C56B93}" type="presOf" srcId="{E6ABA7ED-3C61-413D-B67E-BD97CBB2D914}" destId="{A3D288BA-2887-439C-A2C4-FE0235863A86}" srcOrd="0" destOrd="0" presId="urn:microsoft.com/office/officeart/2005/8/layout/chevron2"/>
    <dgm:cxn modelId="{DB96A606-D355-4E13-96B8-6852B7CD4343}" type="presOf" srcId="{87198C20-44C4-4A29-B33F-7337914EF619}" destId="{B91F4BCD-B572-436E-AC16-83A54FDC479C}" srcOrd="0" destOrd="1" presId="urn:microsoft.com/office/officeart/2005/8/layout/chevron2"/>
    <dgm:cxn modelId="{8702D1FD-8A82-47DF-97B4-38440769A18D}" type="presParOf" srcId="{C99D8803-14C3-4E57-9168-14DD525CF4C0}" destId="{BE134064-DB45-46FB-9426-A4146470488F}" srcOrd="0" destOrd="0" presId="urn:microsoft.com/office/officeart/2005/8/layout/chevron2"/>
    <dgm:cxn modelId="{FD855F36-0ABA-4778-BB1B-4458AD252810}" type="presParOf" srcId="{BE134064-DB45-46FB-9426-A4146470488F}" destId="{EA5789CC-B1BE-4967-992B-27DEECE530CA}" srcOrd="0" destOrd="0" presId="urn:microsoft.com/office/officeart/2005/8/layout/chevron2"/>
    <dgm:cxn modelId="{A2BC2433-4E7C-4C7E-B7C8-3F09689C04E8}" type="presParOf" srcId="{BE134064-DB45-46FB-9426-A4146470488F}" destId="{B91F4BCD-B572-436E-AC16-83A54FDC479C}" srcOrd="1" destOrd="0" presId="urn:microsoft.com/office/officeart/2005/8/layout/chevron2"/>
    <dgm:cxn modelId="{420A4215-71EE-4D27-BDF0-A8928B238359}" type="presParOf" srcId="{C99D8803-14C3-4E57-9168-14DD525CF4C0}" destId="{702CBACE-23C2-467A-BB9F-778CA642870F}" srcOrd="1" destOrd="0" presId="urn:microsoft.com/office/officeart/2005/8/layout/chevron2"/>
    <dgm:cxn modelId="{660DCBFD-55B3-4EEF-B790-C0843446B467}" type="presParOf" srcId="{C99D8803-14C3-4E57-9168-14DD525CF4C0}" destId="{144D9825-8B16-4999-A558-C7F13DBF23BD}" srcOrd="2" destOrd="0" presId="urn:microsoft.com/office/officeart/2005/8/layout/chevron2"/>
    <dgm:cxn modelId="{CD03B916-BF68-46F8-B653-7E0BAC4057D5}" type="presParOf" srcId="{144D9825-8B16-4999-A558-C7F13DBF23BD}" destId="{A3D288BA-2887-439C-A2C4-FE0235863A86}" srcOrd="0" destOrd="0" presId="urn:microsoft.com/office/officeart/2005/8/layout/chevron2"/>
    <dgm:cxn modelId="{B6A09DB1-3CBB-487C-BD33-0555046876A4}" type="presParOf" srcId="{144D9825-8B16-4999-A558-C7F13DBF23BD}" destId="{29885F5B-C341-4843-B559-08EB1A7D7A93}" srcOrd="1" destOrd="0" presId="urn:microsoft.com/office/officeart/2005/8/layout/chevron2"/>
    <dgm:cxn modelId="{88B35442-D738-48DC-B7A6-B52FF15615A5}" type="presParOf" srcId="{C99D8803-14C3-4E57-9168-14DD525CF4C0}" destId="{8248A73C-FD60-40C8-A420-8CD5D0BF46EF}" srcOrd="3" destOrd="0" presId="urn:microsoft.com/office/officeart/2005/8/layout/chevron2"/>
    <dgm:cxn modelId="{E4A73B11-DD5E-4B18-A0CD-CA247CBD49B1}" type="presParOf" srcId="{C99D8803-14C3-4E57-9168-14DD525CF4C0}" destId="{DB93EFCF-8ED8-46B2-A39C-825F737B7904}" srcOrd="4" destOrd="0" presId="urn:microsoft.com/office/officeart/2005/8/layout/chevron2"/>
    <dgm:cxn modelId="{7594E9D9-2B73-42B1-AECF-63DDCA421ED5}" type="presParOf" srcId="{DB93EFCF-8ED8-46B2-A39C-825F737B7904}" destId="{CE4CFF51-C347-40D3-86E4-E11370A2EDC1}" srcOrd="0" destOrd="0" presId="urn:microsoft.com/office/officeart/2005/8/layout/chevron2"/>
    <dgm:cxn modelId="{12C3B51F-8106-442F-816F-5CFB3C888916}" type="presParOf" srcId="{DB93EFCF-8ED8-46B2-A39C-825F737B7904}" destId="{0616AB40-E1DC-472E-9EDE-7B13BAAED38C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9823DC-657E-4A77-9EB2-640EAA49599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B33966F-23B8-4828-978F-BC2EBF121E15}">
      <dgm:prSet phldrT="[Текст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rgbClr val="7030A0"/>
              </a:solidFill>
            </a:rPr>
            <a:t>Дизайн</a:t>
          </a:r>
          <a:endParaRPr lang="ru-RU" sz="3600" b="1" dirty="0">
            <a:solidFill>
              <a:srgbClr val="7030A0"/>
            </a:solidFill>
          </a:endParaRPr>
        </a:p>
      </dgm:t>
    </dgm:pt>
    <dgm:pt modelId="{72EA4DA5-30D8-456D-A89A-FC0DC0A5B71D}" type="parTrans" cxnId="{45F65377-DE7E-49E9-8BED-1B6C613C9074}">
      <dgm:prSet/>
      <dgm:spPr/>
      <dgm:t>
        <a:bodyPr/>
        <a:lstStyle/>
        <a:p>
          <a:endParaRPr lang="ru-RU"/>
        </a:p>
      </dgm:t>
    </dgm:pt>
    <dgm:pt modelId="{1BE21601-1352-4FC9-B6D8-C1FBF9D9D73F}" type="sibTrans" cxnId="{45F65377-DE7E-49E9-8BED-1B6C613C9074}">
      <dgm:prSet/>
      <dgm:spPr/>
      <dgm:t>
        <a:bodyPr/>
        <a:lstStyle/>
        <a:p>
          <a:endParaRPr lang="ru-RU"/>
        </a:p>
      </dgm:t>
    </dgm:pt>
    <dgm:pt modelId="{3F76D432-23FA-41FE-8155-1E911E272EA5}">
      <dgm:prSet phldrT="[Текст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rgbClr val="0070C0"/>
              </a:solidFill>
            </a:rPr>
            <a:t>Театр </a:t>
          </a:r>
          <a:r>
            <a:rPr lang="ru-RU" sz="2100" dirty="0" smtClean="0"/>
            <a:t>(любительский) </a:t>
          </a:r>
          <a:endParaRPr lang="ru-RU" sz="2100" dirty="0"/>
        </a:p>
      </dgm:t>
    </dgm:pt>
    <dgm:pt modelId="{3D9E0410-8B37-4E5D-9908-AEBA29F62913}" type="parTrans" cxnId="{07A086AF-0E30-4946-A994-E4F6C7CB4092}">
      <dgm:prSet/>
      <dgm:spPr/>
      <dgm:t>
        <a:bodyPr/>
        <a:lstStyle/>
        <a:p>
          <a:endParaRPr lang="ru-RU"/>
        </a:p>
      </dgm:t>
    </dgm:pt>
    <dgm:pt modelId="{6D179C93-D72B-47C8-905B-26802F469305}" type="sibTrans" cxnId="{07A086AF-0E30-4946-A994-E4F6C7CB4092}">
      <dgm:prSet/>
      <dgm:spPr/>
      <dgm:t>
        <a:bodyPr/>
        <a:lstStyle/>
        <a:p>
          <a:endParaRPr lang="ru-RU"/>
        </a:p>
      </dgm:t>
    </dgm:pt>
    <dgm:pt modelId="{98ECC535-B1CC-417C-9609-7D86ECB66954}">
      <dgm:prSet phldrT="[Текст]"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3600" b="1" dirty="0" err="1" smtClean="0">
              <a:solidFill>
                <a:srgbClr val="00B050"/>
              </a:solidFill>
            </a:rPr>
            <a:t>Видеотворчество</a:t>
          </a:r>
          <a:endParaRPr lang="ru-RU" sz="3600" b="1" dirty="0" smtClean="0">
            <a:solidFill>
              <a:srgbClr val="00B050"/>
            </a:solidFill>
          </a:endParaRPr>
        </a:p>
        <a:p>
          <a:r>
            <a:rPr lang="ru-RU" sz="2300" dirty="0" smtClean="0"/>
            <a:t>(любительское)</a:t>
          </a:r>
          <a:endParaRPr lang="ru-RU" sz="2300" dirty="0"/>
        </a:p>
      </dgm:t>
    </dgm:pt>
    <dgm:pt modelId="{CB1C2306-00F8-45DB-BBD8-ACABA23A915D}" type="parTrans" cxnId="{D50A1A54-E212-40D6-9994-2C106A5E66E2}">
      <dgm:prSet/>
      <dgm:spPr/>
      <dgm:t>
        <a:bodyPr/>
        <a:lstStyle/>
        <a:p>
          <a:endParaRPr lang="ru-RU"/>
        </a:p>
      </dgm:t>
    </dgm:pt>
    <dgm:pt modelId="{19D63E3B-F6BB-44B5-8DB2-6CFA64574898}" type="sibTrans" cxnId="{D50A1A54-E212-40D6-9994-2C106A5E66E2}">
      <dgm:prSet/>
      <dgm:spPr/>
      <dgm:t>
        <a:bodyPr/>
        <a:lstStyle/>
        <a:p>
          <a:endParaRPr lang="ru-RU"/>
        </a:p>
      </dgm:t>
    </dgm:pt>
    <dgm:pt modelId="{AB68F257-1039-42B0-B446-21D8E02325D2}" type="pres">
      <dgm:prSet presAssocID="{379823DC-657E-4A77-9EB2-640EAA495999}" presName="compositeShape" presStyleCnt="0">
        <dgm:presLayoutVars>
          <dgm:dir/>
          <dgm:resizeHandles/>
        </dgm:presLayoutVars>
      </dgm:prSet>
      <dgm:spPr/>
    </dgm:pt>
    <dgm:pt modelId="{87E59846-F9B3-44B1-965E-C7B50A093D0A}" type="pres">
      <dgm:prSet presAssocID="{379823DC-657E-4A77-9EB2-640EAA495999}" presName="pyramid" presStyleLbl="node1" presStyleIdx="0" presStyleCnt="1" custLinFactNeighborX="-50855" custLinFactNeighborY="-3108"/>
      <dgm:spPr>
        <a:solidFill>
          <a:schemeClr val="accent2">
            <a:lumMod val="75000"/>
          </a:schemeClr>
        </a:solidFill>
      </dgm:spPr>
    </dgm:pt>
    <dgm:pt modelId="{AC93C51E-5671-4C30-9489-03C2758757FD}" type="pres">
      <dgm:prSet presAssocID="{379823DC-657E-4A77-9EB2-640EAA495999}" presName="theList" presStyleCnt="0"/>
      <dgm:spPr/>
    </dgm:pt>
    <dgm:pt modelId="{9FDD99BA-333B-472C-B108-8CA87615C891}" type="pres">
      <dgm:prSet presAssocID="{AB33966F-23B8-4828-978F-BC2EBF121E15}" presName="aNode" presStyleLbl="fgAcc1" presStyleIdx="0" presStyleCnt="3" custScaleX="130907" custLinFactNeighborX="1316" custLinFactNeighborY="33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1C936-9A6D-44FC-8F5C-F58CA7EA8292}" type="pres">
      <dgm:prSet presAssocID="{AB33966F-23B8-4828-978F-BC2EBF121E15}" presName="aSpace" presStyleCnt="0"/>
      <dgm:spPr/>
    </dgm:pt>
    <dgm:pt modelId="{CD0F6CD5-A0D3-4746-9193-7F7AE1BBCD2C}" type="pres">
      <dgm:prSet presAssocID="{3F76D432-23FA-41FE-8155-1E911E272EA5}" presName="aNode" presStyleLbl="fgAcc1" presStyleIdx="1" presStyleCnt="3" custScaleX="142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8EFE1-1A7A-43FF-8ECD-B6A423E6F44F}" type="pres">
      <dgm:prSet presAssocID="{3F76D432-23FA-41FE-8155-1E911E272EA5}" presName="aSpace" presStyleCnt="0"/>
      <dgm:spPr/>
    </dgm:pt>
    <dgm:pt modelId="{DE4C2448-7377-4345-959F-A4BC0E6D4077}" type="pres">
      <dgm:prSet presAssocID="{98ECC535-B1CC-417C-9609-7D86ECB66954}" presName="aNode" presStyleLbl="fgAcc1" presStyleIdx="2" presStyleCnt="3" custScaleX="202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7B757-1577-4481-B84F-AB58DD324521}" type="pres">
      <dgm:prSet presAssocID="{98ECC535-B1CC-417C-9609-7D86ECB66954}" presName="aSpace" presStyleCnt="0"/>
      <dgm:spPr/>
    </dgm:pt>
  </dgm:ptLst>
  <dgm:cxnLst>
    <dgm:cxn modelId="{D50A1A54-E212-40D6-9994-2C106A5E66E2}" srcId="{379823DC-657E-4A77-9EB2-640EAA495999}" destId="{98ECC535-B1CC-417C-9609-7D86ECB66954}" srcOrd="2" destOrd="0" parTransId="{CB1C2306-00F8-45DB-BBD8-ACABA23A915D}" sibTransId="{19D63E3B-F6BB-44B5-8DB2-6CFA64574898}"/>
    <dgm:cxn modelId="{B7B2A0F5-5A0A-4585-8927-C3884AEF3509}" type="presOf" srcId="{3F76D432-23FA-41FE-8155-1E911E272EA5}" destId="{CD0F6CD5-A0D3-4746-9193-7F7AE1BBCD2C}" srcOrd="0" destOrd="0" presId="urn:microsoft.com/office/officeart/2005/8/layout/pyramid2"/>
    <dgm:cxn modelId="{E271A5E7-55F7-4E0D-91F1-92A521F45F15}" type="presOf" srcId="{AB33966F-23B8-4828-978F-BC2EBF121E15}" destId="{9FDD99BA-333B-472C-B108-8CA87615C891}" srcOrd="0" destOrd="0" presId="urn:microsoft.com/office/officeart/2005/8/layout/pyramid2"/>
    <dgm:cxn modelId="{45F65377-DE7E-49E9-8BED-1B6C613C9074}" srcId="{379823DC-657E-4A77-9EB2-640EAA495999}" destId="{AB33966F-23B8-4828-978F-BC2EBF121E15}" srcOrd="0" destOrd="0" parTransId="{72EA4DA5-30D8-456D-A89A-FC0DC0A5B71D}" sibTransId="{1BE21601-1352-4FC9-B6D8-C1FBF9D9D73F}"/>
    <dgm:cxn modelId="{EA7939A0-1453-4F84-9E04-AF16C67A527C}" type="presOf" srcId="{379823DC-657E-4A77-9EB2-640EAA495999}" destId="{AB68F257-1039-42B0-B446-21D8E02325D2}" srcOrd="0" destOrd="0" presId="urn:microsoft.com/office/officeart/2005/8/layout/pyramid2"/>
    <dgm:cxn modelId="{B6ECCBA8-948A-4E6E-9615-828F1BD078B7}" type="presOf" srcId="{98ECC535-B1CC-417C-9609-7D86ECB66954}" destId="{DE4C2448-7377-4345-959F-A4BC0E6D4077}" srcOrd="0" destOrd="0" presId="urn:microsoft.com/office/officeart/2005/8/layout/pyramid2"/>
    <dgm:cxn modelId="{07A086AF-0E30-4946-A994-E4F6C7CB4092}" srcId="{379823DC-657E-4A77-9EB2-640EAA495999}" destId="{3F76D432-23FA-41FE-8155-1E911E272EA5}" srcOrd="1" destOrd="0" parTransId="{3D9E0410-8B37-4E5D-9908-AEBA29F62913}" sibTransId="{6D179C93-D72B-47C8-905B-26802F469305}"/>
    <dgm:cxn modelId="{00697D34-4038-4F42-9B35-9AE83280D338}" type="presParOf" srcId="{AB68F257-1039-42B0-B446-21D8E02325D2}" destId="{87E59846-F9B3-44B1-965E-C7B50A093D0A}" srcOrd="0" destOrd="0" presId="urn:microsoft.com/office/officeart/2005/8/layout/pyramid2"/>
    <dgm:cxn modelId="{981FE878-BB69-4B1A-8250-99F1373A79C3}" type="presParOf" srcId="{AB68F257-1039-42B0-B446-21D8E02325D2}" destId="{AC93C51E-5671-4C30-9489-03C2758757FD}" srcOrd="1" destOrd="0" presId="urn:microsoft.com/office/officeart/2005/8/layout/pyramid2"/>
    <dgm:cxn modelId="{A9B50A9E-8E93-49AD-B4C4-9B08D54FEE92}" type="presParOf" srcId="{AC93C51E-5671-4C30-9489-03C2758757FD}" destId="{9FDD99BA-333B-472C-B108-8CA87615C891}" srcOrd="0" destOrd="0" presId="urn:microsoft.com/office/officeart/2005/8/layout/pyramid2"/>
    <dgm:cxn modelId="{72E2A46A-8F33-4AB6-BF80-C4AF18771218}" type="presParOf" srcId="{AC93C51E-5671-4C30-9489-03C2758757FD}" destId="{CD71C936-9A6D-44FC-8F5C-F58CA7EA8292}" srcOrd="1" destOrd="0" presId="urn:microsoft.com/office/officeart/2005/8/layout/pyramid2"/>
    <dgm:cxn modelId="{F2F6E341-02C7-4123-A540-11E3B16E47AA}" type="presParOf" srcId="{AC93C51E-5671-4C30-9489-03C2758757FD}" destId="{CD0F6CD5-A0D3-4746-9193-7F7AE1BBCD2C}" srcOrd="2" destOrd="0" presId="urn:microsoft.com/office/officeart/2005/8/layout/pyramid2"/>
    <dgm:cxn modelId="{574ED1F2-5B58-48BA-AC5B-60BF36F81DBA}" type="presParOf" srcId="{AC93C51E-5671-4C30-9489-03C2758757FD}" destId="{81F8EFE1-1A7A-43FF-8ECD-B6A423E6F44F}" srcOrd="3" destOrd="0" presId="urn:microsoft.com/office/officeart/2005/8/layout/pyramid2"/>
    <dgm:cxn modelId="{C9AB5AE7-6EDC-42E3-AC9A-2CA927A20CF7}" type="presParOf" srcId="{AC93C51E-5671-4C30-9489-03C2758757FD}" destId="{DE4C2448-7377-4345-959F-A4BC0E6D4077}" srcOrd="4" destOrd="0" presId="urn:microsoft.com/office/officeart/2005/8/layout/pyramid2"/>
    <dgm:cxn modelId="{AA2FED50-4319-413B-9F6A-9124F4C1799B}" type="presParOf" srcId="{AC93C51E-5671-4C30-9489-03C2758757FD}" destId="{F6F7B757-1577-4481-B84F-AB58DD324521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118-33E7-42AE-A112-3C953EA3A0A4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E1D3-F227-44A6-95F4-680F26BC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118-33E7-42AE-A112-3C953EA3A0A4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E1D3-F227-44A6-95F4-680F26BC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118-33E7-42AE-A112-3C953EA3A0A4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E1D3-F227-44A6-95F4-680F26BC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118-33E7-42AE-A112-3C953EA3A0A4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E1D3-F227-44A6-95F4-680F26BC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118-33E7-42AE-A112-3C953EA3A0A4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E1D3-F227-44A6-95F4-680F26BC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118-33E7-42AE-A112-3C953EA3A0A4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E1D3-F227-44A6-95F4-680F26BC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118-33E7-42AE-A112-3C953EA3A0A4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E1D3-F227-44A6-95F4-680F26BC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118-33E7-42AE-A112-3C953EA3A0A4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E1D3-F227-44A6-95F4-680F26BC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118-33E7-42AE-A112-3C953EA3A0A4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E1D3-F227-44A6-95F4-680F26BC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118-33E7-42AE-A112-3C953EA3A0A4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E1D3-F227-44A6-95F4-680F26BC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E118-33E7-42AE-A112-3C953EA3A0A4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CE1D3-F227-44A6-95F4-680F26BC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E118-33E7-42AE-A112-3C953EA3A0A4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CE1D3-F227-44A6-95F4-680F26BC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4" descr="P1040149.JPG"/>
          <p:cNvPicPr>
            <a:picLocks noChangeAspect="1"/>
          </p:cNvPicPr>
          <p:nvPr/>
        </p:nvPicPr>
        <p:blipFill>
          <a:blip r:embed="rId2" cstate="print"/>
          <a:srcRect l="2829"/>
          <a:stretch>
            <a:fillRect/>
          </a:stretch>
        </p:blipFill>
        <p:spPr>
          <a:xfrm>
            <a:off x="3071802" y="4214818"/>
            <a:ext cx="1995502" cy="154020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58204" cy="2000264"/>
          </a:xfrm>
          <a:noFill/>
        </p:spPr>
        <p:txBody>
          <a:bodyPr>
            <a:normAutofit/>
          </a:bodyPr>
          <a:lstStyle/>
          <a:p>
            <a:r>
              <a:rPr lang="ru-RU" b="1" dirty="0" smtClean="0"/>
              <a:t>Внеурочная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Худ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оже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ств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енн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ое т</a:t>
            </a:r>
            <a:r>
              <a:rPr lang="ru-RU" b="1" i="1" dirty="0" smtClean="0">
                <a:solidFill>
                  <a:srgbClr val="7030A0"/>
                </a:solidFill>
              </a:rPr>
              <a:t>вор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чес</a:t>
            </a:r>
            <a:r>
              <a:rPr lang="ru-RU" b="1" i="1" dirty="0" smtClean="0">
                <a:solidFill>
                  <a:srgbClr val="C00000"/>
                </a:solidFill>
              </a:rPr>
              <a:t>тво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CADZ7U4P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4143380"/>
            <a:ext cx="2000264" cy="2505878"/>
          </a:xfrm>
        </p:spPr>
      </p:pic>
      <p:pic>
        <p:nvPicPr>
          <p:cNvPr id="7" name="Содержимое 6" descr="iCANFR4K3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9091" t="12903"/>
          <a:stretch>
            <a:fillRect/>
          </a:stretch>
        </p:blipFill>
        <p:spPr>
          <a:xfrm>
            <a:off x="5429256" y="1071546"/>
            <a:ext cx="2143130" cy="1928826"/>
          </a:xfrm>
        </p:spPr>
      </p:pic>
      <p:pic>
        <p:nvPicPr>
          <p:cNvPr id="14" name="Содержимое 9" descr="P10401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5072074"/>
            <a:ext cx="1943085" cy="1457314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Содержимое 5" descr="P1040164.JPG"/>
          <p:cNvPicPr>
            <a:picLocks noChangeAspect="1"/>
          </p:cNvPicPr>
          <p:nvPr/>
        </p:nvPicPr>
        <p:blipFill>
          <a:blip r:embed="rId6" cstate="print"/>
          <a:srcRect l="1651" t="21515" r="1061"/>
          <a:stretch>
            <a:fillRect/>
          </a:stretch>
        </p:blipFill>
        <p:spPr>
          <a:xfrm>
            <a:off x="6572264" y="4214818"/>
            <a:ext cx="2344566" cy="1418573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Содержимое 6" descr="P1010192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rcRect l="15206" t="4970" r="15835" b="5442"/>
          <a:stretch>
            <a:fillRect/>
          </a:stretch>
        </p:blipFill>
        <p:spPr bwMode="auto">
          <a:xfrm>
            <a:off x="714348" y="214290"/>
            <a:ext cx="1397243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Содержимое 8" descr="P1010270.JPG"/>
          <p:cNvPicPr>
            <a:picLocks noChangeAspect="1"/>
          </p:cNvPicPr>
          <p:nvPr/>
        </p:nvPicPr>
        <p:blipFill>
          <a:blip r:embed="rId8" cstate="print">
            <a:lum contrast="10000"/>
          </a:blip>
          <a:srcRect l="22938" t="12058" r="22270" b="12529"/>
          <a:stretch>
            <a:fillRect/>
          </a:stretch>
        </p:blipFill>
        <p:spPr>
          <a:xfrm>
            <a:off x="285720" y="1643050"/>
            <a:ext cx="1285884" cy="128588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Содержимое 6" descr="P1010262.JPG"/>
          <p:cNvPicPr>
            <a:picLocks noChangeAspect="1"/>
          </p:cNvPicPr>
          <p:nvPr/>
        </p:nvPicPr>
        <p:blipFill>
          <a:blip r:embed="rId9" cstate="print">
            <a:lum contrast="10000"/>
          </a:blip>
          <a:srcRect l="16974" t="9686" r="15835" b="5442"/>
          <a:stretch>
            <a:fillRect/>
          </a:stretch>
        </p:blipFill>
        <p:spPr>
          <a:xfrm>
            <a:off x="2285984" y="714356"/>
            <a:ext cx="1515352" cy="142876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5072066" y="785794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Вперед, к знаниям!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511156"/>
          </a:xfrm>
          <a:solidFill>
            <a:srgbClr val="F773DB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Любительский театр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CAFM0SRZ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214678" cy="3714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4" descr="iCAEQR2X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214554"/>
            <a:ext cx="2214578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Содержимое 5" descr="iCAWGI0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5214950"/>
            <a:ext cx="2286016" cy="1478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iCAE39YX6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14282" y="3786190"/>
            <a:ext cx="2143108" cy="150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143372" y="285728"/>
            <a:ext cx="48577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b="1" dirty="0" smtClean="0"/>
              <a:t>                                    </a:t>
            </a:r>
            <a:r>
              <a:rPr lang="ru-RU" sz="1600" b="1" dirty="0" smtClean="0"/>
              <a:t>Содержание  деятельности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Любительские занятия театром</a:t>
            </a:r>
          </a:p>
          <a:p>
            <a:pPr>
              <a:buNone/>
            </a:pPr>
            <a:r>
              <a:rPr lang="ru-RU" sz="1200" dirty="0" smtClean="0"/>
              <a:t>Роль театра в культуре, основные вехи развития театрального искусства.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Театральная миниатюра</a:t>
            </a:r>
          </a:p>
          <a:p>
            <a:pPr>
              <a:buNone/>
            </a:pPr>
            <a:r>
              <a:rPr lang="ru-RU" sz="1200" dirty="0" smtClean="0"/>
              <a:t>Актёрский этюд. Лаборатория актёра и режиссёра. Учебные театральные миниатюры. Типы персонажей. Театральный капустник.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Пьеса-сказка.</a:t>
            </a:r>
          </a:p>
          <a:p>
            <a:pPr>
              <a:buNone/>
            </a:pPr>
            <a:r>
              <a:rPr lang="ru-RU" sz="1200" dirty="0" smtClean="0"/>
              <a:t> Просмотр профессионального театрального спектакля. Драматургический замысел. Репетиции пьесы сказки. Представление пьесы-сказки.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Современная драма.</a:t>
            </a:r>
          </a:p>
          <a:p>
            <a:pPr>
              <a:buNone/>
            </a:pPr>
            <a:r>
              <a:rPr lang="ru-RU" sz="1200" dirty="0" smtClean="0"/>
              <a:t>Рождение замысла пьесы. Сверхзадача театрального искусства. Чтение пьес и выбор постановочного материала. Просмотр профессионального театрального спектакля. Репетиции пьесы – современные драмы. Премьера драматического произведения.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Современная комедия.</a:t>
            </a:r>
          </a:p>
          <a:p>
            <a:pPr>
              <a:buNone/>
            </a:pPr>
            <a:r>
              <a:rPr lang="ru-RU" sz="1200" dirty="0" smtClean="0"/>
              <a:t>          Жанровые особенности комедии. Разновидности комедии. Природа смешного. Премьера пьесы-комедии.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Водевиль.</a:t>
            </a:r>
          </a:p>
          <a:p>
            <a:pPr>
              <a:buNone/>
            </a:pPr>
            <a:r>
              <a:rPr lang="ru-RU" sz="1200" dirty="0" smtClean="0"/>
              <a:t>Знакомство с особенностями водевиля. Репетиции водевиля. Просмотр профессионального водевиля. Представление водевиля.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Бенефис.</a:t>
            </a:r>
          </a:p>
          <a:p>
            <a:pPr>
              <a:buNone/>
            </a:pPr>
            <a:r>
              <a:rPr lang="ru-RU" sz="1200" dirty="0" smtClean="0"/>
              <a:t>Разработка идеи и сценария бенефиса класса как художественно-эстетического  образовательного события. Сверхзадача спектакля. Репетиции бенефиса. Просмотр профессионального бенефиса. Премьера бенефиса.</a:t>
            </a:r>
          </a:p>
        </p:txBody>
      </p:sp>
      <p:pic>
        <p:nvPicPr>
          <p:cNvPr id="11" name="Содержимое 4" descr="iCAFM0SRZ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4000504"/>
            <a:ext cx="128588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572296" cy="5715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Художественное творчество в дизайне</a:t>
            </a:r>
            <a:endParaRPr lang="ru-RU" sz="2800" b="1" i="1" dirty="0"/>
          </a:p>
        </p:txBody>
      </p:sp>
      <p:pic>
        <p:nvPicPr>
          <p:cNvPr id="8" name="Содержимое 4" descr="iCA7WC2P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9520" y="5286388"/>
            <a:ext cx="1428750" cy="1095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4" descr="iCA7WC2P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5643578"/>
            <a:ext cx="1571626" cy="104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4" descr="iCA7WC2P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286256"/>
            <a:ext cx="1428760" cy="1170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Содержимое 4" descr="iCA7WC2P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928934"/>
            <a:ext cx="1428760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Содержимое 4" descr="iCA7WC2P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06" y="3286124"/>
            <a:ext cx="1714512" cy="1482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Содержимое 4" descr="iCA7WC2P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68" y="1500174"/>
            <a:ext cx="1785950" cy="144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iCAIEKST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1071546"/>
            <a:ext cx="1000132" cy="1714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1714480" y="500042"/>
            <a:ext cx="557216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                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Содержание деятельности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Знакомство с основами дизайна.</a:t>
            </a:r>
          </a:p>
          <a:p>
            <a:pPr>
              <a:buNone/>
            </a:pPr>
            <a:r>
              <a:rPr lang="ru-RU" sz="1200" dirty="0" smtClean="0"/>
              <a:t>   Дизайн, основные принципы композиции. Зонирование.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Основы организации пространства.</a:t>
            </a:r>
          </a:p>
          <a:p>
            <a:pPr>
              <a:buNone/>
            </a:pPr>
            <a:r>
              <a:rPr lang="ru-RU" sz="1200" dirty="0" smtClean="0"/>
              <a:t>Разработка и осуществление дизайн проектов (например, «Комната моей мечты»).Философия новогоднего праздника. Разработка дизайнерских проектов организации пространства праздника (новогодний праздник). Презентация оформления зала.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Дизайн костюма.</a:t>
            </a:r>
          </a:p>
          <a:p>
            <a:pPr>
              <a:buNone/>
            </a:pPr>
            <a:r>
              <a:rPr lang="ru-RU" sz="1200" dirty="0" smtClean="0"/>
              <a:t>Материаловедение. История костюма. Разработка и реализация исследовательского проекта «Дизайн исторического костюма». Защита проекта.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 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    Основы ландшафтного дизайна.</a:t>
            </a:r>
          </a:p>
          <a:p>
            <a:pPr>
              <a:buNone/>
            </a:pPr>
            <a:r>
              <a:rPr lang="ru-RU" sz="1200" dirty="0" smtClean="0"/>
              <a:t>Декоративная дендрология. Разработка и осуществление </a:t>
            </a:r>
            <a:r>
              <a:rPr lang="ru-RU" sz="1200" dirty="0" err="1" smtClean="0"/>
              <a:t>дизайн-проекта</a:t>
            </a:r>
            <a:r>
              <a:rPr lang="ru-RU" sz="1200" dirty="0" smtClean="0"/>
              <a:t> (например, «Школьная клумба»). Презентация проекта.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   Дизайн интерьеров .</a:t>
            </a:r>
          </a:p>
          <a:p>
            <a:pPr>
              <a:buNone/>
            </a:pPr>
            <a:r>
              <a:rPr lang="ru-RU" sz="1200" dirty="0" smtClean="0"/>
              <a:t>Разработка и осуществление дизайнерского проекта (например, «Дизайн классной комнаты»). Презентация проекта.</a:t>
            </a:r>
          </a:p>
          <a:p>
            <a:pPr>
              <a:buNone/>
            </a:pPr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    Особенности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web-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дизайна.</a:t>
            </a:r>
          </a:p>
          <a:p>
            <a:pPr>
              <a:buNone/>
            </a:pPr>
            <a:r>
              <a:rPr lang="ru-RU" sz="1200" dirty="0" smtClean="0"/>
              <a:t>Разработка и реализация проектов(например, «Лучший современный сайт»). Научная конференция учащихся «Современные тенденции </a:t>
            </a:r>
            <a:r>
              <a:rPr lang="en-US" sz="1200" dirty="0" smtClean="0"/>
              <a:t>web-</a:t>
            </a:r>
            <a:r>
              <a:rPr lang="ru-RU" sz="1200" dirty="0" smtClean="0"/>
              <a:t>дизайна».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Основы </a:t>
            </a:r>
            <a:r>
              <a:rPr lang="ru-RU" sz="1400" b="1" dirty="0" err="1" smtClean="0">
                <a:solidFill>
                  <a:srgbClr val="7030A0"/>
                </a:solidFill>
              </a:rPr>
              <a:t>фотодизайна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ru-RU" sz="1200" dirty="0" smtClean="0"/>
              <a:t>       Индивидуальность в дизайне. Разработка и осуществление  проектов </a:t>
            </a:r>
          </a:p>
          <a:p>
            <a:pPr>
              <a:buNone/>
            </a:pPr>
            <a:r>
              <a:rPr lang="ru-RU" sz="1200" dirty="0" smtClean="0"/>
              <a:t>       </a:t>
            </a:r>
            <a:r>
              <a:rPr lang="ru-RU" sz="1200" dirty="0" err="1" smtClean="0"/>
              <a:t>фотодизайна</a:t>
            </a:r>
            <a:r>
              <a:rPr lang="ru-RU" sz="1200" dirty="0" smtClean="0"/>
              <a:t> (например, фотоальбом «Моя школьная жизнь»). Презентация </a:t>
            </a:r>
          </a:p>
          <a:p>
            <a:pPr>
              <a:buNone/>
            </a:pPr>
            <a:r>
              <a:rPr lang="ru-RU" sz="1200" dirty="0" smtClean="0"/>
              <a:t>        выставки проектов.</a:t>
            </a:r>
            <a:endParaRPr lang="ru-RU" sz="1200" dirty="0"/>
          </a:p>
        </p:txBody>
      </p:sp>
      <p:pic>
        <p:nvPicPr>
          <p:cNvPr id="7" name="Содержимое 4" descr="iCA7WC2PM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038225" cy="1785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6643734" cy="857256"/>
          </a:xfrm>
          <a:solidFill>
            <a:srgbClr val="FFE9A3"/>
          </a:solidFill>
          <a:ln w="19050" cmpd="sng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/>
              <a:t>Примерная программа внеурочной деятельности по художественному творчеству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основывается на принципах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pic>
        <p:nvPicPr>
          <p:cNvPr id="16" name="Содержимое 15" descr="P10401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7716" b="9833"/>
          <a:stretch>
            <a:fillRect/>
          </a:stretch>
        </p:blipFill>
        <p:spPr>
          <a:xfrm>
            <a:off x="7358082" y="642918"/>
            <a:ext cx="1260895" cy="164307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Содержимое 13" descr="P1040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2857496"/>
            <a:ext cx="1609708" cy="120728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21" name="Содержимое 20"/>
          <p:cNvGraphicFramePr>
            <a:graphicFrameLocks noGrp="1"/>
          </p:cNvGraphicFramePr>
          <p:nvPr>
            <p:ph sz="half" idx="1"/>
          </p:nvPr>
        </p:nvGraphicFramePr>
        <p:xfrm>
          <a:off x="1000100" y="1857364"/>
          <a:ext cx="550072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2" name="Содержимое 4" descr="P1040158.JPG"/>
          <p:cNvPicPr>
            <a:picLocks noChangeAspect="1"/>
          </p:cNvPicPr>
          <p:nvPr/>
        </p:nvPicPr>
        <p:blipFill>
          <a:blip r:embed="rId9" cstate="print"/>
          <a:srcRect l="9434" t="9434" r="15094" b="8018"/>
          <a:stretch>
            <a:fillRect/>
          </a:stretch>
        </p:blipFill>
        <p:spPr>
          <a:xfrm>
            <a:off x="7429520" y="4643446"/>
            <a:ext cx="1285884" cy="187524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Принцип </a:t>
            </a:r>
            <a:r>
              <a:rPr lang="ru-RU" i="1" dirty="0" err="1" smtClean="0">
                <a:solidFill>
                  <a:srgbClr val="C00000"/>
                </a:solidFill>
              </a:rPr>
              <a:t>природосообразности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CADZ7U4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285860"/>
            <a:ext cx="1928826" cy="2571758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1643050"/>
            <a:ext cx="8358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          </a:t>
            </a:r>
          </a:p>
          <a:p>
            <a:pPr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</a:t>
            </a:r>
          </a:p>
          <a:p>
            <a:pPr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предполагает, что процесс </a:t>
            </a:r>
          </a:p>
          <a:p>
            <a:pPr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художественного творчества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школьников должен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*основываться на научном понимании взаимосвязи естественных и социальных процессов,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*согласовываться с общими законами развития природы и человека,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*воспитывать его сообразно полу и возрасту,</a:t>
            </a:r>
          </a:p>
          <a:p>
            <a:pPr>
              <a:buNone/>
            </a:pPr>
            <a:r>
              <a:rPr lang="ru-RU" sz="2400" i="1" dirty="0" smtClean="0"/>
              <a:t>а также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формировать у него ответственность </a:t>
            </a:r>
          </a:p>
          <a:p>
            <a:pPr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за развитие самого себя.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коллективности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4" descr="P4261832.JPG"/>
          <p:cNvPicPr>
            <a:picLocks noChangeAspect="1"/>
          </p:cNvPicPr>
          <p:nvPr/>
        </p:nvPicPr>
        <p:blipFill>
          <a:blip r:embed="rId2" cstate="print"/>
          <a:srcRect l="14099"/>
          <a:stretch>
            <a:fillRect/>
          </a:stretch>
        </p:blipFill>
        <p:spPr>
          <a:xfrm>
            <a:off x="5500694" y="4929198"/>
            <a:ext cx="1740952" cy="152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5" descr="P1020097.JPG"/>
          <p:cNvPicPr>
            <a:picLocks noChangeAspect="1"/>
          </p:cNvPicPr>
          <p:nvPr/>
        </p:nvPicPr>
        <p:blipFill>
          <a:blip r:embed="rId3" cstate="print"/>
          <a:srcRect b="8453"/>
          <a:stretch>
            <a:fillRect/>
          </a:stretch>
        </p:blipFill>
        <p:spPr>
          <a:xfrm>
            <a:off x="7072330" y="3786190"/>
            <a:ext cx="1537084" cy="1876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4" descr="P4261832.JPG"/>
          <p:cNvPicPr>
            <a:picLocks noChangeAspect="1"/>
          </p:cNvPicPr>
          <p:nvPr/>
        </p:nvPicPr>
        <p:blipFill>
          <a:blip r:embed="rId4" cstate="print"/>
          <a:srcRect t="12903"/>
          <a:stretch>
            <a:fillRect/>
          </a:stretch>
        </p:blipFill>
        <p:spPr>
          <a:xfrm>
            <a:off x="2071670" y="4643446"/>
            <a:ext cx="300039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Содержимое 12" descr="P102008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7383"/>
          <a:stretch>
            <a:fillRect/>
          </a:stretch>
        </p:blipFill>
        <p:spPr>
          <a:xfrm>
            <a:off x="428596" y="571480"/>
            <a:ext cx="2714644" cy="2038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4" descr="P4261832.JPG"/>
          <p:cNvPicPr>
            <a:picLocks noChangeAspect="1"/>
          </p:cNvPicPr>
          <p:nvPr/>
        </p:nvPicPr>
        <p:blipFill>
          <a:blip r:embed="rId6" cstate="print"/>
          <a:srcRect l="6004" t="25472" r="32605" b="3145"/>
          <a:stretch>
            <a:fillRect/>
          </a:stretch>
        </p:blipFill>
        <p:spPr>
          <a:xfrm>
            <a:off x="428596" y="3000372"/>
            <a:ext cx="250033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357554" y="1571612"/>
            <a:ext cx="5500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предполагает, что художественное воспитание и образование, осуществляясь в детско-взрослых коллективах различного типа, даёт юному человек</a:t>
            </a:r>
            <a:r>
              <a:rPr lang="ru-RU" dirty="0" smtClean="0"/>
              <a:t>у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*опыт жизни в обществе,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*опыт взаимодействия с окружающими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*и может создавать условия для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художественно-творческой самореализации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</a:t>
            </a:r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культуросообразности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51fe0a1ebb1657b0a8bfdc79350d3ed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357298"/>
            <a:ext cx="1250165" cy="1000132"/>
          </a:xfrm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768" y="5357826"/>
            <a:ext cx="1809751" cy="123982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G:\Настина\НАСТИНО\картинки\640.55_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000504"/>
            <a:ext cx="1714512" cy="1233826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571744"/>
            <a:ext cx="1712755" cy="128588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79020354_4278666_Bankoboev_Ru_russkaya_matresh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000372"/>
            <a:ext cx="1357322" cy="103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льзователь\Desktop\городецкая роспись\af60f7c505e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2143116"/>
            <a:ext cx="795329" cy="1232445"/>
          </a:xfrm>
          <a:prstGeom prst="rect">
            <a:avLst/>
          </a:prstGeom>
          <a:noFill/>
        </p:spPr>
      </p:pic>
      <p:pic>
        <p:nvPicPr>
          <p:cNvPr id="17" name="Picture 7" descr="Васнец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/>
          <a:srcRect l="4282" r="4282"/>
          <a:stretch>
            <a:fillRect/>
          </a:stretch>
        </p:blipFill>
        <p:spPr>
          <a:xfrm>
            <a:off x="6929454" y="1214422"/>
            <a:ext cx="1605294" cy="120396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D:\мам-фестиваль\диск-4\data\articles\55\5566\556630\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4143380"/>
            <a:ext cx="1285874" cy="173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амино\курсы\щит ахилла\гефест-бог огня и кузнечного ремесла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4480" y="5357826"/>
            <a:ext cx="857256" cy="131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images[4]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82" y="5286388"/>
            <a:ext cx="866774" cy="122656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714480" y="1285860"/>
            <a:ext cx="53578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предполагает, что  художественное творчество</a:t>
            </a:r>
          </a:p>
          <a:p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школьников должно </a:t>
            </a:r>
          </a:p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*основываться на общечеловеческих ценностях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культуры,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*строиться в соответствии с ценностями тех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или иных национальных культур.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Перед педагогом стоит задача введения учащихся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в различные пласты художественной</a:t>
            </a:r>
          </a:p>
          <a:p>
            <a:pPr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культуры этноса, общества и мира в целом.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dirty="0" smtClean="0">
                <a:solidFill>
                  <a:srgbClr val="C00000"/>
                </a:solidFill>
              </a:rPr>
              <a:t>Художественное творчество должно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помочь растущему человеку ориентироваться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    в окружающей сфере искусства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имволика россии\r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7" y="0"/>
            <a:ext cx="9135393" cy="6858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6400816" cy="1143008"/>
          </a:xfr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Принцип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патриотической </a:t>
            </a:r>
            <a:r>
              <a:rPr lang="ru-RU" dirty="0" smtClean="0">
                <a:solidFill>
                  <a:srgbClr val="C00000"/>
                </a:solidFill>
              </a:rPr>
              <a:t>направленности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2714620"/>
            <a:ext cx="8143900" cy="20002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100" b="1" dirty="0" smtClean="0">
                <a:solidFill>
                  <a:srgbClr val="FFFF00"/>
                </a:solidFill>
              </a:rPr>
              <a:t>      </a:t>
            </a:r>
            <a:r>
              <a:rPr lang="ru-RU" b="1" dirty="0" smtClean="0">
                <a:solidFill>
                  <a:schemeClr val="bg1"/>
                </a:solidFill>
              </a:rPr>
              <a:t>предусматривает обеспечение субъективной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значимости для старших школьников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идентификации себя с Россией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* </a:t>
            </a:r>
            <a:r>
              <a:rPr lang="ru-RU" sz="2100" b="1" dirty="0" smtClean="0">
                <a:solidFill>
                  <a:srgbClr val="FFFF00"/>
                </a:solidFill>
              </a:rPr>
              <a:t>народами России, </a:t>
            </a:r>
          </a:p>
          <a:p>
            <a:pPr>
              <a:buNone/>
            </a:pPr>
            <a:r>
              <a:rPr lang="ru-RU" sz="2100" b="1" dirty="0">
                <a:solidFill>
                  <a:srgbClr val="FFFF00"/>
                </a:solidFill>
              </a:rPr>
              <a:t> </a:t>
            </a:r>
            <a:r>
              <a:rPr lang="ru-RU" sz="2100" b="1" dirty="0" smtClean="0">
                <a:solidFill>
                  <a:srgbClr val="FFFF00"/>
                </a:solidFill>
              </a:rPr>
              <a:t> * российской культурой (художественной), </a:t>
            </a:r>
          </a:p>
          <a:p>
            <a:pPr>
              <a:buNone/>
            </a:pPr>
            <a:r>
              <a:rPr lang="ru-RU" sz="2100" b="1" dirty="0">
                <a:solidFill>
                  <a:srgbClr val="FFFF00"/>
                </a:solidFill>
              </a:rPr>
              <a:t> </a:t>
            </a:r>
            <a:r>
              <a:rPr lang="ru-RU" sz="2100" b="1" dirty="0" smtClean="0">
                <a:solidFill>
                  <a:srgbClr val="FFFF00"/>
                </a:solidFill>
              </a:rPr>
              <a:t> * природой родного края.</a:t>
            </a:r>
            <a:endParaRPr lang="ru-RU" sz="21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символика россии\348776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500570"/>
            <a:ext cx="2916242" cy="1790068"/>
          </a:xfrm>
          <a:prstGeom prst="rect">
            <a:avLst/>
          </a:prstGeom>
          <a:noFill/>
        </p:spPr>
      </p:pic>
      <p:pic>
        <p:nvPicPr>
          <p:cNvPr id="2052" name="Picture 4" descr="D:\мужской русский костюм\mol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500174"/>
            <a:ext cx="1474092" cy="2176400"/>
          </a:xfrm>
          <a:prstGeom prst="rect">
            <a:avLst/>
          </a:prstGeom>
          <a:noFill/>
        </p:spPr>
      </p:pic>
      <p:pic>
        <p:nvPicPr>
          <p:cNvPr id="2053" name="Picture 5" descr="D:\женский русский костюм\02a7897da93f66995ab4e7253943bd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3000372"/>
            <a:ext cx="1095403" cy="2010449"/>
          </a:xfrm>
          <a:prstGeom prst="rect">
            <a:avLst/>
          </a:prstGeom>
          <a:noFill/>
        </p:spPr>
      </p:pic>
      <p:pic>
        <p:nvPicPr>
          <p:cNvPr id="11" name="Содержимое 3" descr="P5191877.JPG"/>
          <p:cNvPicPr>
            <a:picLocks noGrp="1" noChangeAspect="1"/>
          </p:cNvPicPr>
          <p:nvPr/>
        </p:nvPicPr>
        <p:blipFill>
          <a:blip r:embed="rId6" cstate="print">
            <a:lum contrast="20000"/>
          </a:blip>
          <a:srcRect l="62661" t="47053" r="5311" b="5746"/>
          <a:stretch>
            <a:fillRect/>
          </a:stretch>
        </p:blipFill>
        <p:spPr bwMode="auto">
          <a:xfrm>
            <a:off x="857224" y="1071546"/>
            <a:ext cx="2143140" cy="164307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Содержимое 3" descr="DSC03506.JPG"/>
          <p:cNvPicPr>
            <a:picLocks noChangeAspect="1"/>
          </p:cNvPicPr>
          <p:nvPr/>
        </p:nvPicPr>
        <p:blipFill>
          <a:blip r:embed="rId7" cstate="print">
            <a:lum bright="-10000" contrast="10000"/>
          </a:blip>
          <a:srcRect b="13235"/>
          <a:stretch>
            <a:fillRect/>
          </a:stretch>
        </p:blipFill>
        <p:spPr>
          <a:xfrm>
            <a:off x="357158" y="4786322"/>
            <a:ext cx="1071570" cy="1285884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4" descr="1315315264_023.jpg"/>
          <p:cNvPicPr>
            <a:picLocks noChangeAspect="1"/>
          </p:cNvPicPr>
          <p:nvPr/>
        </p:nvPicPr>
        <p:blipFill>
          <a:blip r:embed="rId8"/>
          <a:srcRect l="6367" t="17979" r="34533" b="5135"/>
          <a:stretch>
            <a:fillRect/>
          </a:stretch>
        </p:blipFill>
        <p:spPr>
          <a:xfrm>
            <a:off x="1285852" y="5643578"/>
            <a:ext cx="1214446" cy="1054116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Содержимое 6" descr="IMG_0222.jpg"/>
          <p:cNvPicPr>
            <a:picLocks noChangeAspect="1"/>
          </p:cNvPicPr>
          <p:nvPr/>
        </p:nvPicPr>
        <p:blipFill>
          <a:blip r:embed="rId9" cstate="print"/>
          <a:srcRect l="9796" t="19282" r="5833" b="14126"/>
          <a:stretch>
            <a:fillRect/>
          </a:stretch>
        </p:blipFill>
        <p:spPr>
          <a:xfrm>
            <a:off x="2428860" y="4786322"/>
            <a:ext cx="985572" cy="1132359"/>
          </a:xfrm>
          <a:prstGeom prst="rect">
            <a:avLst/>
          </a:prstGeom>
          <a:ln w="38100" cap="sq">
            <a:solidFill>
              <a:schemeClr val="bg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CAGMO7D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322" y="4143380"/>
            <a:ext cx="3071834" cy="2571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572296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</a:t>
            </a:r>
            <a:r>
              <a:rPr lang="ru-RU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проектности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785926"/>
            <a:ext cx="8043890" cy="47863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           предполагает последовательную ориентацию всей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                  деятельности педагога </a:t>
            </a:r>
            <a:r>
              <a:rPr lang="ru-RU" sz="2400" b="1" dirty="0" smtClean="0">
                <a:solidFill>
                  <a:srgbClr val="FFFF00"/>
                </a:solidFill>
              </a:rPr>
              <a:t>на подготовку и «выведение»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                    подростка в самостоятельное проектное действие,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развёртываемое в логике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замысла </a:t>
            </a:r>
            <a:r>
              <a:rPr lang="ru-RU" sz="3600" b="1" dirty="0" smtClean="0">
                <a:solidFill>
                  <a:srgbClr val="00B050"/>
                </a:solidFill>
              </a:rPr>
              <a:t>– реализация - </a:t>
            </a:r>
            <a:r>
              <a:rPr lang="ru-RU" sz="3600" b="1" dirty="0" smtClean="0">
                <a:solidFill>
                  <a:srgbClr val="0070C0"/>
                </a:solidFill>
              </a:rPr>
              <a:t>рефлексия.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</a:t>
            </a:r>
            <a:r>
              <a:rPr lang="ru-RU" sz="2400" i="1" dirty="0" smtClean="0"/>
              <a:t>В ходе проектирования всегда </a:t>
            </a:r>
          </a:p>
          <a:p>
            <a:pPr>
              <a:buNone/>
            </a:pPr>
            <a:r>
              <a:rPr lang="ru-RU" sz="2400" i="1" dirty="0" smtClean="0"/>
              <a:t>         перед человеком стоит задача </a:t>
            </a:r>
          </a:p>
          <a:p>
            <a:pPr>
              <a:buNone/>
            </a:pPr>
            <a:r>
              <a:rPr lang="ru-RU" sz="2400" i="1" dirty="0" smtClean="0"/>
              <a:t>              представить себе ещё </a:t>
            </a:r>
          </a:p>
          <a:p>
            <a:pPr>
              <a:buNone/>
            </a:pPr>
            <a:r>
              <a:rPr lang="ru-RU" sz="2400" i="1" dirty="0" smtClean="0"/>
              <a:t>                 не существующее, но то, </a:t>
            </a:r>
          </a:p>
          <a:p>
            <a:pPr>
              <a:buNone/>
            </a:pPr>
            <a:r>
              <a:rPr lang="ru-RU" sz="2400" i="1" dirty="0" smtClean="0"/>
              <a:t>                    что он хочет, чтобы появилось</a:t>
            </a:r>
          </a:p>
          <a:p>
            <a:pPr>
              <a:buNone/>
            </a:pPr>
            <a:r>
              <a:rPr lang="ru-RU" sz="2400" i="1" dirty="0" smtClean="0"/>
              <a:t>                      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 результате </a:t>
            </a:r>
            <a:r>
              <a:rPr lang="ru-RU" sz="2400" i="1" dirty="0" smtClean="0"/>
              <a:t>его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активности.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572296" cy="1143000"/>
          </a:xfrm>
          <a:solidFill>
            <a:schemeClr val="accent1">
              <a:lumMod val="20000"/>
              <a:lumOff val="80000"/>
            </a:schemeClr>
          </a:solidFill>
          <a:ln cmpd="sng">
            <a:solidFill>
              <a:srgbClr val="0070C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диалога культур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P102009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16" y="4500570"/>
            <a:ext cx="2000264" cy="2177349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00034" y="1500174"/>
            <a:ext cx="835824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в программе внеурочной деятельности подростков в сфере художественного творчества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                  предполагает</a:t>
            </a:r>
          </a:p>
          <a:p>
            <a:pPr>
              <a:buNone/>
            </a:pPr>
            <a:r>
              <a:rPr lang="ru-RU" sz="2400" dirty="0" smtClean="0"/>
              <a:t>*рассмотрение художественного творчества  как диалога культур поколений современных   подростков с  </a:t>
            </a:r>
          </a:p>
          <a:p>
            <a:pPr>
              <a:buNone/>
            </a:pPr>
            <a:r>
              <a:rPr lang="ru-RU" sz="2400" dirty="0" smtClean="0"/>
              <a:t>            поколениями предшествующих эпох;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*понимание основных сюжетов культурных</a:t>
            </a:r>
          </a:p>
          <a:p>
            <a:pPr>
              <a:buNone/>
            </a:pPr>
            <a:r>
              <a:rPr lang="ru-RU" sz="2400" dirty="0" smtClean="0"/>
              <a:t>     текстов  как основы для диалога культур</a:t>
            </a:r>
          </a:p>
          <a:p>
            <a:pPr>
              <a:buNone/>
            </a:pPr>
            <a:r>
              <a:rPr lang="ru-RU" sz="2400" dirty="0" smtClean="0"/>
              <a:t>         о своей судьбе,  своей жизни, </a:t>
            </a:r>
          </a:p>
          <a:p>
            <a:pPr>
              <a:buNone/>
            </a:pPr>
            <a:r>
              <a:rPr lang="ru-RU" sz="2400" dirty="0" smtClean="0"/>
              <a:t>                 о своём счастье </a:t>
            </a:r>
            <a:r>
              <a:rPr lang="ru-RU" sz="3200" dirty="0" smtClean="0"/>
              <a:t>в мире людей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Синтетические виды творчества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071547"/>
            <a:ext cx="4214842" cy="5500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i="1" dirty="0" smtClean="0"/>
              <a:t>            </a:t>
            </a:r>
            <a:r>
              <a:rPr lang="ru-RU" sz="1600" b="1" i="1" dirty="0" smtClean="0"/>
              <a:t>Основная идея примерной программы внеурочной деятельности подростков  в сфере художественного творчества состоит в том, что 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       *внеурочная деятельность нацелена в первую очередь на духовно-нравственное развитие и воспитание школьника, </a:t>
            </a:r>
          </a:p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800" dirty="0" smtClean="0">
                <a:solidFill>
                  <a:srgbClr val="0070C0"/>
                </a:solidFill>
              </a:rPr>
              <a:t>*а потом – на развитие специальных предметных компетенций ( актёрское мастерство, особые инструментальные компетенции рисования и т.д.)</a:t>
            </a:r>
          </a:p>
          <a:p>
            <a:pPr>
              <a:buNone/>
            </a:pPr>
            <a:r>
              <a:rPr lang="ru-RU" sz="1600" dirty="0" smtClean="0"/>
              <a:t>           </a:t>
            </a:r>
          </a:p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Именно поэтому внеурочная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        деятельность подростков строится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            вокруг синтетических видов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               художественного творчества.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42844" y="1428736"/>
          <a:ext cx="5000660" cy="459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766</Words>
  <Application>Microsoft Office PowerPoint</Application>
  <PresentationFormat>Экран (4:3)</PresentationFormat>
  <Paragraphs>134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Внеурочная деятельность Художественное творчество</vt:lpstr>
      <vt:lpstr>Примерная программа внеурочной деятельности по художественному творчеству основывается на принципах:</vt:lpstr>
      <vt:lpstr>Принцип природосообразности</vt:lpstr>
      <vt:lpstr>принцип коллективности</vt:lpstr>
      <vt:lpstr>Принцип культуросообразности</vt:lpstr>
      <vt:lpstr>Принцип патриотической направленности</vt:lpstr>
      <vt:lpstr>Принцип проектности</vt:lpstr>
      <vt:lpstr>Принцип диалога культур</vt:lpstr>
      <vt:lpstr>Синтетические виды творчества</vt:lpstr>
      <vt:lpstr>Любительский театр</vt:lpstr>
      <vt:lpstr>Художественное творчество в дизайне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Художественное творчество</dc:title>
  <dc:creator>Пользователь</dc:creator>
  <cp:lastModifiedBy>Пользователь</cp:lastModifiedBy>
  <cp:revision>42</cp:revision>
  <dcterms:created xsi:type="dcterms:W3CDTF">2013-01-24T06:01:34Z</dcterms:created>
  <dcterms:modified xsi:type="dcterms:W3CDTF">2013-01-25T02:29:35Z</dcterms:modified>
</cp:coreProperties>
</file>