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8" r:id="rId5"/>
    <p:sldId id="261" r:id="rId6"/>
    <p:sldId id="26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EDA914-BA0F-4590-9970-6BA16C5AC17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67694-62FD-467A-8AC8-15BA959577E6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57AB11-AF4E-4FC5-8B24-905C8D6A74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AF586-7243-4472-9CE8-8E8034649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E1C87-987B-4C5C-A564-1EEAC56A20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540F3-E7CC-41B6-8A3B-2EB4DBF5AC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BF5A8-E826-459A-9269-9F3AA8086A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ECBC5-E051-40D9-BF88-9A1630DD42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6E956-A6A6-4208-89F8-4026C85351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DFA91-FF05-4B32-90C5-2A18EC89D1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669AB-A92B-48F7-B5D7-A659FD6143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7584-1AE5-44F4-BBBB-939BB449DE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8B36E-6023-4338-91B9-26B967E71C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A198B39-2084-46F9-AA01-D09F76ADC95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err="1" smtClean="0"/>
              <a:t>Гендерное</a:t>
            </a:r>
            <a:r>
              <a:rPr lang="ru-RU" b="1" i="1" dirty="0" smtClean="0"/>
              <a:t> воспитание.</a:t>
            </a:r>
            <a:endParaRPr lang="nl-NL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3886200"/>
            <a:ext cx="2420938" cy="1828800"/>
          </a:xfrm>
        </p:spPr>
        <p:txBody>
          <a:bodyPr/>
          <a:lstStyle/>
          <a:p>
            <a:r>
              <a:rPr lang="ru-RU" sz="1800" i="1" dirty="0" smtClean="0"/>
              <a:t>Подготовила</a:t>
            </a:r>
          </a:p>
          <a:p>
            <a:r>
              <a:rPr lang="ru-RU" sz="1800" i="1" dirty="0" smtClean="0"/>
              <a:t>Учитель истории</a:t>
            </a:r>
          </a:p>
          <a:p>
            <a:r>
              <a:rPr lang="ru-RU" sz="1800" i="1" dirty="0" smtClean="0"/>
              <a:t>ГБОУ СОШ №262</a:t>
            </a:r>
          </a:p>
          <a:p>
            <a:r>
              <a:rPr lang="ru-RU" sz="1800" i="1" dirty="0" smtClean="0"/>
              <a:t>Шевцова С.А.</a:t>
            </a:r>
            <a:endParaRPr lang="nl-NL" sz="1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«Семья».</a:t>
            </a:r>
            <a:endParaRPr lang="ru-RU" i="1" dirty="0"/>
          </a:p>
        </p:txBody>
      </p:sp>
      <p:pic>
        <p:nvPicPr>
          <p:cNvPr id="4" name="Content Placeholder 3" descr="viewer (3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2874" y="1447801"/>
            <a:ext cx="5597525" cy="428704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i="1" dirty="0" smtClean="0"/>
              <a:t>Нравственный идеал».</a:t>
            </a:r>
            <a:endParaRPr lang="ru-RU" dirty="0"/>
          </a:p>
        </p:txBody>
      </p:sp>
      <p:pic>
        <p:nvPicPr>
          <p:cNvPr id="4" name="Content Placeholder 3" descr="view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2875" y="1991519"/>
            <a:ext cx="4991100" cy="37433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/>
              <a:t>Заключение:</a:t>
            </a:r>
            <a:endParaRPr lang="ru-RU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4" y="1600200"/>
            <a:ext cx="5730875" cy="4525963"/>
          </a:xfrm>
        </p:spPr>
        <p:txBody>
          <a:bodyPr/>
          <a:lstStyle/>
          <a:p>
            <a:r>
              <a:rPr lang="ru-RU" sz="1800" b="1" i="1" dirty="0" smtClean="0"/>
              <a:t>При использовании методов </a:t>
            </a:r>
            <a:r>
              <a:rPr lang="ru-RU" sz="1800" b="1" i="1" dirty="0" err="1" smtClean="0"/>
              <a:t>гендерного</a:t>
            </a:r>
            <a:r>
              <a:rPr lang="ru-RU" sz="1800" b="1" i="1" dirty="0" smtClean="0"/>
              <a:t> воспитания</a:t>
            </a:r>
            <a:r>
              <a:rPr lang="ru-RU" sz="1800" b="1" i="1" dirty="0" smtClean="0"/>
              <a:t> </a:t>
            </a:r>
            <a:r>
              <a:rPr lang="ru-RU" sz="1800" b="1" i="1" dirty="0" smtClean="0"/>
              <a:t>повышается </a:t>
            </a:r>
            <a:r>
              <a:rPr lang="ru-RU" sz="1800" b="1" i="1" dirty="0" smtClean="0"/>
              <a:t>уровень психолого-педагогической компетентности </a:t>
            </a:r>
            <a:r>
              <a:rPr lang="ru-RU" sz="1800" b="1" i="1" dirty="0" smtClean="0"/>
              <a:t>педагогов  </a:t>
            </a:r>
            <a:r>
              <a:rPr lang="ru-RU" sz="1800" b="1" i="1" dirty="0" smtClean="0"/>
              <a:t>и </a:t>
            </a:r>
            <a:r>
              <a:rPr lang="ru-RU" sz="1800" b="1" i="1" dirty="0" smtClean="0"/>
              <a:t>возрастает  </a:t>
            </a:r>
            <a:r>
              <a:rPr lang="ru-RU" sz="1800" b="1" i="1" dirty="0" smtClean="0"/>
              <a:t>их творческий потенциал. Родители воспитанников </a:t>
            </a:r>
            <a:r>
              <a:rPr lang="ru-RU" sz="1800" b="1" i="1" dirty="0" smtClean="0"/>
              <a:t>приобретают </a:t>
            </a:r>
            <a:r>
              <a:rPr lang="ru-RU" sz="1800" b="1" i="1" dirty="0" smtClean="0"/>
              <a:t>знания об особенностях воспитания детей разного пола. </a:t>
            </a:r>
            <a:r>
              <a:rPr lang="ru-RU" sz="1800" b="1" i="1" dirty="0" smtClean="0"/>
              <a:t> Расширяется </a:t>
            </a:r>
            <a:r>
              <a:rPr lang="ru-RU" sz="1800" b="1" i="1" dirty="0" smtClean="0"/>
              <a:t>кругозор детей, </a:t>
            </a:r>
            <a:r>
              <a:rPr lang="ru-RU" sz="1800" b="1" i="1" dirty="0" smtClean="0"/>
              <a:t>увеличивается </a:t>
            </a:r>
            <a:r>
              <a:rPr lang="ru-RU" sz="1800" b="1" i="1" dirty="0" smtClean="0"/>
              <a:t>объем знаний о содержании социальных ролей мужчины и женщины. </a:t>
            </a:r>
            <a:r>
              <a:rPr lang="ru-RU" sz="1800" b="1" i="1" dirty="0" smtClean="0"/>
              <a:t>Возрастает  </a:t>
            </a:r>
            <a:r>
              <a:rPr lang="ru-RU" sz="1800" b="1" i="1" dirty="0" smtClean="0"/>
              <a:t>культура поведения и общения детей, мальчики </a:t>
            </a:r>
            <a:r>
              <a:rPr lang="ru-RU" sz="1800" b="1" i="1" dirty="0" smtClean="0"/>
              <a:t>становятся </a:t>
            </a:r>
            <a:r>
              <a:rPr lang="ru-RU" sz="1800" b="1" i="1" dirty="0" smtClean="0"/>
              <a:t>более внимательными по отношению к девочкам, а девочки - доброжелательными по отношению к мальчикам.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 smtClean="0"/>
              <a:t>Актуальность:</a:t>
            </a:r>
            <a:endParaRPr lang="ru-RU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5791200" cy="4830763"/>
          </a:xfrm>
        </p:spPr>
        <p:txBody>
          <a:bodyPr/>
          <a:lstStyle/>
          <a:p>
            <a:pPr>
              <a:buNone/>
            </a:pPr>
            <a:endParaRPr lang="ru-RU" sz="1400" b="1" dirty="0" smtClean="0"/>
          </a:p>
          <a:p>
            <a:r>
              <a:rPr lang="ru-RU" sz="1400" b="1" i="1" dirty="0" smtClean="0"/>
              <a:t>         Современный, быстро меняющийся  динамичный мир диктует нам свои правила. Социальные изменения, происходящие в современном обществе, привели к разрушению традиционных стереотипов мужского и женского поведения. Демократизация отношений полов повлекла смешение половых ролей, феминизацию мужчин и </a:t>
            </a:r>
            <a:r>
              <a:rPr lang="ru-RU" sz="1400" b="1" i="1" dirty="0" err="1" smtClean="0"/>
              <a:t>омужествление</a:t>
            </a:r>
            <a:r>
              <a:rPr lang="ru-RU" sz="1400" b="1" i="1" dirty="0" smtClean="0"/>
              <a:t> женщин.</a:t>
            </a:r>
            <a:endParaRPr lang="ru-RU" sz="1400" dirty="0" smtClean="0"/>
          </a:p>
          <a:p>
            <a:r>
              <a:rPr lang="ru-RU" sz="1400" b="1" i="1" dirty="0" smtClean="0"/>
              <a:t>         На основе многочисленных исследований ученые пришли к выводу, что в настоящее время ориентироваться только на биологический пол нельзя, и ввели использование междисциплинарного термина «</a:t>
            </a:r>
            <a:r>
              <a:rPr lang="ru-RU" sz="1400" b="1" i="1" dirty="0" err="1" smtClean="0"/>
              <a:t>гендер</a:t>
            </a:r>
            <a:r>
              <a:rPr lang="ru-RU" sz="1400" b="1" i="1" dirty="0" smtClean="0"/>
              <a:t>» (англ. </a:t>
            </a:r>
            <a:r>
              <a:rPr lang="ru-RU" sz="1400" b="1" i="1" dirty="0" err="1" smtClean="0"/>
              <a:t>gender</a:t>
            </a:r>
            <a:r>
              <a:rPr lang="ru-RU" sz="1400" b="1" i="1" dirty="0" smtClean="0"/>
              <a:t> – род), который обозначает социальный пол, пол как продукт культуры. В результате мы имеем возможность рассматривать вопросы воспитания девочек и мальчиков не как изначальную от рождения данность, а как явление, вырабатывающееся в результате сложного взаимодействия природных задатков и соответствующей социализации, а также с учетом индивидуальных особенностей каждого конкретного ребенка.</a:t>
            </a:r>
            <a:endParaRPr lang="ru-RU" sz="1400" dirty="0" smtClean="0"/>
          </a:p>
          <a:p>
            <a:pPr>
              <a:buNone/>
            </a:pPr>
            <a:endParaRPr lang="en-US" sz="1400" b="1" i="1" dirty="0" smtClean="0"/>
          </a:p>
          <a:p>
            <a:endParaRPr lang="ru-RU" sz="1400" dirty="0" smtClean="0"/>
          </a:p>
          <a:p>
            <a:pPr>
              <a:buNone/>
            </a:pPr>
            <a:endParaRPr lang="ru-RU" sz="1050" dirty="0" smtClean="0"/>
          </a:p>
          <a:p>
            <a:endParaRPr lang="ru-RU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1" dirty="0" smtClean="0"/>
              <a:t>Памятка для педагогов при общении с мальчиками и девочками</a:t>
            </a:r>
            <a:endParaRPr lang="ru-RU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5257800" cy="4525963"/>
          </a:xfrm>
        </p:spPr>
        <p:txBody>
          <a:bodyPr/>
          <a:lstStyle/>
          <a:p>
            <a:r>
              <a:rPr lang="ru-RU" sz="1400" dirty="0" smtClean="0"/>
              <a:t>Никогда </a:t>
            </a:r>
            <a:r>
              <a:rPr lang="ru-RU" sz="1400" dirty="0" smtClean="0"/>
              <a:t>не забывайте, что перед вами не просто ребенок, а мальчик или девочка с присущими им особенностями восприятия, мышления, эмоций. Воспитывать, обучать и даже любить их надо по-разному. Но обязательно очень любить. 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Никогда не сравнивай мальчиков и девочек, не ставьте одних в пример другим: они такие разные даже по биологическому возрасту – девочки обычно старше ровесников – мальчиков. 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Не забывайте, что мальчики и девочки по-разному видят, слышат, осязают, по-разному воспринимают пространство и ориентируются в нем, а главное по-разному осмысливают все, с чем сталкиваются в этом мире. И уж, конечно, не так, как мы взрослые. </a:t>
            </a:r>
          </a:p>
          <a:p>
            <a:pPr>
              <a:buNone/>
            </a:pPr>
            <a:endParaRPr lang="ru-RU" sz="1400" dirty="0" smtClean="0"/>
          </a:p>
          <a:p>
            <a:endParaRPr lang="ru-RU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609600"/>
            <a:ext cx="5257800" cy="5516563"/>
          </a:xfrm>
        </p:spPr>
        <p:txBody>
          <a:bodyPr/>
          <a:lstStyle/>
          <a:p>
            <a:r>
              <a:rPr lang="ru-RU" sz="1400" dirty="0" smtClean="0"/>
              <a:t>Помните, что когда женщина воспитывает и обучает мальчиков (а мужчина – девочек), ей мало пригодится собственный детский опыт и сравнивать себя в детстве с ними – неверно и бесполезно. </a:t>
            </a:r>
          </a:p>
          <a:p>
            <a:r>
              <a:rPr lang="ru-RU" sz="1400" dirty="0" smtClean="0"/>
              <a:t>Не переусердствуйте, требуя от мальчиков аккуратности и тщательности выполнения вашего задания. </a:t>
            </a:r>
          </a:p>
          <a:p>
            <a:r>
              <a:rPr lang="ru-RU" sz="1400" dirty="0" smtClean="0"/>
              <a:t>Старайтесь, давая задание мальчикам, как в детском саду, в школе, в быту, включать в них момент поиска, требующий сообразительности. Не надо заранее рассказывать и показывать, что и как делать. Следует подтолкнуть ребенка к тому, чтобы он сам открыл принцип решения, пусть даже наделав ошибок. </a:t>
            </a:r>
          </a:p>
          <a:p>
            <a:r>
              <a:rPr lang="ru-RU" sz="1400" dirty="0" smtClean="0"/>
              <a:t>С девочками, если им трудно, надо вместе, до начала работы, разобрать принцип выполнения задания, что и как надо сделать. Вместе с тем, девочек надо постепенно учить действовать самостоятельно, а не только по заранее известным схемам (работу по дому выполнять точно, как мама, в школе решать типовые задачи, как учили на уроке), подталкивать к поиску собственных решений незнакомых, нетиповых заданий.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4" y="762000"/>
            <a:ext cx="5426075" cy="5364163"/>
          </a:xfrm>
        </p:spPr>
        <p:txBody>
          <a:bodyPr/>
          <a:lstStyle/>
          <a:p>
            <a:r>
              <a:rPr lang="ru-RU" sz="1400" dirty="0" smtClean="0"/>
              <a:t>Не забывайте, не только рассказывать, но и показывать. Особенно это важно для мальчиков. 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Никогда не ругайте ребенка обидными словами за неспособность что-то понять или сделать, глядя на него при этом с высоты своего авторитета. Это сейчас он знает и умеет хуже вас. Придёт время, и, по крайней мере, в каких-то областях, он будет знать, и уметь больше вас. А если тогда он повторит в ваш адрес те же слова, что сейчас говорите ему вы? 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Помните, что мы часто недооцениваем эмоциональную чувствительность и тревожность мальчиков. 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Если вам надо отругать девочку, не спешите высказывать своё отношение к ней, – бурная эмоциональная реакция помешает ей понять, за что её ругают. Сначала разберитесь, в чем ошибка. </a:t>
            </a:r>
          </a:p>
          <a:p>
            <a:endParaRPr lang="ru-RU" sz="10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838200"/>
            <a:ext cx="5257800" cy="5287963"/>
          </a:xfrm>
        </p:spPr>
        <p:txBody>
          <a:bodyPr/>
          <a:lstStyle/>
          <a:p>
            <a:r>
              <a:rPr lang="ru-RU" sz="1400" dirty="0" smtClean="0"/>
              <a:t>Ругая мальчиков, изложите кратко и четко, чем вы недовольны, т.к. они не могут долго удерживать эмоциональное напряжение. Их мозг как бы отключает слуховой канал, и ребенок перестаёт вас слушать и слышать. 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Знайте, что девочки могут капризничать, казалось бы, без причины или по незначительным поводам из-за усталости (истощение правого “эмоционального” полушария мозга). Мальчик в этом случае истощается интеллектуально (снижение активности левого “рационально-логического” полушария). Ругать их за это не только бесполезно, но и безнравственно. 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Никогда не забывайте, что мы ещё очень мало знаем о том, как несмышленое дитя превращается во взрослого человека. Есть множество тайн в развитии мозга и психики, которые пока не доступны нашему пониманию. Поэтому главной своей заповедью сделайте – “не навреди!”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«Дружба».</a:t>
            </a:r>
            <a:endParaRPr lang="ru-RU" i="1" dirty="0"/>
          </a:p>
        </p:txBody>
      </p:sp>
      <p:pic>
        <p:nvPicPr>
          <p:cNvPr id="4" name="Content Placeholder 3" descr="viewer (4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2875" y="1991519"/>
            <a:ext cx="4991100" cy="37433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«Моральный долг».</a:t>
            </a:r>
            <a:endParaRPr lang="ru-RU" i="1" dirty="0"/>
          </a:p>
        </p:txBody>
      </p:sp>
      <p:pic>
        <p:nvPicPr>
          <p:cNvPr id="6" name="Content Placeholder 5" descr="viewer (2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2875" y="1991519"/>
            <a:ext cx="4991100" cy="37433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«Моральный долг».</a:t>
            </a:r>
            <a:endParaRPr lang="ru-RU" i="1" dirty="0"/>
          </a:p>
        </p:txBody>
      </p:sp>
      <p:pic>
        <p:nvPicPr>
          <p:cNvPr id="4" name="Content Placeholder 3" descr="viewer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2875" y="1991519"/>
            <a:ext cx="4991100" cy="37433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178</Words>
  <Application>Microsoft Office PowerPoint</Application>
  <PresentationFormat>On-screen Show (4:3)</PresentationFormat>
  <Paragraphs>41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Гендерное воспитание.</vt:lpstr>
      <vt:lpstr>Актуальность:</vt:lpstr>
      <vt:lpstr>Памятка для педагогов при общении с мальчиками и девочками</vt:lpstr>
      <vt:lpstr>Slide 4</vt:lpstr>
      <vt:lpstr>Slide 5</vt:lpstr>
      <vt:lpstr>Slide 6</vt:lpstr>
      <vt:lpstr>«Дружба».</vt:lpstr>
      <vt:lpstr>«Моральный долг».</vt:lpstr>
      <vt:lpstr>«Моральный долг».</vt:lpstr>
      <vt:lpstr>«Семья».</vt:lpstr>
      <vt:lpstr>«Нравственный идеал».</vt:lpstr>
      <vt:lpstr>Заключение: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Admin</cp:lastModifiedBy>
  <cp:revision>30</cp:revision>
  <dcterms:created xsi:type="dcterms:W3CDTF">2004-11-15T22:46:30Z</dcterms:created>
  <dcterms:modified xsi:type="dcterms:W3CDTF">2013-03-27T16:16:04Z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