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65" r:id="rId8"/>
    <p:sldId id="267" r:id="rId9"/>
    <p:sldId id="270" r:id="rId10"/>
    <p:sldId id="271" r:id="rId11"/>
    <p:sldId id="274" r:id="rId12"/>
    <p:sldId id="279" r:id="rId13"/>
    <p:sldId id="281" r:id="rId14"/>
    <p:sldId id="282" r:id="rId15"/>
    <p:sldId id="283" r:id="rId16"/>
    <p:sldId id="287" r:id="rId17"/>
    <p:sldId id="289" r:id="rId18"/>
    <p:sldId id="297" r:id="rId19"/>
    <p:sldId id="29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FF0D4-2854-4132-B686-B39DA9341AC1}" type="datetimeFigureOut">
              <a:rPr lang="ru-RU" smtClean="0"/>
              <a:pPr/>
              <a:t>04.05.2013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15042-D427-45ED-9863-958AAEE99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FF0D4-2854-4132-B686-B39DA9341AC1}" type="datetimeFigureOut">
              <a:rPr lang="ru-RU" smtClean="0"/>
              <a:pPr/>
              <a:t>04.05.2013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15042-D427-45ED-9863-958AAEE99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FF0D4-2854-4132-B686-B39DA9341AC1}" type="datetimeFigureOut">
              <a:rPr lang="ru-RU" smtClean="0"/>
              <a:pPr/>
              <a:t>04.05.2013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15042-D427-45ED-9863-958AAEE99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FF0D4-2854-4132-B686-B39DA9341AC1}" type="datetimeFigureOut">
              <a:rPr lang="ru-RU" smtClean="0"/>
              <a:pPr/>
              <a:t>04.05.2013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15042-D427-45ED-9863-958AAEE99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FF0D4-2854-4132-B686-B39DA9341AC1}" type="datetimeFigureOut">
              <a:rPr lang="ru-RU" smtClean="0"/>
              <a:pPr/>
              <a:t>04.05.2013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15042-D427-45ED-9863-958AAEE99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FF0D4-2854-4132-B686-B39DA9341AC1}" type="datetimeFigureOut">
              <a:rPr lang="ru-RU" smtClean="0"/>
              <a:pPr/>
              <a:t>04.05.2013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15042-D427-45ED-9863-958AAEE99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FF0D4-2854-4132-B686-B39DA9341AC1}" type="datetimeFigureOut">
              <a:rPr lang="ru-RU" smtClean="0"/>
              <a:pPr/>
              <a:t>04.05.2013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15042-D427-45ED-9863-958AAEE99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FF0D4-2854-4132-B686-B39DA9341AC1}" type="datetimeFigureOut">
              <a:rPr lang="ru-RU" smtClean="0"/>
              <a:pPr/>
              <a:t>04.05.2013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15042-D427-45ED-9863-958AAEE99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FF0D4-2854-4132-B686-B39DA9341AC1}" type="datetimeFigureOut">
              <a:rPr lang="ru-RU" smtClean="0"/>
              <a:pPr/>
              <a:t>04.05.2013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15042-D427-45ED-9863-958AAEE99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FF0D4-2854-4132-B686-B39DA9341AC1}" type="datetimeFigureOut">
              <a:rPr lang="ru-RU" smtClean="0"/>
              <a:pPr/>
              <a:t>04.05.2013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15042-D427-45ED-9863-958AAEE99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FF0D4-2854-4132-B686-B39DA9341AC1}" type="datetimeFigureOut">
              <a:rPr lang="ru-RU" smtClean="0"/>
              <a:pPr/>
              <a:t>04.05.2013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15042-D427-45ED-9863-958AAEE99B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5BAFF0D4-2854-4132-B686-B39DA9341AC1}" type="datetimeFigureOut">
              <a:rPr lang="ru-RU" smtClean="0"/>
              <a:pPr/>
              <a:t>04.05.2013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42615042-D427-45ED-9863-958AAEE99B1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764704"/>
            <a:ext cx="7117180" cy="1758057"/>
          </a:xfrm>
        </p:spPr>
        <p:txBody>
          <a:bodyPr/>
          <a:lstStyle/>
          <a:p>
            <a:r>
              <a:rPr lang="ru-RU" sz="6000" dirty="0" smtClean="0"/>
              <a:t>Пушкинская </a:t>
            </a:r>
            <a:r>
              <a:rPr lang="ru-RU" sz="6000" dirty="0" err="1" smtClean="0"/>
              <a:t>стихохимия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636912"/>
            <a:ext cx="8352928" cy="861420"/>
          </a:xfrm>
        </p:spPr>
        <p:txBody>
          <a:bodyPr>
            <a:noAutofit/>
          </a:bodyPr>
          <a:lstStyle/>
          <a:p>
            <a:r>
              <a:rPr lang="ru-RU" sz="3200" dirty="0" smtClean="0"/>
              <a:t>Презентация </a:t>
            </a:r>
          </a:p>
          <a:p>
            <a:r>
              <a:rPr lang="ru-RU" sz="3200" dirty="0" smtClean="0"/>
              <a:t>Автор </a:t>
            </a:r>
            <a:r>
              <a:rPr lang="ru-RU" sz="3200" dirty="0" err="1" smtClean="0"/>
              <a:t>ПономареваТ.В</a:t>
            </a:r>
            <a:r>
              <a:rPr lang="ru-RU" sz="3200" dirty="0" smtClean="0"/>
              <a:t>., </a:t>
            </a:r>
            <a:r>
              <a:rPr lang="ru-RU" sz="3200" dirty="0" smtClean="0"/>
              <a:t>учитель химии </a:t>
            </a:r>
            <a:endParaRPr lang="ru-RU" sz="3200" dirty="0" smtClean="0"/>
          </a:p>
          <a:p>
            <a:r>
              <a:rPr lang="ru-RU" sz="3200" dirty="0" smtClean="0"/>
              <a:t>школа №20 г. Казани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94820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35250" y="5157192"/>
            <a:ext cx="48962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 </a:t>
            </a:r>
            <a:r>
              <a:rPr lang="ru-RU" dirty="0"/>
              <a:t>мощный властелин судьбы!</a:t>
            </a:r>
            <a:br>
              <a:rPr lang="ru-RU" dirty="0"/>
            </a:br>
            <a:r>
              <a:rPr lang="ru-RU" dirty="0"/>
              <a:t>Не так ли ты над самой бездной</a:t>
            </a:r>
            <a:br>
              <a:rPr lang="ru-RU" dirty="0"/>
            </a:br>
            <a:r>
              <a:rPr lang="ru-RU" dirty="0"/>
              <a:t>На высоте, уздой железной</a:t>
            </a:r>
            <a:br>
              <a:rPr lang="ru-RU" dirty="0"/>
            </a:br>
            <a:r>
              <a:rPr lang="ru-RU" dirty="0"/>
              <a:t>Россию поднял на дыбы? </a:t>
            </a:r>
          </a:p>
        </p:txBody>
      </p:sp>
      <p:pic>
        <p:nvPicPr>
          <p:cNvPr id="6" name="Picture 2" descr="http://www.podaroktut.com.ua/data/big/f9093.jpgbb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2346" y="836712"/>
            <a:ext cx="560915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1645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jmdubai.com/images/gallery/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3995325" cy="299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upload.wikimedia.org/wikipedia/commons/f/f0/NatCopp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3534" y="571723"/>
            <a:ext cx="3637523" cy="344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56538" y="4911551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Медный термин используется предметно: «сиянье шапок этих </a:t>
            </a:r>
            <a:r>
              <a:rPr lang="ru-RU" i="1" dirty="0"/>
              <a:t>медных</a:t>
            </a:r>
            <a:r>
              <a:rPr lang="ru-RU" dirty="0"/>
              <a:t>,  Насквозь простреленных в бою»,  «Старик, закрыв святую книгу,  Застежки </a:t>
            </a:r>
            <a:r>
              <a:rPr lang="ru-RU" i="1" dirty="0"/>
              <a:t>медные</a:t>
            </a:r>
            <a:r>
              <a:rPr lang="ru-RU" dirty="0"/>
              <a:t> сомкнул»</a:t>
            </a:r>
          </a:p>
        </p:txBody>
      </p:sp>
    </p:spTree>
    <p:extLst>
      <p:ext uri="{BB962C8B-B14F-4D97-AF65-F5344CB8AC3E}">
        <p14:creationId xmlns:p14="http://schemas.microsoft.com/office/powerpoint/2010/main" xmlns="" val="52954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2668" y="332656"/>
            <a:ext cx="85689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</a:t>
            </a:r>
            <a:r>
              <a:rPr lang="ru-RU" dirty="0" smtClean="0"/>
              <a:t>ермин свинец использован </a:t>
            </a:r>
            <a:r>
              <a:rPr lang="ru-RU" dirty="0"/>
              <a:t>в двух ипостасях:</a:t>
            </a:r>
          </a:p>
          <a:p>
            <a:r>
              <a:rPr lang="ru-RU" dirty="0"/>
              <a:t>1) предметной - в качестве </a:t>
            </a:r>
            <a:r>
              <a:rPr lang="ru-RU" i="1" dirty="0"/>
              <a:t>свинцовых</a:t>
            </a:r>
            <a:r>
              <a:rPr lang="ru-RU" dirty="0"/>
              <a:t> пуль;</a:t>
            </a:r>
            <a:br>
              <a:rPr lang="ru-RU" dirty="0"/>
            </a:br>
            <a:r>
              <a:rPr lang="ru-RU" dirty="0"/>
              <a:t>2) метафорической, отражающей: </a:t>
            </a:r>
          </a:p>
          <a:p>
            <a:r>
              <a:rPr lang="ru-RU" dirty="0"/>
              <a:t>(а) - характерный для данного металла угрюмый сине-серый цвет и </a:t>
            </a:r>
            <a:br>
              <a:rPr lang="ru-RU" dirty="0"/>
            </a:br>
            <a:r>
              <a:rPr lang="ru-RU" dirty="0"/>
              <a:t>(б) - его тяжесть.</a:t>
            </a:r>
          </a:p>
          <a:p>
            <a:r>
              <a:rPr lang="ru-RU" dirty="0"/>
              <a:t>"</a:t>
            </a:r>
            <a:r>
              <a:rPr lang="ru-RU" i="1" dirty="0"/>
              <a:t>Свинец</a:t>
            </a:r>
            <a:r>
              <a:rPr lang="ru-RU" dirty="0"/>
              <a:t> врага в его вонзился </a:t>
            </a:r>
            <a:r>
              <a:rPr lang="ru-RU" dirty="0" smtClean="0"/>
              <a:t>грудь«</a:t>
            </a:r>
          </a:p>
          <a:p>
            <a:endParaRPr lang="ru-RU" dirty="0"/>
          </a:p>
          <a:p>
            <a:r>
              <a:rPr lang="ru-RU" dirty="0" smtClean="0"/>
              <a:t>"</a:t>
            </a:r>
            <a:r>
              <a:rPr lang="ru-RU" dirty="0"/>
              <a:t>И разлюбил он наконец </a:t>
            </a:r>
            <a:br>
              <a:rPr lang="ru-RU" dirty="0"/>
            </a:br>
            <a:r>
              <a:rPr lang="ru-RU" dirty="0"/>
              <a:t>И брань, и саблю, и </a:t>
            </a:r>
            <a:r>
              <a:rPr lang="ru-RU" i="1" dirty="0"/>
              <a:t>свинец</a:t>
            </a:r>
            <a:r>
              <a:rPr lang="ru-RU" dirty="0"/>
              <a:t>."</a:t>
            </a:r>
          </a:p>
          <a:p>
            <a:endParaRPr lang="ru-RU" dirty="0" smtClean="0"/>
          </a:p>
          <a:p>
            <a:r>
              <a:rPr lang="ru-RU" dirty="0" smtClean="0"/>
              <a:t>"</a:t>
            </a:r>
            <a:r>
              <a:rPr lang="ru-RU" i="1" dirty="0"/>
              <a:t>Свинцовой</a:t>
            </a:r>
            <a:r>
              <a:rPr lang="ru-RU" dirty="0"/>
              <a:t> бледностью покрыты,</a:t>
            </a:r>
            <a:br>
              <a:rPr lang="ru-RU" dirty="0"/>
            </a:br>
            <a:r>
              <a:rPr lang="ru-RU" dirty="0"/>
              <a:t>Уста огромные открыты</a:t>
            </a:r>
            <a:r>
              <a:rPr lang="ru-RU" dirty="0" smtClean="0"/>
              <a:t>…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Метель, </a:t>
            </a:r>
            <a:r>
              <a:rPr lang="ru-RU" i="1" dirty="0"/>
              <a:t>свинцовый</a:t>
            </a:r>
            <a:r>
              <a:rPr lang="ru-RU" dirty="0"/>
              <a:t> свод небес..."</a:t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8899" y="3140968"/>
            <a:ext cx="4389886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373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7397" y="3969578"/>
            <a:ext cx="42844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Сера упомянута дважды и оба раза как классический атрибут чистилища.</a:t>
            </a:r>
            <a:endParaRPr lang="ru-RU" dirty="0"/>
          </a:p>
        </p:txBody>
      </p:sp>
      <p:pic>
        <p:nvPicPr>
          <p:cNvPr id="2050" name="Picture 2" descr="http://img-fotki.yandex.ru/get/4812/95695618.b/0_74726_7bf285b_X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397" y="188640"/>
            <a:ext cx="3226529" cy="322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megadoski.ru/s_images/126522427516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6983" y="3420885"/>
            <a:ext cx="4296304" cy="322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3730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6409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— </a:t>
            </a:r>
            <a:r>
              <a:rPr lang="ru-RU" dirty="0"/>
              <a:t>Сегодня бал у сатаны —</a:t>
            </a:r>
            <a:br>
              <a:rPr lang="ru-RU" dirty="0"/>
            </a:br>
            <a:r>
              <a:rPr lang="ru-RU" dirty="0"/>
              <a:t>На именины мы званы —</a:t>
            </a:r>
            <a:br>
              <a:rPr lang="ru-RU" dirty="0"/>
            </a:br>
            <a:r>
              <a:rPr lang="ru-RU" dirty="0"/>
              <a:t>Смотри, как эти два бесенка</a:t>
            </a:r>
            <a:br>
              <a:rPr lang="ru-RU" dirty="0"/>
            </a:br>
            <a:r>
              <a:rPr lang="ru-RU" dirty="0"/>
              <a:t>Усердно жарят поросенка,</a:t>
            </a:r>
            <a:br>
              <a:rPr lang="ru-RU" dirty="0"/>
            </a:br>
            <a:r>
              <a:rPr lang="ru-RU" dirty="0"/>
              <a:t>А этот бес — как важен он,</a:t>
            </a:r>
            <a:br>
              <a:rPr lang="ru-RU" dirty="0"/>
            </a:br>
            <a:r>
              <a:rPr lang="ru-RU" dirty="0"/>
              <a:t>Как чинно выметает вон</a:t>
            </a:r>
            <a:br>
              <a:rPr lang="ru-RU" dirty="0"/>
            </a:br>
            <a:r>
              <a:rPr lang="ru-RU" dirty="0"/>
              <a:t>Опилки, серу, пыль и кости.</a:t>
            </a:r>
            <a:br>
              <a:rPr lang="ru-RU" dirty="0"/>
            </a:br>
            <a:r>
              <a:rPr lang="ru-RU" dirty="0"/>
              <a:t>— Скажи мне, скоро ль будут гости? </a:t>
            </a:r>
          </a:p>
          <a:p>
            <a:r>
              <a:rPr lang="ru-RU" dirty="0"/>
              <a:t>("Наброски к замыслу о Фаусте")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38" y="2132856"/>
            <a:ext cx="3888433" cy="4137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51396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3088" y="620688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 в подражании эпизодам из "Ада" Данте:</a:t>
            </a:r>
          </a:p>
          <a:p>
            <a:r>
              <a:rPr lang="ru-RU" dirty="0"/>
              <a:t>"Тогда услышал я (о диво!) запах скверный;</a:t>
            </a:r>
            <a:br>
              <a:rPr lang="ru-RU" dirty="0"/>
            </a:br>
            <a:r>
              <a:rPr lang="ru-RU" dirty="0"/>
              <a:t>Как будто тухлое разбилось </a:t>
            </a:r>
            <a:r>
              <a:rPr lang="ru-RU" dirty="0" smtClean="0"/>
              <a:t>яйцо</a:t>
            </a:r>
            <a:r>
              <a:rPr lang="ru-RU" dirty="0"/>
              <a:t>,</a:t>
            </a:r>
            <a:br>
              <a:rPr lang="ru-RU" dirty="0"/>
            </a:br>
            <a:r>
              <a:rPr lang="ru-RU" dirty="0"/>
              <a:t>Иль карантинный страж курил жаровней </a:t>
            </a:r>
            <a:r>
              <a:rPr lang="ru-RU" i="1" dirty="0"/>
              <a:t>серной</a:t>
            </a:r>
            <a:r>
              <a:rPr lang="ru-RU" dirty="0"/>
              <a:t>." </a:t>
            </a:r>
          </a:p>
          <a:p>
            <a:r>
              <a:rPr lang="ru-RU" dirty="0"/>
              <a:t>Последнее сравнение несомненно связано с дорожными впечатлениями Пушкина-путешественника.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3088" y="2551357"/>
            <a:ext cx="61744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погребах и сырых кладовых образуются многочисленные плесневые грибки. Они портят не только воздух этих помещений, но и бочки, стены, вообще все деревянные и каменные части погребов. Основательно уничтожить их можно частым окуриванием серой. Предварительно очищают от плесени все предметы, затем посреди помещения ставят жаровню с раскаленным углем, поверх кото­рого помещают сковороду с серой. Изолируя помещение от притока воздуха, дают возможность образующейся серной кислоте влиять в течение нескольких часов на плесень, после чего кладовые и погреба проветривают.</a:t>
            </a:r>
          </a:p>
        </p:txBody>
      </p:sp>
      <p:pic>
        <p:nvPicPr>
          <p:cNvPr id="3076" name="Picture 4" descr="http://ravnina.ru/img/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2186" y="3532430"/>
            <a:ext cx="2394300" cy="301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0609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4907" y="404664"/>
            <a:ext cx="864096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Русское название </a:t>
            </a:r>
            <a:r>
              <a:rPr lang="ru-RU" dirty="0" smtClean="0"/>
              <a:t>элемента - </a:t>
            </a:r>
            <a:r>
              <a:rPr lang="ru-RU" dirty="0"/>
              <a:t>"</a:t>
            </a:r>
            <a:r>
              <a:rPr lang="ru-RU" b="1" dirty="0"/>
              <a:t>сурьма</a:t>
            </a:r>
            <a:r>
              <a:rPr lang="ru-RU" dirty="0"/>
              <a:t>"- произошло от турецкого "</a:t>
            </a:r>
            <a:r>
              <a:rPr lang="ru-RU" i="1" dirty="0" err="1"/>
              <a:t>surme</a:t>
            </a:r>
            <a:r>
              <a:rPr lang="ru-RU" dirty="0"/>
              <a:t>", что переводится как "натирание" или "чернение" бровей соединениями </a:t>
            </a:r>
            <a:r>
              <a:rPr lang="ru-RU" b="1" dirty="0"/>
              <a:t>сурьмы</a:t>
            </a:r>
            <a:r>
              <a:rPr lang="ru-RU" dirty="0"/>
              <a:t>. (По В.И. Далю, </a:t>
            </a:r>
            <a:r>
              <a:rPr lang="ru-RU" dirty="0" err="1"/>
              <a:t>сурмить</a:t>
            </a:r>
            <a:r>
              <a:rPr lang="ru-RU" dirty="0"/>
              <a:t> волоса, бороду, усы, а более всего брови - чернить </a:t>
            </a:r>
            <a:r>
              <a:rPr lang="ru-RU" dirty="0" err="1"/>
              <a:t>сурмяным</a:t>
            </a:r>
            <a:r>
              <a:rPr lang="ru-RU" dirty="0"/>
              <a:t> составом, </a:t>
            </a:r>
            <a:r>
              <a:rPr lang="ru-RU" dirty="0" err="1"/>
              <a:t>сурмилами</a:t>
            </a:r>
            <a:r>
              <a:rPr lang="ru-RU" dirty="0"/>
              <a:t>.) </a:t>
            </a:r>
          </a:p>
          <a:p>
            <a:r>
              <a:rPr lang="ru-RU" dirty="0"/>
              <a:t>У Пушкина этот относительно редкий для </a:t>
            </a:r>
            <a:r>
              <a:rPr lang="ru-RU" dirty="0" err="1"/>
              <a:t>стихохимии</a:t>
            </a:r>
            <a:r>
              <a:rPr lang="ru-RU" dirty="0"/>
              <a:t> элемент встречен в "философической оде" "Усы" (1816 г.), обращенной к гусару: </a:t>
            </a:r>
          </a:p>
          <a:p>
            <a:r>
              <a:rPr lang="ru-RU" dirty="0"/>
              <a:t>За уши ус твой закрученный,</a:t>
            </a:r>
            <a:br>
              <a:rPr lang="ru-RU" dirty="0"/>
            </a:br>
            <a:r>
              <a:rPr lang="ru-RU" dirty="0"/>
              <a:t>Вином и ромом окропленный,</a:t>
            </a:r>
            <a:br>
              <a:rPr lang="ru-RU" dirty="0"/>
            </a:br>
            <a:r>
              <a:rPr lang="ru-RU" dirty="0"/>
              <a:t>Гордится юной красотой, </a:t>
            </a:r>
            <a:br>
              <a:rPr lang="ru-RU" dirty="0"/>
            </a:br>
            <a:r>
              <a:rPr lang="ru-RU" dirty="0"/>
              <a:t>Не знает бритвы; выписною</a:t>
            </a:r>
            <a:br>
              <a:rPr lang="ru-RU" dirty="0"/>
            </a:br>
            <a:r>
              <a:rPr lang="ru-RU" dirty="0"/>
              <a:t>Он вечно лоснится </a:t>
            </a:r>
            <a:r>
              <a:rPr lang="ru-RU" i="1" dirty="0" err="1"/>
              <a:t>сурьмою</a:t>
            </a:r>
            <a:r>
              <a:rPr lang="ru-RU" dirty="0"/>
              <a:t>,</a:t>
            </a:r>
            <a:br>
              <a:rPr lang="ru-RU" dirty="0"/>
            </a:br>
            <a:r>
              <a:rPr lang="ru-RU" dirty="0"/>
              <a:t>Расправлен гребнем и рукой.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3596" y="2420888"/>
            <a:ext cx="4596937" cy="3868915"/>
          </a:xfrm>
          <a:prstGeom prst="rect">
            <a:avLst/>
          </a:prstGeom>
        </p:spPr>
      </p:pic>
      <p:pic>
        <p:nvPicPr>
          <p:cNvPr id="5122" name="Picture 2" descr="http://ecolife.in.ua/wp-content/uploads/2011/11/s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45866"/>
            <a:ext cx="3104937" cy="207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4363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97152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Раньше ртуть называли </a:t>
            </a:r>
            <a:r>
              <a:rPr lang="ru-RU" dirty="0" smtClean="0"/>
              <a:t>«меркурий».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современном мире ртуть является символом азартных игр. Особо заядлые игроки носят с собой, на удачу, мускатный орех, наполненный ртутью и тщательно запечатанный. Говорят, что такой талисман помогает в картёжных играх и на скачках.</a:t>
            </a:r>
          </a:p>
          <a:p>
            <a:endParaRPr lang="ru-RU" dirty="0" smtClean="0"/>
          </a:p>
        </p:txBody>
      </p:sp>
      <p:pic>
        <p:nvPicPr>
          <p:cNvPr id="4098" name="Picture 2" descr="http://www.jewellery.org.ua/foto08/m-H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0397" y="260648"/>
            <a:ext cx="453119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965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symbolsbook.ru/images/R/RtutHa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332" y="1808418"/>
            <a:ext cx="3805039" cy="397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99792" y="260646"/>
            <a:ext cx="63001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 старые грехи наказанный судьбой,</a:t>
            </a:r>
            <a:br>
              <a:rPr lang="ru-RU" dirty="0"/>
            </a:br>
            <a:r>
              <a:rPr lang="ru-RU" dirty="0"/>
              <a:t>Я стражду восемь дней, с лекарствами в желудке,</a:t>
            </a:r>
            <a:br>
              <a:rPr lang="ru-RU" dirty="0"/>
            </a:br>
            <a:r>
              <a:rPr lang="ru-RU" dirty="0"/>
              <a:t>С Меркурием в крови, с раскаяньем в рассудке - </a:t>
            </a:r>
            <a:br>
              <a:rPr lang="ru-RU" dirty="0"/>
            </a:br>
            <a:r>
              <a:rPr lang="ru-RU" dirty="0"/>
              <a:t>Я стражду - Эскулап ручается собой.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77009" y="2827167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Пушкин выбрал божественный синоним </a:t>
            </a:r>
            <a:r>
              <a:rPr lang="ru-RU" dirty="0" smtClean="0"/>
              <a:t>«меркурий «для </a:t>
            </a:r>
            <a:r>
              <a:rPr lang="ru-RU" dirty="0"/>
              <a:t>выражения пикантных ситуаций. В то время венерические заболевания лечили соединениями ртути.</a:t>
            </a:r>
          </a:p>
        </p:txBody>
      </p:sp>
    </p:spTree>
    <p:extLst>
      <p:ext uri="{BB962C8B-B14F-4D97-AF65-F5344CB8AC3E}">
        <p14:creationId xmlns:p14="http://schemas.microsoft.com/office/powerpoint/2010/main" xmlns="" val="237481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4969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Пушкин был весьма эмоциональным человеком</a:t>
            </a:r>
            <a:r>
              <a:rPr lang="ru-RU" dirty="0" smtClean="0"/>
              <a:t>, это известно . Он </a:t>
            </a:r>
            <a:r>
              <a:rPr lang="ru-RU" dirty="0"/>
              <a:t>так </a:t>
            </a:r>
            <a:r>
              <a:rPr lang="ru-RU" dirty="0" smtClean="0"/>
              <a:t>же , как </a:t>
            </a:r>
            <a:r>
              <a:rPr lang="ru-RU" dirty="0"/>
              <a:t>и этот единственный металл</a:t>
            </a:r>
            <a:r>
              <a:rPr lang="ru-RU" dirty="0" smtClean="0"/>
              <a:t>, который </a:t>
            </a:r>
            <a:r>
              <a:rPr lang="ru-RU" dirty="0"/>
              <a:t>чутко реагирует на малейшее изменение </a:t>
            </a:r>
            <a:r>
              <a:rPr lang="ru-RU" dirty="0" smtClean="0"/>
              <a:t>температуры, отзывался </a:t>
            </a:r>
            <a:r>
              <a:rPr lang="ru-RU" dirty="0"/>
              <a:t>на изменения в обществе и «жег сердца людей глаголом» (по Маяковскому). И в наше время есть люди «с меркурием в крови» в позитивном значении этого выражения. </a:t>
            </a:r>
            <a:r>
              <a:rPr lang="ru-RU" dirty="0" smtClean="0"/>
              <a:t>Например, лидер </a:t>
            </a:r>
            <a:r>
              <a:rPr lang="ru-RU" dirty="0"/>
              <a:t>группы </a:t>
            </a:r>
            <a:r>
              <a:rPr lang="ru-RU" dirty="0" err="1"/>
              <a:t>Queen</a:t>
            </a:r>
            <a:r>
              <a:rPr lang="ru-RU" dirty="0"/>
              <a:t>  Фарух </a:t>
            </a:r>
            <a:r>
              <a:rPr lang="ru-RU" dirty="0" err="1"/>
              <a:t>Булсара</a:t>
            </a:r>
            <a:r>
              <a:rPr lang="ru-RU" dirty="0"/>
              <a:t> увидел родство с этим металлом и взял псевдоним </a:t>
            </a:r>
            <a:r>
              <a:rPr lang="ru-RU" i="1" dirty="0" err="1" smtClean="0"/>
              <a:t>Mercury</a:t>
            </a:r>
            <a:r>
              <a:rPr lang="ru-RU" i="1" smtClean="0"/>
              <a:t>. </a:t>
            </a:r>
            <a:r>
              <a:rPr lang="ru-RU" smtClean="0"/>
              <a:t>Его </a:t>
            </a:r>
            <a:r>
              <a:rPr lang="ru-RU" dirty="0"/>
              <a:t>жизнеутверждающие песни ,его голос много лет находят отклик в сердцах людей. 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7101" y="2989987"/>
            <a:ext cx="5289798" cy="3384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72672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7219" y="289984"/>
            <a:ext cx="5619750" cy="56197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5932472"/>
            <a:ext cx="84969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Органично вписались в канву </a:t>
            </a:r>
            <a:r>
              <a:rPr lang="ru-RU" dirty="0" smtClean="0"/>
              <a:t>стихов Пушкина </a:t>
            </a:r>
            <a:r>
              <a:rPr lang="ru-RU" dirty="0"/>
              <a:t>химические термины. И появилась пушкинская </a:t>
            </a:r>
            <a:r>
              <a:rPr lang="ru-RU" dirty="0" err="1"/>
              <a:t>стихохимия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75754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6559" y="142716"/>
            <a:ext cx="7390881" cy="559053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3527" y="5744978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результате анализа сочинений Пушкина была создана </a:t>
            </a:r>
            <a:r>
              <a:rPr lang="ru-RU" dirty="0" err="1"/>
              <a:t>стихохимическая</a:t>
            </a:r>
            <a:r>
              <a:rPr lang="ru-RU" dirty="0"/>
              <a:t> формула.  Индексы показывают частоту использования </a:t>
            </a:r>
            <a:r>
              <a:rPr lang="ru-RU" dirty="0" err="1"/>
              <a:t>хим.элементов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13934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9064" y="5678956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 </a:t>
            </a:r>
            <a:r>
              <a:rPr lang="ru-RU" dirty="0" smtClean="0"/>
              <a:t>Пушкина </a:t>
            </a:r>
            <a:r>
              <a:rPr lang="ru-RU" dirty="0" smtClean="0"/>
              <a:t>«золото» используется 216 раз. Например «Золотой петушок», «Золотая рыбка» и другие. Золотые эпитеты используются метафорически.</a:t>
            </a:r>
            <a:endParaRPr lang="ru-RU" dirty="0"/>
          </a:p>
        </p:txBody>
      </p:sp>
      <p:pic>
        <p:nvPicPr>
          <p:cNvPr id="8196" name="Picture 4" descr="http://arcanite.com.ua/userfiles/images/gold_nugg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0648"/>
            <a:ext cx="5157192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1532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332656"/>
            <a:ext cx="6229708" cy="467228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94692" y="5333710"/>
            <a:ext cx="49860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Златые</a:t>
            </a:r>
            <a:r>
              <a:rPr lang="ru-RU" dirty="0"/>
              <a:t> крылья развивая,</a:t>
            </a:r>
            <a:br>
              <a:rPr lang="ru-RU" dirty="0"/>
            </a:br>
            <a:r>
              <a:rPr lang="ru-RU" dirty="0"/>
              <a:t>Волшебной нежной красотой </a:t>
            </a:r>
            <a:br>
              <a:rPr lang="ru-RU" dirty="0"/>
            </a:br>
            <a:r>
              <a:rPr lang="ru-RU" dirty="0"/>
              <a:t>Любовь явилась молодая</a:t>
            </a:r>
            <a:br>
              <a:rPr lang="ru-RU" dirty="0"/>
            </a:br>
            <a:r>
              <a:rPr lang="ru-RU" dirty="0"/>
              <a:t>И полетела предо мной.</a:t>
            </a:r>
          </a:p>
        </p:txBody>
      </p:sp>
    </p:spTree>
    <p:extLst>
      <p:ext uri="{BB962C8B-B14F-4D97-AF65-F5344CB8AC3E}">
        <p14:creationId xmlns:p14="http://schemas.microsoft.com/office/powerpoint/2010/main" xmlns="" val="303145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9899" y="5706680"/>
            <a:ext cx="5656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i="1" dirty="0"/>
              <a:t>Златая</a:t>
            </a:r>
            <a:r>
              <a:rPr lang="ru-RU" dirty="0"/>
              <a:t> цепь на дубе том</a:t>
            </a:r>
            <a:r>
              <a:rPr lang="ru-RU" dirty="0" smtClean="0"/>
              <a:t>… </a:t>
            </a:r>
            <a:endParaRPr lang="ru-RU" dirty="0"/>
          </a:p>
          <a:p>
            <a:endParaRPr lang="ru-RU" dirty="0"/>
          </a:p>
        </p:txBody>
      </p:sp>
      <p:pic>
        <p:nvPicPr>
          <p:cNvPr id="9218" name="Picture 2" descr="http://6494876.ru/images/fotowall/kids_%200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82985"/>
            <a:ext cx="6593072" cy="498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2796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нига символов. Серебр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6412"/>
            <a:ext cx="7936957" cy="533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7" y="5701550"/>
            <a:ext cx="79369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Серебро выступает в трех качествах: как ценный металл ,как материал полезный  в быту и как метафора. </a:t>
            </a:r>
          </a:p>
        </p:txBody>
      </p:sp>
    </p:spTree>
    <p:extLst>
      <p:ext uri="{BB962C8B-B14F-4D97-AF65-F5344CB8AC3E}">
        <p14:creationId xmlns:p14="http://schemas.microsoft.com/office/powerpoint/2010/main" xmlns="" val="397117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9020" y="548680"/>
            <a:ext cx="4498032" cy="574566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9104" y="1412776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Морозной пылью </a:t>
            </a:r>
            <a:r>
              <a:rPr lang="ru-RU" i="1" dirty="0"/>
              <a:t>серебрится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Его бобровый </a:t>
            </a:r>
            <a:r>
              <a:rPr lang="ru-RU" dirty="0" smtClean="0"/>
              <a:t>воротник….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/>
              <a:t>Он мне хотел язык </a:t>
            </a:r>
            <a:r>
              <a:rPr lang="ru-RU" i="1" dirty="0"/>
              <a:t>засеребрить</a:t>
            </a:r>
            <a:r>
              <a:rPr lang="ru-RU" dirty="0"/>
              <a:t>, </a:t>
            </a:r>
            <a:br>
              <a:rPr lang="ru-RU" dirty="0"/>
            </a:br>
            <a:r>
              <a:rPr lang="ru-RU" dirty="0"/>
              <a:t>Чтоб не прошла о нем худая слава</a:t>
            </a:r>
            <a:r>
              <a:rPr lang="ru-RU" dirty="0" smtClean="0"/>
              <a:t>…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/>
              <a:t>деревьям в зимнем </a:t>
            </a:r>
            <a:r>
              <a:rPr lang="ru-RU" i="1" dirty="0" smtClean="0"/>
              <a:t>серебре…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5668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869160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 Пушкина железо, </a:t>
            </a:r>
            <a:r>
              <a:rPr lang="ru-RU" dirty="0"/>
              <a:t>в </a:t>
            </a:r>
            <a:r>
              <a:rPr lang="ru-RU" dirty="0" smtClean="0"/>
              <a:t>основном, </a:t>
            </a:r>
            <a:r>
              <a:rPr lang="ru-RU" dirty="0"/>
              <a:t>употреблено по прямому назначению - предметному. Указываются </a:t>
            </a:r>
            <a:r>
              <a:rPr lang="ru-RU" b="1" dirty="0"/>
              <a:t>железные</a:t>
            </a:r>
            <a:r>
              <a:rPr lang="ru-RU" dirty="0"/>
              <a:t> доспехи, латы, кандалы, клетка</a:t>
            </a:r>
            <a:r>
              <a:rPr lang="ru-RU" dirty="0" smtClean="0"/>
              <a:t>, сундуки</a:t>
            </a:r>
            <a:r>
              <a:rPr lang="ru-RU" dirty="0"/>
              <a:t>, ковшик, перо, а также то, что мы зовем коньками:</a:t>
            </a:r>
          </a:p>
          <a:p>
            <a:r>
              <a:rPr lang="ru-RU" dirty="0"/>
              <a:t>"Как весело, обув </a:t>
            </a:r>
            <a:r>
              <a:rPr lang="ru-RU" i="1" dirty="0"/>
              <a:t>железом</a:t>
            </a:r>
            <a:r>
              <a:rPr lang="ru-RU" dirty="0"/>
              <a:t> острым ноги,</a:t>
            </a:r>
            <a:br>
              <a:rPr lang="ru-RU" dirty="0"/>
            </a:br>
            <a:r>
              <a:rPr lang="ru-RU" dirty="0"/>
              <a:t>Скользить по зеркалу стоячих, ровных рек</a:t>
            </a:r>
            <a:r>
              <a:rPr lang="ru-RU" dirty="0" smtClean="0"/>
              <a:t>!"</a:t>
            </a:r>
            <a:endParaRPr lang="ru-RU" dirty="0"/>
          </a:p>
        </p:txBody>
      </p:sp>
      <p:pic>
        <p:nvPicPr>
          <p:cNvPr id="6" name="Picture 6" descr="http://www.britishmuseum.org/collectionimages/AN00097/AN00097836_001_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9779" y="260648"/>
            <a:ext cx="5216450" cy="427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3446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TC102455610[[fn=Осень]]</Template>
  <TotalTime>376</TotalTime>
  <Words>574</Words>
  <Application>Microsoft Office PowerPoint</Application>
  <PresentationFormat>Экран (4:3)</PresentationFormat>
  <Paragraphs>46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Autumn</vt:lpstr>
      <vt:lpstr>Пушкинская стихохимия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</dc:creator>
  <cp:lastModifiedBy>днс</cp:lastModifiedBy>
  <cp:revision>30</cp:revision>
  <dcterms:created xsi:type="dcterms:W3CDTF">2012-11-15T18:39:09Z</dcterms:created>
  <dcterms:modified xsi:type="dcterms:W3CDTF">2013-05-04T16:46:26Z</dcterms:modified>
</cp:coreProperties>
</file>