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74" r:id="rId6"/>
    <p:sldId id="262" r:id="rId7"/>
    <p:sldId id="263" r:id="rId8"/>
    <p:sldId id="271" r:id="rId9"/>
    <p:sldId id="264" r:id="rId10"/>
    <p:sldId id="272" r:id="rId11"/>
    <p:sldId id="273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C85EA1-C2CC-4C7E-AFDC-2DFAFBCCBDF3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21.06.2013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28F736-E474-4461-A4DB-3CF1E88F4982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1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C364-BFC4-4DD6-827D-0C7CA4D4507C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21.06.2013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B7B0D-81C1-4789-9134-DFEF07CF0EF6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2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8B17-3A55-4422-BAE6-588215C6E47E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21.06.2013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44A21-D50E-4371-9572-11C299466197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7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C010F-E370-4CCE-93A9-A6F774BAD555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21.06.2013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E2CD4-356C-49BF-AD10-C61F984225D6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8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D94C8B-274E-442B-B53A-C5A9DB4978A3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21.06.2013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924117-27CF-4298-A863-7C54C2A3328B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0B142-B54F-4C1F-9CA4-C939A18BC0B5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21.06.2013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0C39-A51A-45B3-8D56-D6CD8BE25447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9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186309-4635-47EC-9EDB-2681D718A151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21.06.2013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919CF8-DAE9-45CB-B5D5-5011981A81F4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9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A0A2-6ED2-4DEB-8128-8A0A47CB0094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21.06.2013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BED6-4BCA-4B5C-8220-3F1407B808C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2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449CCF-2958-40B8-AA91-0B30CC163ECB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21.06.2013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7CFE16-E06F-4E89-8CE8-67DE7A4C4B6F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1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67EAEA-3EA2-4491-9905-A66B3CE7DBE7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21.06.2013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07EA2B-2B9F-4F67-B2E0-1D5B5DED4035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8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641206-F1BC-447E-B007-4611FCE658A0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21.06.2013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A85E87-A8F9-4F30-A63E-396A9F56AC2F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1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0BEAA9-A576-4EC3-B0B4-A9B2CB69792B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21.06.2013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alibri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9174FC-5531-494B-99CF-06D2F2513B03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5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03350" y="333375"/>
            <a:ext cx="7407275" cy="1471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1268760"/>
            <a:ext cx="7129462" cy="295240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реализации программы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внеурочной деятельности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МАОУ СОШ№3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г.Усть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-Лабинска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Зам.директора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ВР Е.Н. Сидоренко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08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«</a:t>
            </a:r>
            <a:r>
              <a:rPr lang="ru-RU" dirty="0" err="1" smtClean="0"/>
              <a:t>интенсива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6120680" cy="48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1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Расписание «</a:t>
            </a:r>
            <a:r>
              <a:rPr lang="ru-RU" dirty="0" err="1" smtClean="0"/>
              <a:t>интенсива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47800"/>
            <a:ext cx="6768752" cy="507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2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-игра на Александровской крепости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«Колядки»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admin\Documents\школа\фото\крепость 5б\SAM_258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17507"/>
            <a:ext cx="4022725" cy="3019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admin\Documents\школа\каникулы\зима\чикал\P10005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75" y="1503846"/>
            <a:ext cx="4022725" cy="3047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6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 с известными спортсменами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Туристический слёт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cuments\школа\фото\выставка осень\SAM_267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70736"/>
            <a:ext cx="4022725" cy="2913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cuments\школа\фото\Спорт2012-13\IMG_42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75" y="1415112"/>
            <a:ext cx="4022725" cy="3224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cuments\школа\фото\Спорт2012-13\IMG_46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6247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6000" dirty="0" smtClean="0"/>
              <a:t>Спасибо за </a:t>
            </a:r>
            <a:br>
              <a:rPr lang="ru-RU" sz="6000" dirty="0" smtClean="0"/>
            </a:br>
            <a:r>
              <a:rPr lang="ru-RU" sz="6000" dirty="0" smtClean="0"/>
              <a:t>внимание</a:t>
            </a:r>
            <a:endParaRPr lang="ru-RU" sz="60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8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2550" lvl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4400" b="1" dirty="0" smtClean="0">
                <a:effectLst/>
                <a:latin typeface="Times New Roman"/>
              </a:rPr>
              <a:t>Задачи ВД: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Обеспечение благоприятной адаптации  пятиклассника;</a:t>
            </a:r>
            <a:endParaRPr lang="ru-RU" sz="2400" dirty="0" smtClean="0">
              <a:effectLst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Оптимизирование учебной нагрузки обучающихся;</a:t>
            </a:r>
            <a:endParaRPr lang="ru-RU" sz="2400" dirty="0" smtClean="0">
              <a:effectLst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Выявление интересов, склонностей, способностей, возможностей учащихся к разным видам деятельности;</a:t>
            </a:r>
            <a:endParaRPr lang="ru-RU" sz="2400" dirty="0" smtClean="0">
              <a:effectLst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Развитие опыта творческой деятельности;</a:t>
            </a:r>
            <a:endParaRPr lang="ru-RU" sz="2400" dirty="0" smtClean="0">
              <a:effectLst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Расширение общения с социумом</a:t>
            </a:r>
            <a:endParaRPr lang="ru-RU" sz="2400" dirty="0" smtClean="0">
              <a:effectLst/>
            </a:endParaRPr>
          </a:p>
          <a:p>
            <a:pPr marL="825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u="sng" dirty="0" smtClean="0">
                <a:effectLst/>
                <a:latin typeface="Times New Roman"/>
                <a:ea typeface="Times New Roman"/>
                <a:cs typeface="Times New Roman"/>
              </a:rPr>
              <a:t>Материально-техническая база</a:t>
            </a: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Спортивный зал со спортивным инвентарем;</a:t>
            </a:r>
            <a:endParaRPr lang="ru-RU" sz="2400" dirty="0" smtClean="0">
              <a:effectLst/>
            </a:endParaRPr>
          </a:p>
          <a:p>
            <a:pPr marL="342900" lvl="0" indent="-342900"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Актовый зал;</a:t>
            </a:r>
            <a:endParaRPr lang="ru-RU" sz="2400" dirty="0" smtClean="0">
              <a:effectLst/>
            </a:endParaRPr>
          </a:p>
          <a:p>
            <a:pPr marL="342900" lvl="0" indent="-342900"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Игровая комната;</a:t>
            </a:r>
            <a:endParaRPr lang="ru-RU" sz="2400" dirty="0" smtClean="0">
              <a:effectLst/>
            </a:endParaRPr>
          </a:p>
          <a:p>
            <a:pPr marL="342900" lvl="0" indent="-342900"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Музыкальная техника;</a:t>
            </a:r>
            <a:endParaRPr lang="ru-RU" sz="2400" dirty="0" smtClean="0">
              <a:effectLst/>
            </a:endParaRPr>
          </a:p>
          <a:p>
            <a:pPr marL="342900" lvl="0" indent="-342900"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Демонстрационные кабинеты с необходимым проекционным и мультимедийным оборудованием;</a:t>
            </a:r>
            <a:endParaRPr lang="ru-RU" sz="2400" dirty="0" smtClean="0">
              <a:effectLst/>
            </a:endParaRPr>
          </a:p>
          <a:p>
            <a:pPr marL="342900" lvl="0" indent="-342900"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Компьютерный класс;</a:t>
            </a:r>
            <a:endParaRPr lang="ru-RU" sz="2400" dirty="0" smtClean="0">
              <a:effectLst/>
            </a:endParaRPr>
          </a:p>
          <a:p>
            <a:pPr marL="342900" lvl="0" indent="-342900">
              <a:buFont typeface="Symbol"/>
              <a:buChar char="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Библиотека.</a:t>
            </a:r>
            <a:endParaRPr lang="ru-RU" sz="2400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7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Актовый зал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ocuments\школа\месячники\день матери\концерт фото\Изображение 0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18841"/>
            <a:ext cx="4022725" cy="3017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cuments\школа\фото\13 сентября, краю-75\SAM_25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3243" y="1547697"/>
            <a:ext cx="3944389" cy="2959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Спортивный зал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Настольная игра «Кубань»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2011-2012 уч.г\фото\модернизация 2012 г\IMG_516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142984"/>
            <a:ext cx="4071966" cy="3643337"/>
          </a:xfrm>
          <a:prstGeom prst="rect">
            <a:avLst/>
          </a:prstGeom>
          <a:noFill/>
        </p:spPr>
      </p:pic>
      <p:pic>
        <p:nvPicPr>
          <p:cNvPr id="8" name="Содержимое 6" descr="SAM_33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142984"/>
            <a:ext cx="4214842" cy="3643338"/>
          </a:xfrm>
        </p:spPr>
      </p:pic>
    </p:spTree>
    <p:extLst>
      <p:ext uri="{BB962C8B-B14F-4D97-AF65-F5344CB8AC3E}">
        <p14:creationId xmlns:p14="http://schemas.microsoft.com/office/powerpoint/2010/main" val="4283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/>
                <a:latin typeface="Times New Roman"/>
              </a:rPr>
              <a:t>Внеурочная деятельность</a:t>
            </a:r>
            <a:br>
              <a:rPr lang="ru-RU" sz="4400" b="1" dirty="0" smtClean="0">
                <a:effectLst/>
                <a:latin typeface="Times New Roman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82550" indent="0">
              <a:buNone/>
            </a:pPr>
            <a:r>
              <a:rPr lang="ru-RU" dirty="0" smtClean="0"/>
              <a:t>Еженедельные                          «</a:t>
            </a:r>
            <a:r>
              <a:rPr lang="ru-RU" dirty="0" err="1" smtClean="0"/>
              <a:t>Интенсивы</a:t>
            </a:r>
            <a:r>
              <a:rPr lang="ru-RU" dirty="0" smtClean="0"/>
              <a:t>»</a:t>
            </a:r>
          </a:p>
          <a:p>
            <a:pPr marL="82550" indent="0">
              <a:buNone/>
            </a:pPr>
            <a:r>
              <a:rPr lang="ru-RU" dirty="0" smtClean="0"/>
              <a:t>внеурочные </a:t>
            </a:r>
          </a:p>
          <a:p>
            <a:pPr marL="82550" indent="0">
              <a:buNone/>
            </a:pPr>
            <a:r>
              <a:rPr lang="ru-RU" dirty="0" smtClean="0"/>
              <a:t>занятия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131840" y="1052736"/>
            <a:ext cx="648072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588224" y="1052736"/>
            <a:ext cx="648072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1" hangingPunct="1"/>
            <a:r>
              <a:rPr lang="ru-RU" sz="6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6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88210" y="1885188"/>
          <a:ext cx="5993130" cy="3925824"/>
        </p:xfrm>
        <a:graphic>
          <a:graphicData uri="http://schemas.openxmlformats.org/drawingml/2006/table">
            <a:tbl>
              <a:tblPr firstRow="1" firstCol="1" bandRow="1"/>
              <a:tblGrid>
                <a:gridCol w="467995"/>
                <a:gridCol w="2421255"/>
                <a:gridCol w="1729105"/>
                <a:gridCol w="723265"/>
                <a:gridCol w="6515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подпрограммы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часов в неделю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часов в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Спортивно-оздоровительное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«Быстрее, выше, сильнее» (баскетбол)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Общеинтеллектуальное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Естествознание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 5а)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Общекультурное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«Прикладное творчество»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Общекультурное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«Литературная гостиная»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Духовно-нравственное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«Поющие сердца»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87575" y="1929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16632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72314"/>
                </a:solidFill>
                <a:latin typeface="Times New Roman"/>
                <a:ea typeface="+mj-ea"/>
                <a:cs typeface="+mj-cs"/>
              </a:rPr>
              <a:t>Направления ВД: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5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Расписание </a:t>
            </a:r>
            <a:br>
              <a:rPr lang="ru-RU" dirty="0" smtClean="0"/>
            </a:br>
            <a:r>
              <a:rPr lang="ru-RU" dirty="0" smtClean="0"/>
              <a:t>внеурочной деятельности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520013"/>
            <a:ext cx="7499350" cy="465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4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Интенсивы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u="sng" dirty="0" err="1" smtClean="0">
                <a:effectLst/>
                <a:latin typeface="Times New Roman"/>
                <a:ea typeface="Calibri"/>
                <a:cs typeface="Times New Roman"/>
              </a:rPr>
              <a:t>Интенсив</a:t>
            </a:r>
            <a:r>
              <a:rPr lang="ru-RU" b="1" u="sng" dirty="0" smtClean="0">
                <a:effectLst/>
                <a:latin typeface="Times New Roman"/>
                <a:ea typeface="Calibri"/>
                <a:cs typeface="Times New Roman"/>
              </a:rPr>
              <a:t> внеурочной деятельности</a:t>
            </a:r>
            <a:r>
              <a:rPr lang="ru-RU" u="sng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u="sng" dirty="0" smtClean="0">
                <a:effectLst/>
                <a:latin typeface="Times New Roman"/>
                <a:ea typeface="Calibri"/>
                <a:cs typeface="Times New Roman"/>
              </a:rPr>
              <a:t>– это форма внеурочной деятельности, при которой в ограниченный временной срок происходит максимальное формирование определенного социального опыта.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8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216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</vt:lpstr>
      <vt:lpstr>Задачи ВД:</vt:lpstr>
      <vt:lpstr>Материально-техническая база </vt:lpstr>
      <vt:lpstr>Презентация PowerPoint</vt:lpstr>
      <vt:lpstr>Презентация PowerPoint</vt:lpstr>
      <vt:lpstr>Внеурочная деятельность </vt:lpstr>
      <vt:lpstr> </vt:lpstr>
      <vt:lpstr>Расписание  внеурочной деятельности</vt:lpstr>
      <vt:lpstr>«Интенсивы»</vt:lpstr>
      <vt:lpstr>План «интенсива»</vt:lpstr>
      <vt:lpstr>Расписание «интенсива»</vt:lpstr>
      <vt:lpstr>Презентация PowerPoint</vt:lpstr>
      <vt:lpstr>Презентация PowerPoint</vt:lpstr>
      <vt:lpstr>Результаты:</vt:lpstr>
      <vt:lpstr>     Спасибо за  внимание</vt:lpstr>
    </vt:vector>
  </TitlesOfParts>
  <Company>Blackshine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15</cp:revision>
  <dcterms:created xsi:type="dcterms:W3CDTF">2013-03-15T16:57:03Z</dcterms:created>
  <dcterms:modified xsi:type="dcterms:W3CDTF">2013-06-21T17:21:16Z</dcterms:modified>
</cp:coreProperties>
</file>