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79C3"/>
    <a:srgbClr val="34A4CC"/>
    <a:srgbClr val="ED41C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26" d="100"/>
          <a:sy n="126" d="100"/>
        </p:scale>
        <p:origin x="-35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C82C009E-314E-4178-9E69-6DB81CB9321B}" type="datetimeFigureOut">
              <a:rPr lang="ru-RU" smtClean="0"/>
              <a:pPr/>
              <a:t>13.03.2013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E34877D5-C443-4F21-9137-065B9B9BBD1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82C009E-314E-4178-9E69-6DB81CB9321B}" type="datetimeFigureOut">
              <a:rPr lang="ru-RU" smtClean="0"/>
              <a:pPr/>
              <a:t>13.03.2013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4877D5-C443-4F21-9137-065B9B9BBD1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82C009E-314E-4178-9E69-6DB81CB9321B}" type="datetimeFigureOut">
              <a:rPr lang="ru-RU" smtClean="0"/>
              <a:pPr/>
              <a:t>13.03.2013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4877D5-C443-4F21-9137-065B9B9BBD1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82C009E-314E-4178-9E69-6DB81CB9321B}" type="datetimeFigureOut">
              <a:rPr lang="ru-RU" smtClean="0"/>
              <a:pPr/>
              <a:t>13.03.2013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E34877D5-C443-4F21-9137-065B9B9BBD1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C82C009E-314E-4178-9E69-6DB81CB9321B}" type="datetimeFigureOut">
              <a:rPr lang="ru-RU" smtClean="0"/>
              <a:pPr/>
              <a:t>13.03.2013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E34877D5-C443-4F21-9137-065B9B9BBD19}"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C82C009E-314E-4178-9E69-6DB81CB9321B}" type="datetimeFigureOut">
              <a:rPr lang="ru-RU" smtClean="0"/>
              <a:pPr/>
              <a:t>13.03.2013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34877D5-C443-4F21-9137-065B9B9BBD1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C82C009E-314E-4178-9E69-6DB81CB9321B}" type="datetimeFigureOut">
              <a:rPr lang="ru-RU" smtClean="0"/>
              <a:pPr/>
              <a:t>13.03.2013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E34877D5-C443-4F21-9137-065B9B9BBD19}"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C82C009E-314E-4178-9E69-6DB81CB9321B}" type="datetimeFigureOut">
              <a:rPr lang="ru-RU" smtClean="0"/>
              <a:pPr/>
              <a:t>13.03.2013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4877D5-C443-4F21-9137-065B9B9BBD1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82C009E-314E-4178-9E69-6DB81CB9321B}" type="datetimeFigureOut">
              <a:rPr lang="ru-RU" smtClean="0"/>
              <a:pPr/>
              <a:t>13.03.2013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4877D5-C443-4F21-9137-065B9B9BBD1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82C009E-314E-4178-9E69-6DB81CB9321B}" type="datetimeFigureOut">
              <a:rPr lang="ru-RU" smtClean="0"/>
              <a:pPr/>
              <a:t>13.03.2013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4877D5-C443-4F21-9137-065B9B9BBD1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C82C009E-314E-4178-9E69-6DB81CB9321B}" type="datetimeFigureOut">
              <a:rPr lang="ru-RU" smtClean="0"/>
              <a:pPr/>
              <a:t>13.03.2013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34877D5-C443-4F21-9137-065B9B9BBD19}"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82C009E-314E-4178-9E69-6DB81CB9321B}" type="datetimeFigureOut">
              <a:rPr lang="ru-RU" smtClean="0"/>
              <a:pPr/>
              <a:t>13.03.2013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34877D5-C443-4F21-9137-065B9B9BBD19}"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8254" y="188640"/>
            <a:ext cx="8136903"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Масленица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75656" y="1758300"/>
            <a:ext cx="6080910" cy="4852566"/>
          </a:xfrm>
          <a:prstGeom prst="rect">
            <a:avLst/>
          </a:prstGeom>
        </p:spPr>
      </p:pic>
    </p:spTree>
    <p:extLst>
      <p:ext uri="{BB962C8B-B14F-4D97-AF65-F5344CB8AC3E}">
        <p14:creationId xmlns:p14="http://schemas.microsoft.com/office/powerpoint/2010/main" xmlns="" val="88289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110" y="1124744"/>
            <a:ext cx="9111889"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ХОРОШЕЙ МАСЛЕНИЦЫ!</a:t>
            </a:r>
            <a:endParaRPr lang="ru-RU"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3608" y="2140407"/>
            <a:ext cx="6696744" cy="4538087"/>
          </a:xfrm>
          <a:prstGeom prst="rect">
            <a:avLst/>
          </a:prstGeom>
        </p:spPr>
      </p:pic>
    </p:spTree>
    <p:extLst>
      <p:ext uri="{BB962C8B-B14F-4D97-AF65-F5344CB8AC3E}">
        <p14:creationId xmlns:p14="http://schemas.microsoft.com/office/powerpoint/2010/main" xmlns="" val="111120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196752"/>
            <a:ext cx="2340822" cy="5060032"/>
          </a:xfrm>
        </p:spPr>
        <p:txBody>
          <a:bodyPr>
            <a:normAutofit fontScale="90000"/>
          </a:bodyPr>
          <a:lstStyle/>
          <a:p>
            <a:r>
              <a:rPr lang="ru-RU" sz="2400" dirty="0" smtClean="0">
                <a:solidFill>
                  <a:srgbClr val="0070C0"/>
                </a:solidFill>
              </a:rPr>
              <a:t>Масленица – это народный </a:t>
            </a:r>
            <a:r>
              <a:rPr lang="ru-RU" sz="2400" dirty="0">
                <a:solidFill>
                  <a:srgbClr val="0070C0"/>
                </a:solidFill>
              </a:rPr>
              <a:t>праздничный цикл, сохранившийся у славян с языческих времён. </a:t>
            </a:r>
            <a:r>
              <a:rPr lang="ru-RU" sz="2400" dirty="0" smtClean="0">
                <a:solidFill>
                  <a:srgbClr val="0070C0"/>
                </a:solidFill>
              </a:rPr>
              <a:t/>
            </a:r>
            <a:br>
              <a:rPr lang="ru-RU" sz="2400" dirty="0" smtClean="0">
                <a:solidFill>
                  <a:srgbClr val="0070C0"/>
                </a:solidFill>
              </a:rPr>
            </a:br>
            <a:r>
              <a:rPr lang="ru-RU" sz="2400" dirty="0" smtClean="0">
                <a:solidFill>
                  <a:srgbClr val="0070C0"/>
                </a:solidFill>
              </a:rPr>
              <a:t>Этот Обряд </a:t>
            </a:r>
            <a:r>
              <a:rPr lang="ru-RU" sz="2400" dirty="0">
                <a:solidFill>
                  <a:srgbClr val="0070C0"/>
                </a:solidFill>
              </a:rPr>
              <a:t>связан с проводами зимы и встречей весны</a:t>
            </a:r>
            <a:r>
              <a:rPr lang="ru-RU" sz="2400" dirty="0" smtClean="0">
                <a:solidFill>
                  <a:srgbClr val="0070C0"/>
                </a:solidFill>
              </a:rPr>
              <a:t>.</a:t>
            </a:r>
            <a:r>
              <a:rPr lang="ru-RU" sz="1800" dirty="0" smtClean="0">
                <a:solidFill>
                  <a:srgbClr val="0070C0"/>
                </a:solidFill>
              </a:rPr>
              <a:t/>
            </a:r>
            <a:br>
              <a:rPr lang="ru-RU" sz="1800" dirty="0" smtClean="0">
                <a:solidFill>
                  <a:srgbClr val="0070C0"/>
                </a:solidFill>
              </a:rPr>
            </a:br>
            <a:endParaRPr lang="ru-RU" sz="1800" dirty="0">
              <a:solidFill>
                <a:srgbClr val="0070C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42574" y="188640"/>
            <a:ext cx="6362153" cy="6336704"/>
          </a:xfrm>
          <a:prstGeom prst="rect">
            <a:avLst/>
          </a:prstGeom>
        </p:spPr>
      </p:pic>
    </p:spTree>
    <p:extLst>
      <p:ext uri="{BB962C8B-B14F-4D97-AF65-F5344CB8AC3E}">
        <p14:creationId xmlns:p14="http://schemas.microsoft.com/office/powerpoint/2010/main" xmlns="" val="94129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712968" cy="2996952"/>
          </a:xfrm>
        </p:spPr>
        <p:txBody>
          <a:bodyPr>
            <a:noAutofit/>
          </a:bodyPr>
          <a:lstStyle/>
          <a:p>
            <a:r>
              <a:rPr lang="ru-RU" sz="2800" dirty="0" smtClean="0">
                <a:solidFill>
                  <a:srgbClr val="00B050"/>
                </a:solidFill>
              </a:rPr>
              <a:t>Масленица </a:t>
            </a:r>
            <a:r>
              <a:rPr lang="ru-RU" sz="2800" dirty="0">
                <a:solidFill>
                  <a:srgbClr val="00B050"/>
                </a:solidFill>
              </a:rPr>
              <a:t>получила свое название от того, что в этот период времени </a:t>
            </a:r>
            <a:r>
              <a:rPr lang="ru-RU" sz="2800" dirty="0" smtClean="0">
                <a:solidFill>
                  <a:srgbClr val="00B050"/>
                </a:solidFill>
              </a:rPr>
              <a:t> -  </a:t>
            </a:r>
            <a:r>
              <a:rPr lang="ru-RU" sz="2800" dirty="0">
                <a:solidFill>
                  <a:srgbClr val="00B050"/>
                </a:solidFill>
              </a:rPr>
              <a:t>последнюю</a:t>
            </a:r>
            <a:br>
              <a:rPr lang="ru-RU" sz="2800" dirty="0">
                <a:solidFill>
                  <a:srgbClr val="00B050"/>
                </a:solidFill>
              </a:rPr>
            </a:br>
            <a:r>
              <a:rPr lang="ru-RU" sz="2800" dirty="0">
                <a:solidFill>
                  <a:srgbClr val="00B050"/>
                </a:solidFill>
              </a:rPr>
              <a:t>неделю перед Великим постом, разрешается употребление в пищу сливочного масла, молочных продуктов и рыбы</a:t>
            </a:r>
            <a:r>
              <a:rPr lang="ru-RU" sz="2800" dirty="0"/>
              <a:t/>
            </a:r>
            <a:br>
              <a:rPr lang="ru-RU" sz="2800" dirty="0"/>
            </a:b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3528" y="2698304"/>
            <a:ext cx="3888432" cy="3888432"/>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46260" y="2698304"/>
            <a:ext cx="3967788" cy="3888432"/>
          </a:xfrm>
          <a:prstGeom prst="rect">
            <a:avLst/>
          </a:prstGeom>
        </p:spPr>
      </p:pic>
    </p:spTree>
    <p:extLst>
      <p:ext uri="{BB962C8B-B14F-4D97-AF65-F5344CB8AC3E}">
        <p14:creationId xmlns:p14="http://schemas.microsoft.com/office/powerpoint/2010/main" xmlns="" val="234931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3419" y="3356992"/>
            <a:ext cx="4610581" cy="3744451"/>
          </a:xfrm>
        </p:spPr>
        <p:txBody>
          <a:bodyPr>
            <a:noAutofit/>
          </a:bodyPr>
          <a:lstStyle/>
          <a:p>
            <a:r>
              <a:rPr lang="ru-RU" sz="2000" dirty="0">
                <a:solidFill>
                  <a:srgbClr val="FF0000"/>
                </a:solidFill>
              </a:rPr>
              <a:t>Дата начала Масленицы каждый год меняется в зависимости от того, когда начинается Великий пост. Главные традиционные атрибуты народного празднования Масленицы в России — блины, чучело Масленицы, забавы, катание на санях, гулянья</a:t>
            </a:r>
            <a:r>
              <a:rPr lang="ru-RU" sz="2000" dirty="0" smtClean="0">
                <a:solidFill>
                  <a:srgbClr val="FF0000"/>
                </a:solidFill>
              </a:rPr>
              <a:t>.</a:t>
            </a:r>
            <a:endParaRPr lang="ru-RU" sz="2000" dirty="0">
              <a:solidFill>
                <a:srgbClr val="FF000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4160" y="1124744"/>
            <a:ext cx="4303603" cy="518457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67335" y="1124744"/>
            <a:ext cx="3543738" cy="2587064"/>
          </a:xfrm>
          <a:prstGeom prst="rect">
            <a:avLst/>
          </a:prstGeom>
        </p:spPr>
      </p:pic>
    </p:spTree>
    <p:extLst>
      <p:ext uri="{BB962C8B-B14F-4D97-AF65-F5344CB8AC3E}">
        <p14:creationId xmlns:p14="http://schemas.microsoft.com/office/powerpoint/2010/main" xmlns="" val="73142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40060"/>
            <a:ext cx="5723072" cy="3875931"/>
          </a:xfrm>
        </p:spPr>
        <p:txBody>
          <a:bodyPr>
            <a:noAutofit/>
          </a:bodyPr>
          <a:lstStyle/>
          <a:p>
            <a:r>
              <a:rPr lang="ru-RU" sz="2400" dirty="0">
                <a:solidFill>
                  <a:srgbClr val="1F79C3"/>
                </a:solidFill>
              </a:rPr>
              <a:t>Вся неделя делится на два периода: Узкая Масленица и Широкая Масленица. Узкая Масленица — первые три дня: понедельник, вторник и среда, Широкая Масленица — это последние четыре дня: четверг, пятница, суббота и </a:t>
            </a:r>
            <a:r>
              <a:rPr lang="ru-RU" sz="2400" dirty="0" smtClean="0">
                <a:solidFill>
                  <a:srgbClr val="1F79C3"/>
                </a:solidFill>
              </a:rPr>
              <a:t>воскресенье. </a:t>
            </a:r>
            <a:endParaRPr lang="ru-RU" sz="2400" dirty="0">
              <a:solidFill>
                <a:srgbClr val="1F79C3"/>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88224" y="3441680"/>
            <a:ext cx="2485390" cy="3005063"/>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188640"/>
            <a:ext cx="2448272" cy="3418532"/>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7976" y="4098205"/>
            <a:ext cx="2619375" cy="1743075"/>
          </a:xfrm>
          <a:prstGeom prst="rect">
            <a:avLst/>
          </a:prstGeom>
        </p:spPr>
      </p:pic>
      <p:sp>
        <p:nvSpPr>
          <p:cNvPr id="6" name="TextBox 5"/>
          <p:cNvSpPr txBox="1"/>
          <p:nvPr/>
        </p:nvSpPr>
        <p:spPr>
          <a:xfrm>
            <a:off x="3059832" y="3441680"/>
            <a:ext cx="3528392" cy="3046988"/>
          </a:xfrm>
          <a:prstGeom prst="rect">
            <a:avLst/>
          </a:prstGeom>
          <a:noFill/>
        </p:spPr>
        <p:txBody>
          <a:bodyPr wrap="square" rtlCol="0">
            <a:spAutoFit/>
          </a:bodyPr>
          <a:lstStyle/>
          <a:p>
            <a:r>
              <a:rPr lang="ru-RU" sz="2400" b="1" dirty="0" smtClean="0">
                <a:solidFill>
                  <a:srgbClr val="1F79C3"/>
                </a:solidFill>
              </a:rPr>
              <a:t>В первые три дня можно было заниматься хозяйственными работами, а с четверга все работы прекращались, и начиналась Широкая Масленица</a:t>
            </a:r>
            <a:endParaRPr lang="ru-RU" sz="2400" b="1" dirty="0">
              <a:solidFill>
                <a:srgbClr val="1F79C3"/>
              </a:solidFill>
            </a:endParaRPr>
          </a:p>
        </p:txBody>
      </p:sp>
    </p:spTree>
    <p:extLst>
      <p:ext uri="{BB962C8B-B14F-4D97-AF65-F5344CB8AC3E}">
        <p14:creationId xmlns:p14="http://schemas.microsoft.com/office/powerpoint/2010/main" xmlns="" val="17687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389" y="3080384"/>
            <a:ext cx="8686800" cy="841248"/>
          </a:xfrm>
        </p:spPr>
        <p:txBody>
          <a:bodyPr>
            <a:noAutofit/>
          </a:bodyPr>
          <a:lstStyle/>
          <a:p>
            <a:r>
              <a:rPr lang="ru-RU" sz="1600" dirty="0">
                <a:solidFill>
                  <a:srgbClr val="00B050"/>
                </a:solidFill>
              </a:rPr>
              <a:t>Понедельник — встреча</a:t>
            </a:r>
            <a:br>
              <a:rPr lang="ru-RU" sz="1600" dirty="0">
                <a:solidFill>
                  <a:srgbClr val="00B050"/>
                </a:solidFill>
              </a:rPr>
            </a:br>
            <a:r>
              <a:rPr lang="ru-RU" sz="1600" dirty="0">
                <a:solidFill>
                  <a:srgbClr val="00B050"/>
                </a:solidFill>
              </a:rPr>
              <a:t>Начало Узкой Масленицы. Утром свекор со свекровью отправляли невестку на день к отцу и матери, вечером сами приходили к сватам в гости. Обговаривались время и место </a:t>
            </a:r>
            <a:r>
              <a:rPr lang="ru-RU" sz="1600" dirty="0" smtClean="0">
                <a:solidFill>
                  <a:srgbClr val="00B050"/>
                </a:solidFill>
              </a:rPr>
              <a:t>гуляний. К </a:t>
            </a:r>
            <a:r>
              <a:rPr lang="ru-RU" sz="1600" dirty="0">
                <a:solidFill>
                  <a:srgbClr val="00B050"/>
                </a:solidFill>
              </a:rPr>
              <a:t>этому дню достраивались снежные горы, качели, балаганы. Начинали печь </a:t>
            </a:r>
            <a:r>
              <a:rPr lang="ru-RU" sz="1600" dirty="0" smtClean="0">
                <a:solidFill>
                  <a:srgbClr val="00B050"/>
                </a:solidFill>
              </a:rPr>
              <a:t>блины. В </a:t>
            </a:r>
            <a:r>
              <a:rPr lang="ru-RU" sz="1600" dirty="0">
                <a:solidFill>
                  <a:srgbClr val="00B050"/>
                </a:solidFill>
              </a:rPr>
              <a:t>понедельник из </a:t>
            </a:r>
            <a:r>
              <a:rPr lang="ru-RU" sz="1600" dirty="0" smtClean="0">
                <a:solidFill>
                  <a:srgbClr val="00B050"/>
                </a:solidFill>
              </a:rPr>
              <a:t>соломы и старой </a:t>
            </a:r>
            <a:r>
              <a:rPr lang="ru-RU" sz="1600" dirty="0">
                <a:solidFill>
                  <a:srgbClr val="00B050"/>
                </a:solidFill>
              </a:rPr>
              <a:t>одежды </a:t>
            </a:r>
            <a:r>
              <a:rPr lang="ru-RU" sz="1600" dirty="0" smtClean="0">
                <a:solidFill>
                  <a:srgbClr val="00B050"/>
                </a:solidFill>
              </a:rPr>
              <a:t>сооружалось </a:t>
            </a:r>
            <a:r>
              <a:rPr lang="ru-RU" sz="1600" dirty="0">
                <a:solidFill>
                  <a:srgbClr val="00B050"/>
                </a:solidFill>
              </a:rPr>
              <a:t>чучело Масленицы, которое насаживали на кол и возили в санях по улицам</a:t>
            </a:r>
            <a:r>
              <a:rPr lang="ru-RU" sz="1600" dirty="0" smtClean="0">
                <a:solidFill>
                  <a:srgbClr val="00B050"/>
                </a:solidFill>
              </a:rPr>
              <a:t>.</a:t>
            </a:r>
            <a:r>
              <a:rPr lang="ru-RU" sz="1600" dirty="0" smtClean="0"/>
              <a:t/>
            </a:r>
            <a:br>
              <a:rPr lang="ru-RU" sz="1600" dirty="0" smtClean="0"/>
            </a:b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a:t/>
            </a:r>
            <a:br>
              <a:rPr lang="ru-RU" sz="1600" dirty="0"/>
            </a:br>
            <a:r>
              <a:rPr lang="ru-RU" sz="1600" dirty="0" smtClean="0">
                <a:solidFill>
                  <a:srgbClr val="FF0000"/>
                </a:solidFill>
              </a:rPr>
              <a:t>Вторник </a:t>
            </a:r>
            <a:r>
              <a:rPr lang="ru-RU" sz="1600" dirty="0">
                <a:solidFill>
                  <a:srgbClr val="FF0000"/>
                </a:solidFill>
              </a:rPr>
              <a:t>— </a:t>
            </a:r>
            <a:r>
              <a:rPr lang="ru-RU" sz="1600" dirty="0" err="1">
                <a:solidFill>
                  <a:srgbClr val="FF0000"/>
                </a:solidFill>
              </a:rPr>
              <a:t>заигрыш</a:t>
            </a:r>
            <a:r>
              <a:rPr lang="ru-RU" sz="1600" dirty="0">
                <a:solidFill>
                  <a:srgbClr val="FF0000"/>
                </a:solidFill>
              </a:rPr>
              <a:t/>
            </a:r>
            <a:br>
              <a:rPr lang="ru-RU" sz="1600" dirty="0">
                <a:solidFill>
                  <a:srgbClr val="FF0000"/>
                </a:solidFill>
              </a:rPr>
            </a:br>
            <a:r>
              <a:rPr lang="ru-RU" sz="1600" dirty="0">
                <a:solidFill>
                  <a:srgbClr val="FF0000"/>
                </a:solidFill>
              </a:rPr>
              <a:t>В этот день происходили смотрины невест. Все масленичные обряды, по сути, сводились к сватовству, для того, чтобы после Великого поста, на Красную горку, сыграть свадьбу. С утра молодые люди приглашались кататься с гор, поесть блинов. Звали родных и знакомых. Для зазывания Масленицы произносили слова: «У нас горы снежные готовы и блины напечены — просим жаловать!».</a:t>
            </a:r>
            <a:r>
              <a:rPr lang="ru-RU" sz="1600" dirty="0"/>
              <a:t/>
            </a:r>
            <a:br>
              <a:rPr lang="ru-RU" sz="1600" dirty="0"/>
            </a:br>
            <a:endParaRPr lang="ru-RU" sz="1600" dirty="0"/>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15616" y="2348880"/>
            <a:ext cx="3462173" cy="230425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48063" y="2348880"/>
            <a:ext cx="3462173" cy="2304256"/>
          </a:xfrm>
          <a:prstGeom prst="rect">
            <a:avLst/>
          </a:prstGeom>
        </p:spPr>
      </p:pic>
    </p:spTree>
    <p:extLst>
      <p:ext uri="{BB962C8B-B14F-4D97-AF65-F5344CB8AC3E}">
        <p14:creationId xmlns:p14="http://schemas.microsoft.com/office/powerpoint/2010/main" xmlns="" val="244278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6846" y="3068960"/>
            <a:ext cx="8686800" cy="841248"/>
          </a:xfrm>
        </p:spPr>
        <p:txBody>
          <a:bodyPr>
            <a:noAutofit/>
          </a:bodyPr>
          <a:lstStyle/>
          <a:p>
            <a:r>
              <a:rPr lang="ru-RU" sz="1600" dirty="0">
                <a:solidFill>
                  <a:srgbClr val="00B0F0"/>
                </a:solidFill>
              </a:rPr>
              <a:t>Среда — </a:t>
            </a:r>
            <a:r>
              <a:rPr lang="ru-RU" sz="1600" dirty="0" smtClean="0">
                <a:solidFill>
                  <a:srgbClr val="00B0F0"/>
                </a:solidFill>
              </a:rPr>
              <a:t>лакомки.</a:t>
            </a:r>
            <a:r>
              <a:rPr lang="ru-RU" sz="1600" dirty="0">
                <a:solidFill>
                  <a:srgbClr val="00B0F0"/>
                </a:solidFill>
              </a:rPr>
              <a:t/>
            </a:r>
            <a:br>
              <a:rPr lang="ru-RU" sz="1600" dirty="0">
                <a:solidFill>
                  <a:srgbClr val="00B0F0"/>
                </a:solidFill>
              </a:rPr>
            </a:br>
            <a:r>
              <a:rPr lang="ru-RU" sz="1600" dirty="0">
                <a:solidFill>
                  <a:srgbClr val="00B0F0"/>
                </a:solidFill>
              </a:rPr>
              <a:t>В этот день зять приходил к тёще на блины, которые она сама готовила</a:t>
            </a:r>
            <a:r>
              <a:rPr lang="ru-RU" sz="1600" dirty="0" smtClean="0">
                <a:solidFill>
                  <a:srgbClr val="00B0F0"/>
                </a:solidFill>
              </a:rPr>
              <a:t>. </a:t>
            </a:r>
            <a:r>
              <a:rPr lang="ru-RU" sz="1600" dirty="0">
                <a:solidFill>
                  <a:srgbClr val="00B0F0"/>
                </a:solidFill>
              </a:rPr>
              <a:t>тёща демонстрировала расположение мужу своей дочери. Кроме зятя тёща приглашала и других гостей</a:t>
            </a:r>
            <a:r>
              <a:rPr lang="ru-RU" sz="1600" dirty="0" smtClean="0">
                <a:solidFill>
                  <a:srgbClr val="00B0F0"/>
                </a:solidFill>
              </a:rPr>
              <a:t>.</a:t>
            </a: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a:t/>
            </a:r>
            <a:br>
              <a:rPr lang="ru-RU" sz="1600" dirty="0"/>
            </a:br>
            <a:r>
              <a:rPr lang="ru-RU" sz="1600" dirty="0" smtClean="0">
                <a:solidFill>
                  <a:srgbClr val="00B050"/>
                </a:solidFill>
              </a:rPr>
              <a:t>Четверг </a:t>
            </a:r>
            <a:r>
              <a:rPr lang="ru-RU" sz="1600" dirty="0">
                <a:solidFill>
                  <a:srgbClr val="00B050"/>
                </a:solidFill>
              </a:rPr>
              <a:t>— разгул</a:t>
            </a:r>
            <a:br>
              <a:rPr lang="ru-RU" sz="1600" dirty="0">
                <a:solidFill>
                  <a:srgbClr val="00B050"/>
                </a:solidFill>
              </a:rPr>
            </a:br>
            <a:r>
              <a:rPr lang="ru-RU" sz="1600" dirty="0">
                <a:solidFill>
                  <a:srgbClr val="00B050"/>
                </a:solidFill>
              </a:rPr>
              <a:t/>
            </a:r>
            <a:br>
              <a:rPr lang="ru-RU" sz="1600" dirty="0">
                <a:solidFill>
                  <a:srgbClr val="00B050"/>
                </a:solidFill>
              </a:rPr>
            </a:br>
            <a:r>
              <a:rPr lang="ru-RU" sz="1600" dirty="0">
                <a:solidFill>
                  <a:srgbClr val="00B050"/>
                </a:solidFill>
              </a:rPr>
              <a:t>С этого дня начиналась Широкая Масленица, хозяйственные работы прекращались, празднования разворачивались во всю ширь. Народ предавался всевозможным потехам, устраивались катания на лошадях, кулачные </a:t>
            </a:r>
            <a:r>
              <a:rPr lang="ru-RU" sz="1600" dirty="0" smtClean="0">
                <a:solidFill>
                  <a:srgbClr val="00B050"/>
                </a:solidFill>
              </a:rPr>
              <a:t>бои, </a:t>
            </a:r>
            <a:r>
              <a:rPr lang="ru-RU" sz="1600" dirty="0">
                <a:solidFill>
                  <a:srgbClr val="00B050"/>
                </a:solidFill>
              </a:rPr>
              <a:t>различные соревнования, которые завершались шумными пирушками. </a:t>
            </a:r>
            <a:r>
              <a:rPr lang="ru-RU" sz="1600" dirty="0" smtClean="0">
                <a:solidFill>
                  <a:srgbClr val="00B050"/>
                </a:solidFill>
              </a:rPr>
              <a:t>Смысл </a:t>
            </a:r>
            <a:r>
              <a:rPr lang="ru-RU" sz="1600" dirty="0">
                <a:solidFill>
                  <a:srgbClr val="00B050"/>
                </a:solidFill>
              </a:rPr>
              <a:t>широкого четверга, как и всей Масленицы — выплеск накопившейся за зиму негативной энергии и разрешение различных конфликтов между </a:t>
            </a:r>
            <a:r>
              <a:rPr lang="ru-RU" sz="1600" dirty="0" smtClean="0">
                <a:solidFill>
                  <a:srgbClr val="00B050"/>
                </a:solidFill>
              </a:rPr>
              <a:t>людьми</a:t>
            </a:r>
            <a:r>
              <a:rPr lang="ru-RU" sz="1600" dirty="0">
                <a:solidFill>
                  <a:srgbClr val="00B050"/>
                </a:solidFill>
              </a:rPr>
              <a:t/>
            </a:r>
            <a:br>
              <a:rPr lang="ru-RU" sz="1600" dirty="0">
                <a:solidFill>
                  <a:srgbClr val="00B050"/>
                </a:solidFill>
              </a:rPr>
            </a:br>
            <a:r>
              <a:rPr lang="ru-RU" sz="1600" dirty="0">
                <a:solidFill>
                  <a:srgbClr val="00B050"/>
                </a:solidFill>
              </a:rPr>
              <a:t>Масленичные гуляния повсеместно сопровождались разведением костров и ритуальными прыжками через огонь. Отличительной чертой гуляний были масленичные песни.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4088" y="1760184"/>
            <a:ext cx="3609558" cy="2277942"/>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71600" y="1760184"/>
            <a:ext cx="3914668" cy="1884840"/>
          </a:xfrm>
          <a:prstGeom prst="rect">
            <a:avLst/>
          </a:prstGeom>
        </p:spPr>
      </p:pic>
    </p:spTree>
    <p:extLst>
      <p:ext uri="{BB962C8B-B14F-4D97-AF65-F5344CB8AC3E}">
        <p14:creationId xmlns:p14="http://schemas.microsoft.com/office/powerpoint/2010/main" xmlns="" val="968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996952"/>
            <a:ext cx="8686800" cy="841248"/>
          </a:xfrm>
        </p:spPr>
        <p:txBody>
          <a:bodyPr>
            <a:noAutofit/>
          </a:bodyPr>
          <a:lstStyle/>
          <a:p>
            <a:r>
              <a:rPr lang="ru-RU" sz="1800" dirty="0">
                <a:solidFill>
                  <a:srgbClr val="ED41C8"/>
                </a:solidFill>
              </a:rPr>
              <a:t>Пятница — тёщины вечёрки</a:t>
            </a:r>
            <a:br>
              <a:rPr lang="ru-RU" sz="1800" dirty="0">
                <a:solidFill>
                  <a:srgbClr val="ED41C8"/>
                </a:solidFill>
              </a:rPr>
            </a:br>
            <a:r>
              <a:rPr lang="ru-RU" sz="1800" dirty="0">
                <a:solidFill>
                  <a:srgbClr val="ED41C8"/>
                </a:solidFill>
              </a:rPr>
              <a:t>В этот день с ответным визитом тёща приходила в гости к зятю. Блины в этот день пекла дочь — жена зятя. Тёща приходила в гости со своими родственниками и подругами. Зять должен был продемонстрировать своё расположение к тёще и её близким</a:t>
            </a:r>
            <a:r>
              <a:rPr lang="ru-RU" sz="1800" dirty="0" smtClean="0">
                <a:solidFill>
                  <a:srgbClr val="ED41C8"/>
                </a:solidFill>
              </a:rPr>
              <a:t>.</a:t>
            </a: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a:t/>
            </a:r>
            <a:br>
              <a:rPr lang="ru-RU" sz="1800" dirty="0"/>
            </a:br>
            <a:r>
              <a:rPr lang="ru-RU" sz="1800" dirty="0" smtClean="0">
                <a:solidFill>
                  <a:srgbClr val="34A4CC"/>
                </a:solidFill>
              </a:rPr>
              <a:t>Суббота </a:t>
            </a:r>
            <a:r>
              <a:rPr lang="ru-RU" sz="1800" dirty="0">
                <a:solidFill>
                  <a:srgbClr val="34A4CC"/>
                </a:solidFill>
              </a:rPr>
              <a:t>— </a:t>
            </a:r>
            <a:r>
              <a:rPr lang="ru-RU" sz="1800" dirty="0" err="1">
                <a:solidFill>
                  <a:srgbClr val="34A4CC"/>
                </a:solidFill>
              </a:rPr>
              <a:t>золовкины</a:t>
            </a:r>
            <a:r>
              <a:rPr lang="ru-RU" sz="1800" dirty="0">
                <a:solidFill>
                  <a:srgbClr val="34A4CC"/>
                </a:solidFill>
              </a:rPr>
              <a:t> посиделки</a:t>
            </a:r>
            <a:br>
              <a:rPr lang="ru-RU" sz="1800" dirty="0">
                <a:solidFill>
                  <a:srgbClr val="34A4CC"/>
                </a:solidFill>
              </a:rPr>
            </a:br>
            <a:r>
              <a:rPr lang="ru-RU" sz="1800" dirty="0">
                <a:solidFill>
                  <a:srgbClr val="34A4CC"/>
                </a:solidFill>
              </a:rPr>
              <a:t>Молодые невестки приглашали в гости к себе золовок и других родственников мужа. Если золовка была не замужем, то невестка приглашала своих незамужних подруг, если сестры мужа уже были замужние, то невестка звала свою замужнюю родню. Невестка должна была подарить золовке какой-нибудь подарок</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83968" y="1628800"/>
            <a:ext cx="4496048" cy="337203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1" y="1629188"/>
            <a:ext cx="3795477" cy="3371648"/>
          </a:xfrm>
          <a:prstGeom prst="rect">
            <a:avLst/>
          </a:prstGeom>
        </p:spPr>
      </p:pic>
    </p:spTree>
    <p:extLst>
      <p:ext uri="{BB962C8B-B14F-4D97-AF65-F5344CB8AC3E}">
        <p14:creationId xmlns:p14="http://schemas.microsoft.com/office/powerpoint/2010/main" xmlns="" val="118019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852936"/>
            <a:ext cx="8686800" cy="841248"/>
          </a:xfrm>
        </p:spPr>
        <p:txBody>
          <a:bodyPr>
            <a:noAutofit/>
          </a:bodyPr>
          <a:lstStyle/>
          <a:p>
            <a:r>
              <a:rPr lang="ru-RU" sz="2000" dirty="0">
                <a:solidFill>
                  <a:srgbClr val="1F79C3"/>
                </a:solidFill>
              </a:rPr>
              <a:t>Воскресенье — проводы</a:t>
            </a:r>
            <a:br>
              <a:rPr lang="ru-RU" sz="2000" dirty="0">
                <a:solidFill>
                  <a:srgbClr val="1F79C3"/>
                </a:solidFill>
              </a:rPr>
            </a:br>
            <a:r>
              <a:rPr lang="ru-RU" sz="2000" dirty="0">
                <a:solidFill>
                  <a:srgbClr val="1F79C3"/>
                </a:solidFill>
              </a:rPr>
              <a:t>Кульминация всей масленичной недели. </a:t>
            </a:r>
            <a:r>
              <a:rPr lang="ru-RU" sz="2000" dirty="0" smtClean="0"/>
              <a:t/>
            </a:r>
            <a:br>
              <a:rPr lang="ru-RU" sz="2000" dirty="0" smtClean="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a:solidFill>
                  <a:srgbClr val="00B050"/>
                </a:solidFill>
              </a:rPr>
              <a:t>В последний день масленичной недели происходил ритуал проводов Масленицы, который в разных губерниях России заключался как в сожжении чучела Масленицы (Марены), так и в его символических </a:t>
            </a:r>
            <a:r>
              <a:rPr lang="ru-RU" sz="2000" dirty="0" smtClean="0">
                <a:solidFill>
                  <a:srgbClr val="00B050"/>
                </a:solidFill>
              </a:rPr>
              <a:t>похоронах. </a:t>
            </a:r>
            <a:r>
              <a:rPr lang="ru-RU" sz="2000" dirty="0">
                <a:solidFill>
                  <a:srgbClr val="00B050"/>
                </a:solidFill>
              </a:rPr>
              <a:t>Сожжение чучела было традиционно для северных, центральных и поволжских губерний. Чучело Масленицы везли участники масленичного поезда (иногда в нём насчитывалось несколько сот лошадей). В костёр с горящим чучелом бросали традиционную поминальную пищу (блины, яйца, лепёшки). </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1163437"/>
            <a:ext cx="4445000" cy="236855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8024" y="1163437"/>
            <a:ext cx="4179794" cy="2368550"/>
          </a:xfrm>
          <a:prstGeom prst="rect">
            <a:avLst/>
          </a:prstGeom>
        </p:spPr>
      </p:pic>
    </p:spTree>
    <p:extLst>
      <p:ext uri="{BB962C8B-B14F-4D97-AF65-F5344CB8AC3E}">
        <p14:creationId xmlns:p14="http://schemas.microsoft.com/office/powerpoint/2010/main" xmlns="" val="325887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285</TotalTime>
  <Words>147</Words>
  <Application>Microsoft Office PowerPoint</Application>
  <PresentationFormat>Экран (4:3)</PresentationFormat>
  <Paragraphs>11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Трек</vt:lpstr>
      <vt:lpstr>Слайд 1</vt:lpstr>
      <vt:lpstr>Масленица – это народный праздничный цикл, сохранившийся у славян с языческих времён.  Этот Обряд связан с проводами зимы и встречей весны. </vt:lpstr>
      <vt:lpstr>Масленица получила свое название от того, что в этот период времени  -  последнюю неделю перед Великим постом, разрешается употребление в пищу сливочного масла, молочных продуктов и рыбы </vt:lpstr>
      <vt:lpstr>Дата начала Масленицы каждый год меняется в зависимости от того, когда начинается Великий пост. Главные традиционные атрибуты народного празднования Масленицы в России — блины, чучело Масленицы, забавы, катание на санях, гулянья.</vt:lpstr>
      <vt:lpstr>Вся неделя делится на два периода: Узкая Масленица и Широкая Масленица. Узкая Масленица — первые три дня: понедельник, вторник и среда, Широкая Масленица — это последние четыре дня: четверг, пятница, суббота и воскресенье. </vt:lpstr>
      <vt:lpstr>Понедельник — встреча Начало Узкой Масленицы. Утром свекор со свекровью отправляли невестку на день к отцу и матери, вечером сами приходили к сватам в гости. Обговаривались время и место гуляний. К этому дню достраивались снежные горы, качели, балаганы. Начинали печь блины. В понедельник из соломы и старой одежды сооружалось чучело Масленицы, которое насаживали на кол и возили в санях по улицам.           Вторник — заигрыш В этот день происходили смотрины невест. Все масленичные обряды, по сути, сводились к сватовству, для того, чтобы после Великого поста, на Красную горку, сыграть свадьбу. С утра молодые люди приглашались кататься с гор, поесть блинов. Звали родных и знакомых. Для зазывания Масленицы произносили слова: «У нас горы снежные готовы и блины напечены — просим жаловать!». </vt:lpstr>
      <vt:lpstr>Среда — лакомки. В этот день зять приходил к тёще на блины, которые она сама готовила. тёща демонстрировала расположение мужу своей дочери. Кроме зятя тёща приглашала и других гостей.          Четверг — разгул  С этого дня начиналась Широкая Масленица, хозяйственные работы прекращались, празднования разворачивались во всю ширь. Народ предавался всевозможным потехам, устраивались катания на лошадях, кулачные бои, различные соревнования, которые завершались шумными пирушками. Смысл широкого четверга, как и всей Масленицы — выплеск накопившейся за зиму негативной энергии и разрешение различных конфликтов между людьми Масленичные гуляния повсеместно сопровождались разведением костров и ритуальными прыжками через огонь. Отличительной чертой гуляний были масленичные песни. </vt:lpstr>
      <vt:lpstr>Пятница — тёщины вечёрки В этот день с ответным визитом тёща приходила в гости к зятю. Блины в этот день пекла дочь — жена зятя. Тёща приходила в гости со своими родственниками и подругами. Зять должен был продемонстрировать своё расположение к тёще и её близким.              Суббота — золовкины посиделки Молодые невестки приглашали в гости к себе золовок и других родственников мужа. Если золовка была не замужем, то невестка приглашала своих незамужних подруг, если сестры мужа уже были замужние, то невестка звала свою замужнюю родню. Невестка должна была подарить золовке какой-нибудь подарок</vt:lpstr>
      <vt:lpstr>Воскресенье — проводы Кульминация всей масленичной недели.            В последний день масленичной недели происходил ритуал проводов Масленицы, который в разных губерниях России заключался как в сожжении чучела Масленицы (Марены), так и в его символических похоронах. Сожжение чучела было традиционно для северных, центральных и поволжских губерний. Чучело Масленицы везли участники масленичного поезда (иногда в нём насчитывалось несколько сот лошадей). В костёр с горящим чучелом бросали традиционную поминальную пищу (блины, яйца, лепёшки). </vt:lpstr>
      <vt:lpstr>Слайд 10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Маруся</dc:creator>
  <cp:lastModifiedBy>Учитель</cp:lastModifiedBy>
  <cp:revision>21</cp:revision>
  <dcterms:created xsi:type="dcterms:W3CDTF">2013-03-11T12:55:32Z</dcterms:created>
  <dcterms:modified xsi:type="dcterms:W3CDTF">2013-03-13T09:40:28Z</dcterms:modified>
</cp:coreProperties>
</file>