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1" r:id="rId2"/>
    <p:sldId id="256" r:id="rId3"/>
    <p:sldId id="272" r:id="rId4"/>
    <p:sldId id="274" r:id="rId5"/>
    <p:sldId id="278" r:id="rId6"/>
    <p:sldId id="275" r:id="rId7"/>
    <p:sldId id="257" r:id="rId8"/>
    <p:sldId id="279" r:id="rId9"/>
    <p:sldId id="276" r:id="rId10"/>
    <p:sldId id="277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CCFF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 snapToGrid="0"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4CFE2F-C2D4-4369-9A59-4324979AB8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22BCB-3758-4E21-89F1-928E5D547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3894-358F-4C79-A5CD-1452626FF0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86E2A-0C9D-47F9-B47C-96B746A584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18D44-D9CB-469A-A111-5A1A652493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7A164-921A-4585-841D-058495E2C3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76DED-416A-4DF4-9542-842FB745FE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0A58-1601-47D0-A1DB-AB7C8D5744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82FB-1A23-4222-B2DE-B1FD2D30E2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E821F-E9FA-499A-8D55-1614045C7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3579-E7DE-4420-973E-7DFB0E6200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BA1-686D-4649-B2CC-6FC4A66904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1E7105-142C-4C24-9015-41B667AEC0E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tsociety.ru/index.php?topic=216.0" TargetMode="External"/><Relationship Id="rId2" Type="http://schemas.openxmlformats.org/officeDocument/2006/relationships/hyperlink" Target="http://ru.wikipedia.org/wik/&#1044;&#1077;&#1082;&#1086;&#1088;&#1072;&#1090;&#1080;&#1074;&#1085;&#1086;-&#1087;&#1088;&#1080;&#1082;&#1083;&#1072;&#1076;&#1085;&#1086;&#1077;_&#1080;&#1089;&#1082;&#1091;&#1089;&#1089;&#1090;&#1074;&#1086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962025" y="2400300"/>
            <a:ext cx="721995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Декоративно-прикладное</a:t>
            </a:r>
          </a:p>
          <a:p>
            <a:pPr algn="ctr"/>
            <a:r>
              <a:rPr lang="ru-RU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искусство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762500" y="4394200"/>
            <a:ext cx="3581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accent2"/>
                </a:solidFill>
              </a:rPr>
              <a:t>Автор: </a:t>
            </a:r>
            <a:r>
              <a:rPr lang="ru-RU" dirty="0" err="1" smtClean="0">
                <a:solidFill>
                  <a:schemeClr val="accent2"/>
                </a:solidFill>
              </a:rPr>
              <a:t>Болдарева</a:t>
            </a:r>
            <a:r>
              <a:rPr lang="ru-RU" dirty="0" smtClean="0">
                <a:solidFill>
                  <a:schemeClr val="accent2"/>
                </a:solidFill>
              </a:rPr>
              <a:t> Даша, ученица 4 класса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accent2"/>
                </a:solidFill>
              </a:rPr>
              <a:t>ГБОУ «</a:t>
            </a:r>
            <a:r>
              <a:rPr lang="ru-RU" dirty="0" err="1" smtClean="0">
                <a:solidFill>
                  <a:schemeClr val="accent2"/>
                </a:solidFill>
              </a:rPr>
              <a:t>Звениговская</a:t>
            </a:r>
            <a:r>
              <a:rPr lang="ru-RU" dirty="0" smtClean="0">
                <a:solidFill>
                  <a:schemeClr val="accent2"/>
                </a:solidFill>
              </a:rPr>
              <a:t> санаторная школа-интернат»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accent2"/>
                </a:solidFill>
              </a:rPr>
              <a:t>Руководитель: Иванова Л.В.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Павловские платки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55700"/>
            <a:ext cx="5295900" cy="2222500"/>
          </a:xfrm>
        </p:spPr>
        <p:txBody>
          <a:bodyPr/>
          <a:lstStyle/>
          <a:p>
            <a:pPr indent="360000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Павловопосадские платки берут начало от простого куска белого полотнища с вышивкой, которое называлось убрус. В семнадцатом веке убрус, которым русские женщины покрывали голову в повседневной жизни уступает место платку, позже в русском языке появляется позаимствованное в персидском языке слово «шаль» означающее большой узорчатый платок носимый на теле. </a:t>
            </a:r>
            <a:endParaRPr lang="ru-RU" sz="1400" dirty="0"/>
          </a:p>
        </p:txBody>
      </p:sp>
      <p:pic>
        <p:nvPicPr>
          <p:cNvPr id="26626" name="Picture 2" descr="C:\Documents and Settings\Лида\Мои документы\Народные промыслы\t-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9400" y="1085850"/>
            <a:ext cx="3784600" cy="360948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29100" y="4635500"/>
            <a:ext cx="49149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36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Платок всегда являлся одним из обязательных атрибутов русского национального традиционного костюма, как повседневного, так и праздничного. Показаться на людях с непокрытой головой считалось верхом неприличия на Руси, этот обычай сохранился до наших времен в православных храмах, посещая которые женщина обязательно должна покрывать голову платком. </a:t>
            </a:r>
          </a:p>
        </p:txBody>
      </p:sp>
      <p:pic>
        <p:nvPicPr>
          <p:cNvPr id="26628" name="Picture 4" descr="C:\Documents and Settings\Лида\Мои документы\Народные промыслы\DSC_0150 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4175"/>
            <a:ext cx="4470400" cy="3933825"/>
          </a:xfrm>
          <a:prstGeom prst="rect">
            <a:avLst/>
          </a:prstGeom>
          <a:noFill/>
        </p:spPr>
      </p:pic>
      <p:sp>
        <p:nvSpPr>
          <p:cNvPr id="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86500"/>
            <a:ext cx="520700" cy="419100"/>
          </a:xfrm>
          <a:prstGeom prst="actionButtonHom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Ресурсы: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http://ru.wikipedia.org/wik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Декоративно-прикладное_искусство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http://artsociety.ru/index.php?topic=216.0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Декоративно-прикладное искусство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30425" y="1963738"/>
            <a:ext cx="4881563" cy="244792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Золотая хохлома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Гжель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Городецкая роспись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5" action="ppaction://hlinksldjump"/>
              </a:rPr>
              <a:t>Палехские шкатулки</a:t>
            </a:r>
            <a:endParaRPr lang="ru-RU" dirty="0"/>
          </a:p>
          <a:p>
            <a:r>
              <a:rPr lang="ru-RU" dirty="0" smtClean="0">
                <a:hlinkClick r:id="rId6" action="ppaction://hlinksldjump"/>
              </a:rPr>
              <a:t>Павловские платки</a:t>
            </a:r>
            <a:endParaRPr lang="en-US" dirty="0"/>
          </a:p>
          <a:p>
            <a:pPr>
              <a:buNone/>
            </a:pPr>
            <a:endParaRPr lang="ru-RU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32013" y="37179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dirty="0"/>
              <a:t> </a:t>
            </a:r>
            <a:r>
              <a:rPr lang="ru-RU" sz="3200" dirty="0" smtClean="0">
                <a:hlinkClick r:id="rId7" action="ppaction://hlinksldjump"/>
              </a:rPr>
              <a:t>Жостовские подносы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Хохлома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2795587" cy="2016125"/>
          </a:xfrm>
          <a:prstGeom prst="rect">
            <a:avLst/>
          </a:prstGeom>
          <a:noFill/>
          <a:ln w="57150" cmpd="thinThick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76700"/>
            <a:ext cx="3600450" cy="2600325"/>
          </a:xfrm>
          <a:prstGeom prst="rect">
            <a:avLst/>
          </a:prstGeom>
          <a:noFill/>
          <a:ln w="57150" cmpd="thickThin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Picture 6" descr="п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565400"/>
            <a:ext cx="3097212" cy="2274888"/>
          </a:xfrm>
          <a:prstGeom prst="rect">
            <a:avLst/>
          </a:prstGeom>
          <a:noFill/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53276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E818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Золотая хохлома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E818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0788" y="20605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sz="2000" b="0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3850" y="5084763"/>
            <a:ext cx="4692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EA162A"/>
                </a:solidFill>
                <a:latin typeface="Arial" charset="0"/>
              </a:rPr>
              <a:t>на территории нынешнего </a:t>
            </a:r>
            <a:r>
              <a:rPr lang="ru-RU" dirty="0" err="1">
                <a:solidFill>
                  <a:srgbClr val="EA162A"/>
                </a:solidFill>
                <a:latin typeface="Arial" charset="0"/>
              </a:rPr>
              <a:t>Коверинского</a:t>
            </a:r>
            <a:r>
              <a:rPr lang="ru-RU" dirty="0">
                <a:solidFill>
                  <a:srgbClr val="EA162A"/>
                </a:solidFill>
                <a:latin typeface="Arial" charset="0"/>
              </a:rPr>
              <a:t> района Горьковской области.</a:t>
            </a:r>
            <a:endParaRPr lang="ru-RU" sz="2000" b="0" dirty="0">
              <a:solidFill>
                <a:srgbClr val="EA162A"/>
              </a:solidFill>
              <a:latin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708400" y="1484313"/>
            <a:ext cx="496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EA162A"/>
                </a:solidFill>
                <a:latin typeface="Arial" charset="0"/>
              </a:rPr>
              <a:t>Этот промысел был основан</a:t>
            </a:r>
            <a:r>
              <a:rPr lang="ru-RU" b="0" dirty="0">
                <a:solidFill>
                  <a:srgbClr val="EA162A"/>
                </a:solidFill>
                <a:latin typeface="Arial" charset="0"/>
              </a:rPr>
              <a:t>  </a:t>
            </a:r>
            <a:r>
              <a:rPr lang="ru-RU" dirty="0">
                <a:solidFill>
                  <a:srgbClr val="EA162A"/>
                </a:solidFill>
                <a:latin typeface="Arial" charset="0"/>
              </a:rPr>
              <a:t>в лесном Заволжье,</a:t>
            </a:r>
          </a:p>
        </p:txBody>
      </p:sp>
      <p:sp>
        <p:nvSpPr>
          <p:cNvPr id="12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6700" y="6184900"/>
            <a:ext cx="520700" cy="419100"/>
          </a:xfrm>
          <a:prstGeom prst="actionButtonHom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943100" cy="2879725"/>
          </a:xfrm>
          <a:prstGeom prst="rect">
            <a:avLst/>
          </a:prstGeom>
          <a:noFill/>
        </p:spPr>
      </p:pic>
      <p:pic>
        <p:nvPicPr>
          <p:cNvPr id="8197" name="Picture 5" descr="Гжель фигурка обезьяны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16113"/>
            <a:ext cx="4679950" cy="4221162"/>
          </a:xfrm>
          <a:prstGeom prst="rect">
            <a:avLst/>
          </a:prstGeom>
          <a:noFill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31686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Гжель</a:t>
            </a:r>
          </a:p>
        </p:txBody>
      </p:sp>
      <p:pic>
        <p:nvPicPr>
          <p:cNvPr id="8199" name="Picture 7" descr="Гжель соусник Рыб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788" y="3716338"/>
            <a:ext cx="2881312" cy="2862262"/>
          </a:xfrm>
          <a:prstGeom prst="rect">
            <a:avLst/>
          </a:prstGeom>
          <a:noFill/>
          <a:ln w="38100" cmpd="dbl">
            <a:solidFill>
              <a:srgbClr val="4D4D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555875" y="1484313"/>
            <a:ext cx="5832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Arial" charset="0"/>
              </a:rPr>
              <a:t>Название промысла связано с целым районом Подмосковья,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1188" y="5157788"/>
            <a:ext cx="47005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Arial" charset="0"/>
              </a:rPr>
              <a:t>где издавна почти всё население деревень делало гончарную посуду, черепицу,  израсцы.</a:t>
            </a:r>
          </a:p>
        </p:txBody>
      </p:sp>
      <p:sp>
        <p:nvSpPr>
          <p:cNvPr id="8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0200" y="6210300"/>
            <a:ext cx="520700" cy="419100"/>
          </a:xfrm>
          <a:prstGeom prst="actionButtonHom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206" grpId="0"/>
      <p:bldP spid="8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0200" y="6210300"/>
            <a:ext cx="520700" cy="419100"/>
          </a:xfrm>
          <a:prstGeom prst="actionButtonHom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Documents and Settings\Лида\Мои документы\Народные промыслы\11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34950"/>
            <a:ext cx="8128000" cy="638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5451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101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Городецкая роспись</a:t>
            </a:r>
          </a:p>
        </p:txBody>
      </p:sp>
      <p:pic>
        <p:nvPicPr>
          <p:cNvPr id="6149" name="Picture 5" descr="большакова"/>
          <p:cNvPicPr>
            <a:picLocks noChangeAspect="1" noChangeArrowheads="1"/>
          </p:cNvPicPr>
          <p:nvPr/>
        </p:nvPicPr>
        <p:blipFill>
          <a:blip r:embed="rId2"/>
          <a:srcRect t="4688" r="-1703" b="3177"/>
          <a:stretch>
            <a:fillRect/>
          </a:stretch>
        </p:blipFill>
        <p:spPr bwMode="auto">
          <a:xfrm>
            <a:off x="179388" y="1268413"/>
            <a:ext cx="3313112" cy="280828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188" y="4437063"/>
            <a:ext cx="5616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AC101F"/>
                </a:solidFill>
                <a:latin typeface="Arial" charset="0"/>
              </a:rPr>
              <a:t>Он получил развитие во второй половине 19 века в заволжских деревнях по речке Узоле близ Городца.</a:t>
            </a:r>
          </a:p>
        </p:txBody>
      </p:sp>
      <p:pic>
        <p:nvPicPr>
          <p:cNvPr id="6152" name="Picture 8" descr="Б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429000"/>
            <a:ext cx="2016125" cy="32131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635375" y="1412875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AC101F"/>
                </a:solidFill>
                <a:latin typeface="Arial" charset="0"/>
              </a:rPr>
              <a:t>Городецкая роспись по дереву – </a:t>
            </a:r>
          </a:p>
          <a:p>
            <a:r>
              <a:rPr lang="ru-RU">
                <a:solidFill>
                  <a:srgbClr val="AC101F"/>
                </a:solidFill>
                <a:latin typeface="Arial" charset="0"/>
              </a:rPr>
              <a:t>Знаменитый народный промысел</a:t>
            </a:r>
          </a:p>
          <a:p>
            <a:r>
              <a:rPr lang="ru-RU">
                <a:solidFill>
                  <a:srgbClr val="AC101F"/>
                </a:solidFill>
                <a:latin typeface="Arial" charset="0"/>
              </a:rPr>
              <a:t>Нижегородского края.</a:t>
            </a:r>
          </a:p>
        </p:txBody>
      </p:sp>
      <p:sp>
        <p:nvSpPr>
          <p:cNvPr id="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10300"/>
            <a:ext cx="520700" cy="419100"/>
          </a:xfrm>
          <a:prstGeom prst="actionButtonHom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2650"/>
          </a:xfrm>
        </p:spPr>
        <p:txBody>
          <a:bodyPr/>
          <a:lstStyle/>
          <a:p>
            <a:r>
              <a:rPr lang="ru-RU" dirty="0">
                <a:solidFill>
                  <a:srgbClr val="FF3300"/>
                </a:solidFill>
              </a:rPr>
              <a:t>Жостовские подносы</a:t>
            </a:r>
          </a:p>
        </p:txBody>
      </p:sp>
      <p:pic>
        <p:nvPicPr>
          <p:cNvPr id="4100" name="Picture 4" descr="поднос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214439"/>
            <a:ext cx="3895725" cy="4047218"/>
          </a:xfrm>
          <a:prstGeom prst="rect">
            <a:avLst/>
          </a:prstGeom>
          <a:noFill/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470400" y="1193800"/>
            <a:ext cx="43053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Используются: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принести, убрать со стола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украшение для стен домов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подставка под разные предметы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подношения писем и визиток</a:t>
            </a:r>
          </a:p>
        </p:txBody>
      </p:sp>
      <p:sp>
        <p:nvSpPr>
          <p:cNvPr id="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86500"/>
            <a:ext cx="520700" cy="419100"/>
          </a:xfrm>
          <a:prstGeom prst="actionButtonHom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Лида\Мои документы\Народные промыслы\39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330199"/>
            <a:ext cx="2963862" cy="3122075"/>
          </a:xfrm>
          <a:prstGeom prst="rect">
            <a:avLst/>
          </a:prstGeom>
          <a:noFill/>
        </p:spPr>
      </p:pic>
      <p:sp>
        <p:nvSpPr>
          <p:cNvPr id="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86500"/>
            <a:ext cx="520700" cy="419100"/>
          </a:xfrm>
          <a:prstGeom prst="actionButtonHom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C:\Documents and Settings\Лида\Мои документы\Народные промыслы\60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1900" y="3213101"/>
            <a:ext cx="4096774" cy="3175000"/>
          </a:xfrm>
          <a:prstGeom prst="rect">
            <a:avLst/>
          </a:prstGeom>
          <a:noFill/>
        </p:spPr>
      </p:pic>
      <p:pic>
        <p:nvPicPr>
          <p:cNvPr id="2052" name="Picture 4" descr="C:\Documents and Settings\Лида\Мои документы\Народные промыслы\1268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199" y="439738"/>
            <a:ext cx="3378036" cy="2659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2650"/>
          </a:xfrm>
        </p:spPr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Палехские шкатулки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410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59500"/>
            <a:ext cx="520700" cy="419100"/>
          </a:xfrm>
          <a:prstGeom prst="actionButtonHom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470400" y="1193800"/>
            <a:ext cx="46736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360000">
              <a:spcBef>
                <a:spcPct val="20000"/>
              </a:spcBef>
            </a:pPr>
            <a:r>
              <a:rPr lang="ru-RU" sz="2400" dirty="0"/>
              <a:t>Традиционными чертами палехской росписи являются тонкость и изысканность, прорисовка мельчайших деталей. Работы обычно выполняются на черном фоне с обязательным присутствием золота в росписи. Если говорить о шкатулках, то они могут быть разных форм, но обязательно внутри покрываются красным лаком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C:\Documents and Settings\Лида\Мои документы\Downloads\1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031875"/>
            <a:ext cx="3568700" cy="2902323"/>
          </a:xfrm>
          <a:prstGeom prst="rect">
            <a:avLst/>
          </a:prstGeom>
          <a:noFill/>
        </p:spPr>
      </p:pic>
      <p:pic>
        <p:nvPicPr>
          <p:cNvPr id="25603" name="Picture 3" descr="C:\Documents and Settings\Лида\Мои документы\Downloads\82346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099" y="3889374"/>
            <a:ext cx="3620395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291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Декоративно-прикладное искусство</vt:lpstr>
      <vt:lpstr>Слайд 3</vt:lpstr>
      <vt:lpstr>Слайд 4</vt:lpstr>
      <vt:lpstr>Слайд 5</vt:lpstr>
      <vt:lpstr>Слайд 6</vt:lpstr>
      <vt:lpstr>Жостовские подносы</vt:lpstr>
      <vt:lpstr>Слайд 8</vt:lpstr>
      <vt:lpstr>Палехские шкатулки</vt:lpstr>
      <vt:lpstr>Павловские платки</vt:lpstr>
      <vt:lpstr>Ресурсы:</vt:lpstr>
    </vt:vector>
  </TitlesOfParts>
  <Company>SC 244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Administrator</dc:creator>
  <cp:lastModifiedBy>Home</cp:lastModifiedBy>
  <cp:revision>12</cp:revision>
  <dcterms:created xsi:type="dcterms:W3CDTF">2006-10-13T11:02:43Z</dcterms:created>
  <dcterms:modified xsi:type="dcterms:W3CDTF">2013-02-10T11:32:12Z</dcterms:modified>
</cp:coreProperties>
</file>