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78" r:id="rId2"/>
    <p:sldId id="280" r:id="rId3"/>
    <p:sldId id="281" r:id="rId4"/>
    <p:sldId id="284" r:id="rId5"/>
    <p:sldId id="283" r:id="rId6"/>
    <p:sldId id="287" r:id="rId7"/>
    <p:sldId id="288" r:id="rId8"/>
    <p:sldId id="289" r:id="rId9"/>
    <p:sldId id="301" r:id="rId10"/>
    <p:sldId id="302" r:id="rId11"/>
    <p:sldId id="303" r:id="rId12"/>
    <p:sldId id="290" r:id="rId13"/>
    <p:sldId id="291" r:id="rId14"/>
    <p:sldId id="292" r:id="rId15"/>
    <p:sldId id="293" r:id="rId16"/>
    <p:sldId id="294" r:id="rId17"/>
    <p:sldId id="299" r:id="rId18"/>
    <p:sldId id="298" r:id="rId19"/>
    <p:sldId id="297" r:id="rId20"/>
    <p:sldId id="300" r:id="rId21"/>
    <p:sldId id="296" r:id="rId2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852" autoAdjust="0"/>
    <p:restoredTop sz="98682" autoAdjust="0"/>
  </p:normalViewPr>
  <p:slideViewPr>
    <p:cSldViewPr>
      <p:cViewPr varScale="1">
        <p:scale>
          <a:sx n="72" d="100"/>
          <a:sy n="72" d="100"/>
        </p:scale>
        <p:origin x="-14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50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3" Type="http://schemas.openxmlformats.org/officeDocument/2006/relationships/slide" Target="slides/slide7.xml"/><Relationship Id="rId7" Type="http://schemas.openxmlformats.org/officeDocument/2006/relationships/slide" Target="slides/slide15.xml"/><Relationship Id="rId2" Type="http://schemas.openxmlformats.org/officeDocument/2006/relationships/slide" Target="slides/slide6.xml"/><Relationship Id="rId1" Type="http://schemas.openxmlformats.org/officeDocument/2006/relationships/slide" Target="slides/slide4.xml"/><Relationship Id="rId6" Type="http://schemas.openxmlformats.org/officeDocument/2006/relationships/slide" Target="slides/slide14.xml"/><Relationship Id="rId5" Type="http://schemas.openxmlformats.org/officeDocument/2006/relationships/slide" Target="slides/slide13.xml"/><Relationship Id="rId10" Type="http://schemas.openxmlformats.org/officeDocument/2006/relationships/slide" Target="slides/slide19.xml"/><Relationship Id="rId4" Type="http://schemas.openxmlformats.org/officeDocument/2006/relationships/slide" Target="slides/slide8.xml"/><Relationship Id="rId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F8B822DE-9066-48DD-9252-9AE182327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 b="0"/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 b="0"/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097AC-E1A3-472E-A137-73F9E77C2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CAF4-C2D8-498B-AF4F-D8391F927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934F3-7051-4EEB-A7BF-1D3D901FE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7526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53000" y="17526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066800" y="3886200"/>
            <a:ext cx="762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CF975-33ED-412B-96B6-C4F730E86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7D1F-6665-46F3-87A8-4EC9240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A6EC4-4E3C-49D3-AEDD-7CAD07ED0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34BA7-6ADD-457B-9AC4-9C986887B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E0940-2DC9-438C-AE90-BF9ED9CFA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00BE3-B584-445A-AFDF-74A1C79D3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B22FE-E588-4E74-8BB0-02E4B0CAB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BE5E2-CEB2-409F-8451-45B7CAA03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17A4-E01C-4A53-9F9B-B565DC294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 b="0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4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4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0808580F-52A4-4997-907B-58106A507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786687" cy="2519362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Гражданско-патриотического воспитания школьников </a:t>
            </a:r>
            <a:br>
              <a:rPr lang="ru-RU" sz="2800" b="1" dirty="0" smtClean="0"/>
            </a:br>
            <a:endParaRPr lang="ru-RU" sz="2800" b="1" dirty="0" smtClean="0"/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971550" y="3141663"/>
            <a:ext cx="7777163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"Я - Человек, Ученик, Гражданин"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G:\Новая папка\SAM_17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7392167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Новая папка\SAM_1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4286281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G:\Новая папка\SAM_1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14488"/>
            <a:ext cx="397801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Администратор\Рабочий стол\Новая папка (2)\фото\P225038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429000"/>
            <a:ext cx="3878782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5"/>
          <p:cNvSpPr>
            <a:spLocks noChangeArrowheads="1" noChangeShapeType="1" noTextEdit="1"/>
          </p:cNvSpPr>
          <p:nvPr/>
        </p:nvSpPr>
        <p:spPr bwMode="auto">
          <a:xfrm>
            <a:off x="3492500" y="620713"/>
            <a:ext cx="2171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            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4" name="Oval 7"/>
          <p:cNvSpPr>
            <a:spLocks noChangeArrowheads="1"/>
          </p:cNvSpPr>
          <p:nvPr/>
        </p:nvSpPr>
        <p:spPr bwMode="auto">
          <a:xfrm flipV="1">
            <a:off x="3203575" y="1989138"/>
            <a:ext cx="2735263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WordArt 8"/>
          <p:cNvSpPr>
            <a:spLocks noChangeArrowheads="1" noChangeShapeType="1" noTextEdit="1"/>
          </p:cNvSpPr>
          <p:nvPr/>
        </p:nvSpPr>
        <p:spPr bwMode="auto">
          <a:xfrm>
            <a:off x="3348038" y="2276475"/>
            <a:ext cx="23034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Направления</a:t>
            </a:r>
          </a:p>
        </p:txBody>
      </p:sp>
      <p:sp>
        <p:nvSpPr>
          <p:cNvPr id="15366" name="Line 9"/>
          <p:cNvSpPr>
            <a:spLocks noChangeShapeType="1"/>
          </p:cNvSpPr>
          <p:nvPr/>
        </p:nvSpPr>
        <p:spPr bwMode="auto">
          <a:xfrm flipH="1">
            <a:off x="1835150" y="2492375"/>
            <a:ext cx="14414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Oval 10"/>
          <p:cNvSpPr>
            <a:spLocks noChangeArrowheads="1"/>
          </p:cNvSpPr>
          <p:nvPr/>
        </p:nvSpPr>
        <p:spPr bwMode="auto">
          <a:xfrm>
            <a:off x="900113" y="3068638"/>
            <a:ext cx="2159000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Line 11"/>
          <p:cNvSpPr>
            <a:spLocks noChangeShapeType="1"/>
          </p:cNvSpPr>
          <p:nvPr/>
        </p:nvSpPr>
        <p:spPr bwMode="auto">
          <a:xfrm flipH="1">
            <a:off x="2484438" y="2708275"/>
            <a:ext cx="1439862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Line 12"/>
          <p:cNvSpPr>
            <a:spLocks noChangeShapeType="1"/>
          </p:cNvSpPr>
          <p:nvPr/>
        </p:nvSpPr>
        <p:spPr bwMode="auto">
          <a:xfrm>
            <a:off x="4500563" y="278130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Line 13"/>
          <p:cNvSpPr>
            <a:spLocks noChangeShapeType="1"/>
          </p:cNvSpPr>
          <p:nvPr/>
        </p:nvSpPr>
        <p:spPr bwMode="auto">
          <a:xfrm>
            <a:off x="5292725" y="2708275"/>
            <a:ext cx="1439863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Line 14"/>
          <p:cNvSpPr>
            <a:spLocks noChangeShapeType="1"/>
          </p:cNvSpPr>
          <p:nvPr/>
        </p:nvSpPr>
        <p:spPr bwMode="auto">
          <a:xfrm>
            <a:off x="5867400" y="2492375"/>
            <a:ext cx="18002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2" name="Oval 15"/>
          <p:cNvSpPr>
            <a:spLocks noChangeArrowheads="1"/>
          </p:cNvSpPr>
          <p:nvPr/>
        </p:nvSpPr>
        <p:spPr bwMode="auto">
          <a:xfrm>
            <a:off x="1258888" y="4149725"/>
            <a:ext cx="252095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Oval 16"/>
          <p:cNvSpPr>
            <a:spLocks noChangeArrowheads="1"/>
          </p:cNvSpPr>
          <p:nvPr/>
        </p:nvSpPr>
        <p:spPr bwMode="auto">
          <a:xfrm>
            <a:off x="2843213" y="4941888"/>
            <a:ext cx="3455987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4" name="Oval 17"/>
          <p:cNvSpPr>
            <a:spLocks noChangeArrowheads="1"/>
          </p:cNvSpPr>
          <p:nvPr/>
        </p:nvSpPr>
        <p:spPr bwMode="auto">
          <a:xfrm>
            <a:off x="6300788" y="3213100"/>
            <a:ext cx="2374900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5" name="Oval 20"/>
          <p:cNvSpPr>
            <a:spLocks noChangeArrowheads="1"/>
          </p:cNvSpPr>
          <p:nvPr/>
        </p:nvSpPr>
        <p:spPr bwMode="auto">
          <a:xfrm>
            <a:off x="5435600" y="4149725"/>
            <a:ext cx="252095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6" name="WordArt 21"/>
          <p:cNvSpPr>
            <a:spLocks noChangeArrowheads="1" noChangeShapeType="1" noTextEdit="1"/>
          </p:cNvSpPr>
          <p:nvPr/>
        </p:nvSpPr>
        <p:spPr bwMode="auto">
          <a:xfrm>
            <a:off x="1331913" y="3213100"/>
            <a:ext cx="11525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 - я</a:t>
            </a:r>
          </a:p>
        </p:txBody>
      </p:sp>
      <p:sp>
        <p:nvSpPr>
          <p:cNvPr id="15377" name="WordArt 22"/>
          <p:cNvSpPr>
            <a:spLocks noChangeArrowheads="1" noChangeShapeType="1" noTextEdit="1"/>
          </p:cNvSpPr>
          <p:nvPr/>
        </p:nvSpPr>
        <p:spPr bwMode="auto">
          <a:xfrm>
            <a:off x="6732588" y="3357563"/>
            <a:ext cx="1584325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Я- школа</a:t>
            </a:r>
          </a:p>
        </p:txBody>
      </p:sp>
      <p:sp>
        <p:nvSpPr>
          <p:cNvPr id="15378" name="WordArt 23"/>
          <p:cNvSpPr>
            <a:spLocks noChangeArrowheads="1" noChangeShapeType="1" noTextEdit="1"/>
          </p:cNvSpPr>
          <p:nvPr/>
        </p:nvSpPr>
        <p:spPr bwMode="auto">
          <a:xfrm>
            <a:off x="1692275" y="4365625"/>
            <a:ext cx="170497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Я-семья</a:t>
            </a:r>
          </a:p>
        </p:txBody>
      </p:sp>
      <p:sp>
        <p:nvSpPr>
          <p:cNvPr id="15379" name="WordArt 24"/>
          <p:cNvSpPr>
            <a:spLocks noChangeArrowheads="1" noChangeShapeType="1" noTextEdit="1"/>
          </p:cNvSpPr>
          <p:nvPr/>
        </p:nvSpPr>
        <p:spPr bwMode="auto">
          <a:xfrm>
            <a:off x="5651500" y="4292600"/>
            <a:ext cx="21621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Я-культура</a:t>
            </a:r>
          </a:p>
        </p:txBody>
      </p:sp>
      <p:sp>
        <p:nvSpPr>
          <p:cNvPr id="15380" name="WordArt 25"/>
          <p:cNvSpPr>
            <a:spLocks noChangeArrowheads="1" noChangeShapeType="1" noTextEdit="1"/>
          </p:cNvSpPr>
          <p:nvPr/>
        </p:nvSpPr>
        <p:spPr bwMode="auto">
          <a:xfrm>
            <a:off x="3348038" y="5084763"/>
            <a:ext cx="24479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Я- 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гражданин и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патриот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12875"/>
            <a:ext cx="7620000" cy="49688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i="1" u="sng" dirty="0" smtClean="0">
                <a:solidFill>
                  <a:schemeClr val="accent2"/>
                </a:solidFill>
                <a:latin typeface="Verdana" pitchFamily="34" charset="0"/>
              </a:rPr>
              <a:t>Формирование гражданского отношения к себе.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800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Verdana" pitchFamily="34" charset="0"/>
              </a:rPr>
              <a:t>В содержание деятельности по этому направлению входит осмысление ребенком себя как частицы окружающего мира и обретение уверенности в своей значимости.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latin typeface="Verdana" pitchFamily="34" charset="0"/>
              </a:rPr>
              <a:t>     </a:t>
            </a:r>
            <a:r>
              <a:rPr lang="ru-RU" sz="1600" b="1" u="sng" dirty="0" smtClean="0">
                <a:latin typeface="Verdana" pitchFamily="34" charset="0"/>
              </a:rPr>
              <a:t>Задачи.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Verdana" pitchFamily="34" charset="0"/>
              </a:rPr>
              <a:t>Формирование у школьников правосознания и воспитание в них гражданской ответственности</a:t>
            </a:r>
          </a:p>
          <a:p>
            <a:pPr eaLnBrk="1" hangingPunct="1">
              <a:lnSpc>
                <a:spcPct val="80000"/>
              </a:lnSpc>
            </a:pPr>
            <a:endParaRPr lang="ru-RU" sz="1600" b="1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Verdana" pitchFamily="34" charset="0"/>
              </a:rPr>
              <a:t>Воспитание эстетической культуры и развитие художественных способностей учащихся.</a:t>
            </a:r>
          </a:p>
          <a:p>
            <a:pPr eaLnBrk="1" hangingPunct="1">
              <a:lnSpc>
                <a:spcPct val="80000"/>
              </a:lnSpc>
            </a:pPr>
            <a:endParaRPr lang="ru-RU" sz="1600" b="1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Verdana" pitchFamily="34" charset="0"/>
              </a:rPr>
              <a:t>Воспитание у детей понимания сущности сознательной дисциплины и культуры поведения, ответственности и исполнительности, точности при соблюдении правил поведения в школе, дома, в общественных местах.</a:t>
            </a:r>
          </a:p>
          <a:p>
            <a:pPr eaLnBrk="1" hangingPunct="1">
              <a:lnSpc>
                <a:spcPct val="80000"/>
              </a:lnSpc>
            </a:pPr>
            <a:endParaRPr lang="ru-RU" sz="1600" b="1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Verdana" pitchFamily="34" charset="0"/>
              </a:rPr>
              <a:t>Формирование у школьников потребности к самообразованию, воспитанию морально-волевых качеств, умений проявлять решительность и настойчивость в преодолении трудностей.</a:t>
            </a:r>
          </a:p>
          <a:p>
            <a:pPr eaLnBrk="1" hangingPunct="1">
              <a:lnSpc>
                <a:spcPct val="80000"/>
              </a:lnSpc>
            </a:pPr>
            <a:endParaRPr lang="ru-RU" sz="1600" b="1" dirty="0" smtClean="0">
              <a:latin typeface="Verdana" pitchFamily="34" charset="0"/>
            </a:endParaRPr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3348038" y="836613"/>
            <a:ext cx="18319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"Я -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65175"/>
            <a:ext cx="7620000" cy="5102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Verdana" pitchFamily="34" charset="0"/>
              </a:rPr>
              <a:t> </a:t>
            </a:r>
            <a:r>
              <a:rPr lang="ru-RU" sz="2400" b="1" u="sng" smtClean="0">
                <a:latin typeface="Verdana" pitchFamily="34" charset="0"/>
              </a:rPr>
              <a:t>Предполагаемый результат деятельности</a:t>
            </a:r>
            <a:r>
              <a:rPr lang="ru-RU" sz="2800" b="1" smtClean="0">
                <a:latin typeface="Verdana" pitchFamily="34" charset="0"/>
              </a:rPr>
              <a:t>.</a:t>
            </a:r>
          </a:p>
          <a:p>
            <a:pPr eaLnBrk="1" hangingPunct="1"/>
            <a:endParaRPr lang="ru-RU" sz="2800" b="1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r>
              <a:rPr lang="ru-RU" smtClean="0">
                <a:latin typeface="Verdana" pitchFamily="34" charset="0"/>
              </a:rPr>
              <a:t>    </a:t>
            </a:r>
            <a:r>
              <a:rPr lang="ru-RU" sz="2400" smtClean="0">
                <a:latin typeface="Verdana" pitchFamily="34" charset="0"/>
              </a:rPr>
              <a:t>Воспитание гуманности учащихся: понимания ценности человеческой жизни, справедливости, бескорыстия, уважения человеческого достоинства, милосердия, способности к состраданию, сопереживанию, терпению, доброжелательности.  Высокий уровень самосознания, чувство собственного достоинства, самодисциплина.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Verdana" pitchFamily="34" charset="0"/>
              </a:rPr>
              <a:t>Основное содержание данного направления  –  подготовка к выполнению основных социальных ролей: дочери, сына, брата, сестры, мужа, жены, родственника.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Verdana" pitchFamily="34" charset="0"/>
              </a:rPr>
              <a:t>         Исходное положение: семья – главный фактор воспитания семьянина. Гражданственность проявляется в любви к родителям, родственникам. Учащиеся должны знать свои семейные традиции, уметь любить и беречь своих близких.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latin typeface="Verdana" pitchFamily="34" charset="0"/>
              </a:rPr>
              <a:t> </a:t>
            </a:r>
            <a:r>
              <a:rPr lang="ru-RU" sz="2000" b="1" u="sng" smtClean="0">
                <a:latin typeface="Verdana" pitchFamily="34" charset="0"/>
              </a:rPr>
              <a:t>Задачи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b="1" smtClean="0">
                <a:latin typeface="Verdana" pitchFamily="34" charset="0"/>
              </a:rPr>
              <a:t> Формировать уважение к членам семьи.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b="1" smtClean="0">
                <a:latin typeface="Verdana" pitchFamily="34" charset="0"/>
              </a:rPr>
              <a:t>Воспитывать семьянина, любящего своих родителей, родственников.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b="1" smtClean="0">
                <a:latin typeface="Verdana" pitchFamily="34" charset="0"/>
              </a:rPr>
              <a:t>Формировать у школьников понятия сущности основных социальных ролей, умения понимать и правильно разрешать возникающие семейные трудности.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smtClean="0">
              <a:latin typeface="Verdana" pitchFamily="34" charset="0"/>
            </a:endParaRPr>
          </a:p>
        </p:txBody>
      </p:sp>
      <p:sp>
        <p:nvSpPr>
          <p:cNvPr id="18435" name="WordArt 4"/>
          <p:cNvSpPr>
            <a:spLocks noChangeArrowheads="1" noChangeShapeType="1" noTextEdit="1"/>
          </p:cNvSpPr>
          <p:nvPr/>
        </p:nvSpPr>
        <p:spPr bwMode="auto">
          <a:xfrm>
            <a:off x="2771775" y="476250"/>
            <a:ext cx="41036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"Ученик - семья"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836613"/>
            <a:ext cx="7620000" cy="687387"/>
          </a:xfrm>
        </p:spPr>
        <p:txBody>
          <a:bodyPr/>
          <a:lstStyle/>
          <a:p>
            <a:pPr eaLnBrk="1" hangingPunct="1"/>
            <a:r>
              <a:rPr lang="ru-RU" sz="4000" smtClean="0"/>
              <a:t> </a:t>
            </a:r>
            <a:r>
              <a:rPr lang="ru-RU" sz="2000" i="1" smtClean="0">
                <a:solidFill>
                  <a:schemeClr val="accent2"/>
                </a:solidFill>
                <a:latin typeface="Verdana" pitchFamily="34" charset="0"/>
              </a:rPr>
              <a:t>Формирование гражданского отношения к своей семье.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96975"/>
            <a:ext cx="7620000" cy="5400675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ru-RU" sz="2400" b="1" u="sng" smtClean="0">
                <a:latin typeface="Verdana" pitchFamily="34" charset="0"/>
              </a:rPr>
              <a:t>Предполагаемый результат деятельности</a:t>
            </a:r>
            <a:r>
              <a:rPr lang="ru-RU" sz="2400" b="1" smtClean="0">
                <a:latin typeface="Verdana" pitchFamily="34" charset="0"/>
              </a:rPr>
              <a:t>.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ru-RU" sz="2400" b="1" smtClean="0">
              <a:latin typeface="Verdana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smtClean="0">
                <a:latin typeface="Verdana" pitchFamily="34" charset="0"/>
              </a:rPr>
              <a:t>Сформирование у школьников понятия сущности социальных ролей: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smtClean="0">
                <a:latin typeface="Verdana" pitchFamily="34" charset="0"/>
              </a:rPr>
              <a:t>- настоящий мужчина обладает умом, решительностью, смелостью, мастерством в деле, благородством;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smtClean="0">
                <a:latin typeface="Verdana" pitchFamily="34" charset="0"/>
              </a:rPr>
              <a:t>- настоящая женщина отличается добротой, вниманием к людям, отзывчивостью, терпимостью, умением прощать, любовью к детям;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smtClean="0">
                <a:latin typeface="Verdana" pitchFamily="34" charset="0"/>
              </a:rPr>
              <a:t>- настоящий сын бережет покой родителей, членов семьи, всегда готов помочь старшим в их работе по дому, не создает конфликтов, умеет держать данное слово;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smtClean="0">
                <a:latin typeface="Verdana" pitchFamily="34" charset="0"/>
              </a:rPr>
              <a:t>- настоящая дочь заботится о своей семье, покое старших, умеет и любит трудиться.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81075"/>
            <a:ext cx="7620000" cy="1223963"/>
          </a:xfrm>
        </p:spPr>
        <p:txBody>
          <a:bodyPr/>
          <a:lstStyle/>
          <a:p>
            <a:pPr eaLnBrk="1" hangingPunct="1"/>
            <a:r>
              <a:rPr lang="ru-RU" sz="1800" b="1" i="1" u="sng" smtClean="0">
                <a:solidFill>
                  <a:schemeClr val="accent2"/>
                </a:solidFill>
                <a:latin typeface="Verdana" pitchFamily="34" charset="0"/>
              </a:rPr>
              <a:t>Формирование гражданского отношения  к культуре</a:t>
            </a:r>
            <a:r>
              <a:rPr lang="ru-RU" sz="1800" smtClean="0">
                <a:latin typeface="Verdana" pitchFamily="34" charset="0"/>
              </a:rPr>
              <a:t> </a:t>
            </a:r>
            <a:br>
              <a:rPr lang="ru-RU" sz="1800" smtClean="0">
                <a:latin typeface="Verdana" pitchFamily="34" charset="0"/>
              </a:rPr>
            </a:br>
            <a:endParaRPr lang="ru-RU" sz="1800" smtClean="0">
              <a:latin typeface="Verdana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     </a:t>
            </a:r>
            <a:r>
              <a:rPr lang="ru-RU" sz="1800" smtClean="0">
                <a:latin typeface="Verdana" pitchFamily="34" charset="0"/>
              </a:rPr>
              <a:t>Основным содержанием деятельности по данному направлению является осмысление школьниками значимости искусства и национальной культуры для человека современного мира, развитие духовного мира учащихся на основе познания искусства, литературы, фольклора.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latin typeface="Verdana" pitchFamily="34" charset="0"/>
              </a:rPr>
              <a:t> </a:t>
            </a:r>
            <a:r>
              <a:rPr lang="ru-RU" sz="1800" u="sng" smtClean="0">
                <a:latin typeface="Verdana" pitchFamily="34" charset="0"/>
              </a:rPr>
              <a:t>Задачи.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Verdana" pitchFamily="34" charset="0"/>
              </a:rPr>
              <a:t>Воспитывать у школьников чувство прекрасного, развивать их творческое мышление, художественные, музыкальные, литературные, хореографические способности, формировать эстетические вкусы и идеалы.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Verdana" pitchFamily="34" charset="0"/>
              </a:rPr>
              <a:t>Формировать понимание значимости искусства в жизни каждого гражданина.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Verdana" pitchFamily="34" charset="0"/>
              </a:rPr>
              <a:t>Формирование и развитие основ этнокультурного самосознания учащихся. </a:t>
            </a:r>
          </a:p>
          <a:p>
            <a:pPr eaLnBrk="1" hangingPunct="1">
              <a:lnSpc>
                <a:spcPct val="80000"/>
              </a:lnSpc>
            </a:pPr>
            <a:endParaRPr lang="ru-RU" sz="1800" smtClean="0">
              <a:latin typeface="Verdana" pitchFamily="34" charset="0"/>
            </a:endParaRP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2916238" y="549275"/>
            <a:ext cx="3667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"Ученик-культура"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49275"/>
            <a:ext cx="7620000" cy="53181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u="sng" smtClean="0">
                <a:latin typeface="Verdana" pitchFamily="34" charset="0"/>
              </a:rPr>
              <a:t>Предполагаемый результат деятельности</a:t>
            </a:r>
            <a:r>
              <a:rPr lang="ru-RU" sz="2400" b="1" smtClean="0">
                <a:latin typeface="Verdana" pitchFamily="34" charset="0"/>
              </a:rPr>
              <a:t>.</a:t>
            </a:r>
          </a:p>
          <a:p>
            <a:pPr algn="ctr" eaLnBrk="1" hangingPunct="1">
              <a:buFontTx/>
              <a:buNone/>
            </a:pPr>
            <a:endParaRPr lang="ru-RU" sz="2400" b="1" smtClean="0">
              <a:latin typeface="Verdana" pitchFamily="34" charset="0"/>
            </a:endParaRPr>
          </a:p>
          <a:p>
            <a:pPr eaLnBrk="1" hangingPunct="1"/>
            <a:r>
              <a:rPr lang="ru-RU" sz="2400" smtClean="0">
                <a:latin typeface="Verdana" pitchFamily="34" charset="0"/>
              </a:rPr>
              <a:t>Умение школьников видеть прекрасное в окружающей действительности.</a:t>
            </a:r>
          </a:p>
          <a:p>
            <a:pPr eaLnBrk="1" hangingPunct="1"/>
            <a:r>
              <a:rPr lang="ru-RU" sz="2400" smtClean="0">
                <a:latin typeface="Verdana" pitchFamily="34" charset="0"/>
              </a:rPr>
              <a:t>Знакомство с жизнью и творчеством выдающихся художников и композиторов.</a:t>
            </a:r>
          </a:p>
          <a:p>
            <a:pPr eaLnBrk="1" hangingPunct="1"/>
            <a:r>
              <a:rPr lang="ru-RU" sz="2400" smtClean="0">
                <a:latin typeface="Verdana" pitchFamily="34" charset="0"/>
              </a:rPr>
              <a:t>Успешные занятия детей в учебных объединениях художественно-эстетического направления.</a:t>
            </a:r>
          </a:p>
          <a:p>
            <a:pPr eaLnBrk="1" hangingPunct="1"/>
            <a:r>
              <a:rPr lang="ru-RU" sz="2400" smtClean="0">
                <a:latin typeface="Verdana" pitchFamily="34" charset="0"/>
              </a:rPr>
              <a:t>Участие в художественной самодеятельности</a:t>
            </a:r>
            <a:r>
              <a:rPr lang="ru-RU" sz="24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12875"/>
            <a:ext cx="7620000" cy="5445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000" smtClean="0"/>
              <a:t>             </a:t>
            </a:r>
            <a:r>
              <a:rPr lang="ru-RU" sz="1400" b="1" smtClean="0">
                <a:latin typeface="Verdana" pitchFamily="34" charset="0"/>
              </a:rPr>
              <a:t>В содержание деятельности входит осмысление ребенком себя как части своей Родины, ее гражданина и патриота.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>
                <a:latin typeface="Verdana" pitchFamily="34" charset="0"/>
              </a:rPr>
              <a:t>         Исходные положения: каждый человек не только сын или дочь своих родителей, но и гражданин Отечества.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400" b="1" u="sng" smtClean="0">
                <a:latin typeface="Verdana" pitchFamily="34" charset="0"/>
              </a:rPr>
              <a:t>Задачи.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latin typeface="Verdana" pitchFamily="34" charset="0"/>
              </a:rPr>
              <a:t>Развивать общественную активность учащихся, воспитывать в них сознательное отношение к труду и народному достоянию, верность боевым и трудовым традициям старшего поколения, преданность Отчизне, готовность к защите ее свободы и независимости.</a:t>
            </a:r>
          </a:p>
          <a:p>
            <a:pPr eaLnBrk="1" hangingPunct="1">
              <a:lnSpc>
                <a:spcPct val="80000"/>
              </a:lnSpc>
            </a:pPr>
            <a:endParaRPr lang="ru-RU" sz="1400" b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latin typeface="Verdana" pitchFamily="34" charset="0"/>
              </a:rPr>
              <a:t>Формировать у школьников осознание нравственного и правового долга, обязанностей по отношению к природной среде, ответственность за ее состояние.</a:t>
            </a:r>
          </a:p>
          <a:p>
            <a:pPr eaLnBrk="1" hangingPunct="1">
              <a:lnSpc>
                <a:spcPct val="80000"/>
              </a:lnSpc>
            </a:pPr>
            <a:endParaRPr lang="ru-RU" sz="1400" b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latin typeface="Verdana" pitchFamily="34" charset="0"/>
              </a:rPr>
              <a:t>Формировать у учащихся стремление к усвоению правовых знаний, чувство гражданской ответственности за свое поведение и поступки окружающих.</a:t>
            </a:r>
          </a:p>
          <a:p>
            <a:pPr eaLnBrk="1" hangingPunct="1">
              <a:lnSpc>
                <a:spcPct val="80000"/>
              </a:lnSpc>
            </a:pPr>
            <a:endParaRPr lang="ru-RU" sz="1400" b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latin typeface="Verdana" pitchFamily="34" charset="0"/>
              </a:rPr>
              <a:t>Воспитывать в детях способность к эстетическому восприятию отечественной и мировой культуры, произведений искусства и литературы, бережное отношение к памятникам культуры и искусства, национального творчества.</a:t>
            </a:r>
          </a:p>
          <a:p>
            <a:pPr eaLnBrk="1" hangingPunct="1">
              <a:lnSpc>
                <a:spcPct val="80000"/>
              </a:lnSpc>
            </a:pPr>
            <a:endParaRPr lang="ru-RU" sz="1400" b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latin typeface="Verdana" pitchFamily="34" charset="0"/>
              </a:rPr>
              <a:t>Формировать у школьников стремление к развитию художественных способностей и творческой деятельности в различных видах искусства и труда. Обогащать их эстетические знания и совершенствовать умения и навыки.</a:t>
            </a:r>
          </a:p>
          <a:p>
            <a:pPr eaLnBrk="1" hangingPunct="1">
              <a:lnSpc>
                <a:spcPct val="80000"/>
              </a:lnSpc>
            </a:pPr>
            <a:endParaRPr lang="ru-RU" sz="1400" b="1" smtClean="0">
              <a:latin typeface="Verdana" pitchFamily="34" charset="0"/>
            </a:endParaRPr>
          </a:p>
        </p:txBody>
      </p:sp>
      <p:sp>
        <p:nvSpPr>
          <p:cNvPr id="23555" name="WordArt 4"/>
          <p:cNvSpPr>
            <a:spLocks noChangeArrowheads="1" noChangeShapeType="1" noTextEdit="1"/>
          </p:cNvSpPr>
          <p:nvPr/>
        </p:nvSpPr>
        <p:spPr bwMode="auto">
          <a:xfrm>
            <a:off x="2627313" y="260350"/>
            <a:ext cx="40100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"Ученик-гражданин 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 патриот"</a:t>
            </a:r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>
          <a:xfrm>
            <a:off x="1042988" y="836613"/>
            <a:ext cx="7620000" cy="687387"/>
          </a:xfrm>
        </p:spPr>
        <p:txBody>
          <a:bodyPr/>
          <a:lstStyle/>
          <a:p>
            <a:pPr eaLnBrk="1" hangingPunct="1"/>
            <a:r>
              <a:rPr lang="ru-RU" sz="2000" b="1" i="1" u="sng" smtClean="0">
                <a:solidFill>
                  <a:schemeClr val="accent2"/>
                </a:solidFill>
              </a:rPr>
              <a:t>Формирование гражданского отношения к Отечеству.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00213"/>
            <a:ext cx="7620000" cy="4114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sz="2400" smtClean="0"/>
              <a:t> </a:t>
            </a:r>
            <a:r>
              <a:rPr lang="ru-RU" sz="2400" b="1" smtClean="0">
                <a:latin typeface="Verdana" pitchFamily="34" charset="0"/>
              </a:rPr>
              <a:t>Развитие у молодежи гражданственности, патриотизма как важнейших духовно-нравственных и социальных ценностей, готовность к  активному проявлению в различных сферах жизни общества.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2400" b="1" smtClean="0">
              <a:latin typeface="Verdana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b="1" smtClean="0">
                <a:latin typeface="Verdana" pitchFamily="34" charset="0"/>
              </a:rPr>
              <a:t> Формирование духовно и физически здорового человека, неразрывно связывающего свою судьбу с будущим родного города, края и страны; </a:t>
            </a:r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1692275" y="692150"/>
            <a:ext cx="56880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цели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404794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57232"/>
            <a:ext cx="7620000" cy="501016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u="sng" dirty="0" smtClean="0"/>
              <a:t>   Предполагаемый результат деятельности.</a:t>
            </a:r>
            <a:endParaRPr lang="ru-RU" dirty="0" smtClean="0"/>
          </a:p>
          <a:p>
            <a:pPr eaLnBrk="1" hangingPunct="1"/>
            <a:r>
              <a:rPr lang="ru-RU" dirty="0" smtClean="0"/>
              <a:t>Убежденность учащихся в том, что настоящий гражданин любит и гордится своей Родиной, изучает ее историко-культурное, духовное наследие, верен своему гражданскому долгу и готов к защите своего Отечества.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04813"/>
            <a:ext cx="7620000" cy="1143000"/>
          </a:xfrm>
        </p:spPr>
        <p:txBody>
          <a:bodyPr/>
          <a:lstStyle/>
          <a:p>
            <a:pPr eaLnBrk="1" hangingPunct="1"/>
            <a:r>
              <a:rPr lang="ru-RU" sz="2000" b="1" i="1" u="sng" smtClean="0">
                <a:solidFill>
                  <a:schemeClr val="accent2"/>
                </a:solidFill>
              </a:rPr>
              <a:t>Формирование гражданского отношения  к школе.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25538"/>
            <a:ext cx="7620000" cy="5975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  </a:t>
            </a:r>
            <a:r>
              <a:rPr lang="ru-RU" sz="1200" smtClean="0">
                <a:latin typeface="Verdana" pitchFamily="34" charset="0"/>
              </a:rPr>
              <a:t>    </a:t>
            </a:r>
            <a:r>
              <a:rPr lang="ru-RU" sz="1200" b="1" smtClean="0">
                <a:latin typeface="Verdana" pitchFamily="34" charset="0"/>
              </a:rPr>
              <a:t>Основное содержание деятельности – осмысление школьником необходимости научных знаний для нормальной жизни в современном мире. Исходные положения в школе учащиеся не только получают знания, но и учатся жить. Школа является источником формирования необходимых качеств гражданина.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200" b="1" smtClean="0">
                <a:latin typeface="Verdana" pitchFamily="34" charset="0"/>
              </a:rPr>
              <a:t>Задачи.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smtClean="0">
                <a:latin typeface="Verdana" pitchFamily="34" charset="0"/>
              </a:rPr>
              <a:t>Формировать у ребенка осознанную принадлежность к коллективу, понимание его роли в жизни человека, умение сочетать личные и общественные интересы.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smtClean="0">
                <a:latin typeface="Verdana" pitchFamily="34" charset="0"/>
              </a:rPr>
              <a:t>Воспитывать у школьников сознательное отношение к учению, развивать их познавательную активность и культуру умственного труда. Формировать готовность школьников к сознательному выбору профессии.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smtClean="0">
                <a:latin typeface="Verdana" pitchFamily="34" charset="0"/>
              </a:rPr>
              <a:t>Воспитывать нравственность, сознательную дисциплину и культуру поведения учащихся. Заниматься их физическим совершенствованием, укреплением здоровья и формированием навыков санитарно-гигиенической культуры.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smtClean="0">
                <a:latin typeface="Verdana" pitchFamily="34" charset="0"/>
              </a:rPr>
              <a:t>Воспитывать сознательную готовность выполнять Устав школы и Устав Детской организации.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smtClean="0">
                <a:latin typeface="Verdana" pitchFamily="34" charset="0"/>
              </a:rPr>
              <a:t>Учить ценить свое и чужое время, быть примером для младших, уметь держать свое слово.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smtClean="0">
                <a:latin typeface="Verdana" pitchFamily="34" charset="0"/>
              </a:rPr>
              <a:t>Вырабатывать потребность учащихся в постоянном пополнении своих знаний, ответственном и творческом отношении к учению, умения и навыки рациональной организации умственного и физического труда.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smtClean="0">
                <a:latin typeface="Verdana" pitchFamily="34" charset="0"/>
              </a:rPr>
              <a:t>Формировать осознание своей принадлежности к школьному коллективу, стремление к сочетанию личных и общественных интересов, к созданию атмосферы подлинного товарищества и дружбы в коллективе.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smtClean="0">
                <a:latin typeface="Verdana" pitchFamily="34" charset="0"/>
              </a:rPr>
              <a:t>Формировать сознательное отношение к укреплению своего здоровья, стремление к участию в спортивных состязаниях, оборонно-спортивных и санитарно-оздоровительных мероприятиях.</a:t>
            </a:r>
          </a:p>
          <a:p>
            <a:pPr eaLnBrk="1" hangingPunct="1">
              <a:lnSpc>
                <a:spcPct val="80000"/>
              </a:lnSpc>
            </a:pPr>
            <a:endParaRPr lang="ru-RU" sz="1200" b="1" smtClean="0">
              <a:latin typeface="Verdana" pitchFamily="34" charset="0"/>
            </a:endParaRP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2987675" y="404813"/>
            <a:ext cx="32956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"Ученик-школа"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57338"/>
            <a:ext cx="7620000" cy="504031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sz="2400" b="1" smtClean="0">
                <a:latin typeface="Verdana" pitchFamily="34" charset="0"/>
              </a:rPr>
              <a:t>Развитие духовно-нравственной личности, разумно сочетающей личные интересы с общественными.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2400" b="1" smtClean="0">
              <a:latin typeface="Verdan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Verdana" pitchFamily="34" charset="0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b="1" smtClean="0">
                <a:latin typeface="Verdana" pitchFamily="34" charset="0"/>
              </a:rPr>
              <a:t>Воспитание чувства долга, ответственности, готовности к защите Отечества, чувства любви и привязанности к семье, родному дому, своей Родине, традициям, обычаям своего народа. Формирование умений и потребности сохранять и приумножать богатства природы. </a:t>
            </a:r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1692275" y="476250"/>
            <a:ext cx="58324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Задачи 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65175"/>
            <a:ext cx="7620000" cy="5102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Verdana" pitchFamily="34" charset="0"/>
              </a:rPr>
              <a:t>Формирование необходимых материальных и правовых норм поведения в части государственных, трудовых, гражданских и семейных законов, осознание себя как части правового государства, способного к сотрудничеству с другими через изучение Конвенции о правах ребёнка.</a:t>
            </a:r>
          </a:p>
          <a:p>
            <a:pPr eaLnBrk="1" hangingPunct="1">
              <a:lnSpc>
                <a:spcPct val="80000"/>
              </a:lnSpc>
            </a:pPr>
            <a:endParaRPr lang="ru-RU" sz="2400" b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Verdana" pitchFamily="34" charset="0"/>
              </a:rPr>
              <a:t>Развитие нравственных взаимоотношений в семье; </a:t>
            </a:r>
          </a:p>
          <a:p>
            <a:pPr eaLnBrk="1" hangingPunct="1">
              <a:lnSpc>
                <a:spcPct val="80000"/>
              </a:lnSpc>
            </a:pPr>
            <a:endParaRPr lang="ru-RU" sz="2400" b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Verdana" pitchFamily="34" charset="0"/>
              </a:rPr>
              <a:t>Воспитание гордости за героическое прошлое своей Родины и уважения к  культуре своей страны; 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620713"/>
            <a:ext cx="7620000" cy="56880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  <a:r>
              <a:rPr lang="ru-RU" b="1" smtClean="0">
                <a:solidFill>
                  <a:schemeClr val="tx2"/>
                </a:solidFill>
                <a:latin typeface="Verdana" pitchFamily="34" charset="0"/>
              </a:rPr>
              <a:t>«Воспитание гражданина страны следует рассматривать как одно из главных средств национального возрождения. Функционально грамотный гражданин - это человек, любящий Родину, умеющий реагировать на изменения в обществе, защищать своё человеческое право».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92150"/>
            <a:ext cx="7620000" cy="5175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Verdana" pitchFamily="34" charset="0"/>
              </a:rPr>
              <a:t>Понятие «</a:t>
            </a:r>
            <a:r>
              <a:rPr lang="ru-RU" sz="2400" u="sng" smtClean="0">
                <a:latin typeface="Verdana" pitchFamily="34" charset="0"/>
              </a:rPr>
              <a:t>гражданственность</a:t>
            </a:r>
            <a:r>
              <a:rPr lang="ru-RU" sz="2400" smtClean="0">
                <a:latin typeface="Verdana" pitchFamily="34" charset="0"/>
              </a:rPr>
              <a:t>» предполагает освоение и реализацию ребёнком своих прав и обязанностей по отношению к себе самому, своей семье, коллективу, к родному краю, Отечеству. Это вопросы не только философские, социальные, экономические, но и чисто педагогические. Важно воспитать деятельного гражданина своей Родины, а не стороннего наблюдателя.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u="sng" smtClean="0">
                <a:latin typeface="Verdana" pitchFamily="34" charset="0"/>
              </a:rPr>
              <a:t>Гражданственность </a:t>
            </a:r>
            <a:r>
              <a:rPr lang="ru-RU" sz="2400" smtClean="0">
                <a:latin typeface="Verdana" pitchFamily="34" charset="0"/>
              </a:rPr>
              <a:t>включает в себя взаимоотношения на уровне «гражданин — государство» и «человек — общество». Формируя гражданина, мы, прежде всего, должны видеть в нём человека. Поэтому гражданин с педагогической точки зрения — это самобытная индивидуальность, личность, обладающая единством духовно-нравственного и правового долга.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52513"/>
            <a:ext cx="7620000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u="sng" smtClean="0">
                <a:latin typeface="Verdana" pitchFamily="34" charset="0"/>
              </a:rPr>
              <a:t>Патриотическое воспитание</a:t>
            </a:r>
            <a:r>
              <a:rPr lang="ru-RU" sz="2400" smtClean="0">
                <a:latin typeface="Verdana" pitchFamily="34" charset="0"/>
              </a:rPr>
              <a:t> – это систематическая и целенаправленная деятельность органов государственной власти и организаций по формированию у граждан высокого патриотического сознания, чувств верности своему Отечеству, готовности к выполнению гражданского долга и конституционных обязанностей по защите интересов Родины.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Verdana" pitchFamily="34" charset="0"/>
              </a:rPr>
              <a:t>Патриотическое воспитание направлено на формирование и развитие личности, обладающей качествами гражданина.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68413"/>
            <a:ext cx="7620000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Verdana" pitchFamily="34" charset="0"/>
              </a:rPr>
              <a:t>Главное в </a:t>
            </a:r>
            <a:r>
              <a:rPr lang="ru-RU" sz="2000" dirty="0" smtClean="0">
                <a:latin typeface="Verdana" pitchFamily="34" charset="0"/>
              </a:rPr>
              <a:t>этой работе </a:t>
            </a:r>
            <a:r>
              <a:rPr lang="ru-RU" sz="2000" dirty="0" smtClean="0">
                <a:latin typeface="Verdana" pitchFamily="34" charset="0"/>
              </a:rPr>
              <a:t>— </a:t>
            </a:r>
            <a:r>
              <a:rPr lang="ru-RU" sz="2000" dirty="0" smtClean="0">
                <a:latin typeface="Verdana" pitchFamily="34" charset="0"/>
              </a:rPr>
              <a:t>системный подход к формированию гражданской позиции школьника, создание условий для его самопознания и самовоспитания. </a:t>
            </a:r>
            <a:r>
              <a:rPr lang="ru-RU" sz="2000" dirty="0" smtClean="0">
                <a:latin typeface="Verdana" pitchFamily="34" charset="0"/>
              </a:rPr>
              <a:t>При этом </a:t>
            </a:r>
            <a:r>
              <a:rPr lang="ru-RU" sz="2000" dirty="0" smtClean="0">
                <a:latin typeface="Verdana" pitchFamily="34" charset="0"/>
              </a:rPr>
              <a:t>важно оптимально использовать педагогический потенциал социального окружения, помочь учащимся освоить общественно-исторический опыт путём вхождения в социальную среду, выработать свой индивидуальный опыт жизнедеятельности.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ru-RU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8 б\8б\_ec6WFbyjCQ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3084825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G:\8 б\23февраль\DSCN0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785794"/>
            <a:ext cx="3714776" cy="2786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8" name="Picture 4" descr="G:\8 б\23февраль\DSCN01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357562"/>
            <a:ext cx="3736609" cy="2802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Designs\Тетрадь.pot</Template>
  <TotalTime>896</TotalTime>
  <Words>812</Words>
  <Application>Microsoft PowerPoint</Application>
  <PresentationFormat>Экран (4:3)</PresentationFormat>
  <Paragraphs>104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Тетрадь</vt:lpstr>
      <vt:lpstr>Гражданско-патриотического воспитания школьников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Формирование гражданского отношения к своей семье. </vt:lpstr>
      <vt:lpstr>Слайд 16</vt:lpstr>
      <vt:lpstr>Формирование гражданского отношения  к культуре  </vt:lpstr>
      <vt:lpstr>Слайд 18</vt:lpstr>
      <vt:lpstr>Формирование гражданского отношения к Отечеству.</vt:lpstr>
      <vt:lpstr>Слайд 20</vt:lpstr>
      <vt:lpstr>Формирование гражданского отношения  к школе.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ПРЯМАЯ ГЕОДЕЗИЧЕСКАЯ ЗАДАЧА.</dc:title>
  <dc:creator>User</dc:creator>
  <cp:lastModifiedBy>user119</cp:lastModifiedBy>
  <cp:revision>21</cp:revision>
  <dcterms:created xsi:type="dcterms:W3CDTF">2007-01-18T14:57:35Z</dcterms:created>
  <dcterms:modified xsi:type="dcterms:W3CDTF">2013-05-22T09:39:32Z</dcterms:modified>
</cp:coreProperties>
</file>