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01" r:id="rId3"/>
  </p:sldMasterIdLst>
  <p:notesMasterIdLst>
    <p:notesMasterId r:id="rId29"/>
  </p:notesMasterIdLst>
  <p:handoutMasterIdLst>
    <p:handoutMasterId r:id="rId30"/>
  </p:handoutMasterIdLst>
  <p:sldIdLst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0" r:id="rId26"/>
    <p:sldId id="281" r:id="rId27"/>
    <p:sldId id="282" r:id="rId2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2A280D-54DA-4ED5-9022-8722F9866FC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8397ABE-F5A1-4797-815B-A3A58E426387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8EAA50-AABE-4053-9C12-3DD8CD43C390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88C41-1E6B-43AB-8121-81D87917E2D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BBB27-0637-49E3-B325-27B9A92B3A83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547CF-CEEC-42C5-91E7-709DAB22AD0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27762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28600"/>
            <a:ext cx="6019915" cy="592776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8384B-4C80-4B91-9739-9E9B715B9496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5CBDB-C98B-45C8-9EDE-0754F4CDA9D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219315"/>
            <a:ext cx="8229243" cy="493740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6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62A03-22E1-4C0E-B2C7-A42CAEB7DE39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10F083-FA62-4129-BF38-171F3B2016A1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lvl="0"/>
            <a:fld id="{5481D301-DF3A-4308-8B1B-0A6C25204438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lvl="0"/>
            <a:fld id="{DB273DDC-45C3-4DF7-9DC7-F924D4BBB8F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lvl="0"/>
            <a:fld id="{F53FFCD4-7669-45FD-87AD-88B875A80830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lvl="0"/>
            <a:fld id="{55B7F912-E0CE-4196-A2D1-68045AC0CF90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fld id="{1796899B-C87B-4FB3-AF69-B3EAED2DB55E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A40ED779-EF63-4072-8317-7F1E0AD0B87B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219315"/>
            <a:ext cx="4041355" cy="493740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6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A449A-CDF5-4195-8E4D-916085E81CC8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B9936-647E-4579-B32C-9F1A2801E1D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E223EE-17D4-44DD-8B8E-0618C9383A58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8E94C5-7585-430D-906A-9DCD5EF02429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03885D-8793-40EA-A400-99B17063EC00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E54025-7DE4-4F60-8AA3-4F51CE59DA2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036B0-FEA0-4CE9-BC27-0B4173AECDB7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010DF-B8D8-4587-A477-3633927B4212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219315"/>
            <a:ext cx="8229243" cy="493740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600"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A7F515-35AC-4173-BD4F-E8B3DD43009E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FABAC-A03A-4E18-B955-24324381085A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Gill Sans MT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marL="431999" indent="-323999" algn="l" hangingPunct="1">
              <a:spcAft>
                <a:spcPts val="1415"/>
              </a:spcAft>
              <a:defRPr sz="2600"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61EBB7-818C-4A92-AD77-D6795724F27D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ACDFA-B96E-480C-9FDF-BBC271E0855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60E0DD-6A66-47AE-B981-A0373702CF5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D6A99-C38B-45FD-A902-F1117350035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7ECA45-B5EC-45E5-9F54-9BB9B8897430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D2468-2ACF-4A25-9034-87608AB3882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/>
          <a:lstStyle>
            <a:lvl1pPr>
              <a:defRPr sz="4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AB25FC-5706-442B-B59C-4C6F840ADE2D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6EC8A6-6F16-4645-99CF-61CFE40580D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C419375-47F6-4B5B-AAC4-9A70E6834D7C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A1060-2F26-4B30-A9AF-78965D1B56F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7D6CE3-1C70-4FF8-A14E-D22A2D4FB7F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ED6E-B1E4-4834-881F-8DEDAF206F1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461AE70-C5D1-4DD6-8A9E-E5AFDD354B1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E671F-D510-4473-BA02-F31E491C5DA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68173-608C-473F-8781-3AFB7DF6AEFC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5DD5F-2D51-4BD4-8231-0BA783B0BF08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219315"/>
            <a:ext cx="8229243" cy="493740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6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5AD98-00B9-4E39-8410-A2258ED8DFC6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86055-8845-450E-AB1E-A68766117EDA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219315"/>
            <a:ext cx="1944718" cy="4937037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2554202" y="1219315"/>
            <a:ext cx="1944718" cy="4937037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A8A59-E990-48E1-A84E-1D67D7208A2F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7E5C08-E5BA-4BC6-A0F1-911C6C3433F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EBF70D-CCC4-4233-908A-D3AA5831AFEE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D7AA4-EF6D-48D9-B731-C299D98D4AE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6776F-36D4-4179-A572-151675E6941B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2EDCD-F880-4A3B-87FC-38E31682D22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7863D-6FAE-425C-91E2-8CE7E9605CAD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A505FB-F3DA-4D22-990E-4744A4B52470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>
                <a:solidFill>
                  <a:srgbClr val="000000"/>
                </a:solidFill>
                <a:latin typeface="Gill Sans MT" pitchFamily="18"/>
              </a:defRPr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ECA749-3BFD-423D-ACC6-A3AD36227A34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6F95A-7191-47B7-B907-178B113E507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 anchorCtr="1"/>
          <a:lstStyle>
            <a:lvl1pPr algn="ctr" hangingPunct="0">
              <a:buNone/>
              <a:defRPr sz="44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E47FC9-7A34-42EE-B534-3F91C5CB15DD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61530-A11E-474D-B366-D9472A68DF4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27"/>
          <p:cNvSpPr/>
          <p:nvPr/>
        </p:nvSpPr>
        <p:spPr>
          <a:xfrm>
            <a:off x="457200" y="6352922"/>
            <a:ext cx="8229600" cy="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9FB8CD"/>
            </a:solidFill>
            <a:custDash>
              <a:ds d="399818" sp="399818"/>
            </a:custDash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Прямая соединительная линия 28"/>
          <p:cNvSpPr/>
          <p:nvPr/>
        </p:nvSpPr>
        <p:spPr>
          <a:xfrm>
            <a:off x="457200" y="1143000"/>
            <a:ext cx="8229600" cy="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9FB8CD"/>
            </a:solidFill>
            <a:custDash>
              <a:ds d="399818" sp="399818"/>
            </a:custDash>
            <a:round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Равнобедренный треугольник 9"/>
          <p:cNvSpPr/>
          <p:nvPr/>
        </p:nvSpPr>
        <p:spPr>
          <a:xfrm rot="5400013">
            <a:off x="419402" y="6467409"/>
            <a:ext cx="190442" cy="11987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+- f7 0 f6"/>
              <a:gd name="f14" fmla="pin 0 f0 21600"/>
              <a:gd name="f15" fmla="*/ f10 f1 1"/>
              <a:gd name="f16" fmla="val f14"/>
              <a:gd name="f17" fmla="*/ f13 1 21600"/>
              <a:gd name="f18" fmla="*/ f14 f11 1"/>
              <a:gd name="f19" fmla="*/ 0 f12 1"/>
              <a:gd name="f20" fmla="*/ f15 1 f3"/>
              <a:gd name="f21" fmla="*/ f16 1 2"/>
              <a:gd name="f22" fmla="+- 21600 0 f16"/>
              <a:gd name="f23" fmla="*/ 18000 f17 1"/>
              <a:gd name="f24" fmla="*/ 10800 f17 1"/>
              <a:gd name="f25" fmla="*/ 0 f17 1"/>
              <a:gd name="f26" fmla="*/ 21600 f17 1"/>
              <a:gd name="f27" fmla="+- f20 0 f2"/>
              <a:gd name="f28" fmla="+- f21 10800 0"/>
              <a:gd name="f29" fmla="*/ f22 1 2"/>
              <a:gd name="f30" fmla="*/ f24 1 f17"/>
              <a:gd name="f31" fmla="*/ f25 1 f17"/>
              <a:gd name="f32" fmla="*/ f26 1 f17"/>
              <a:gd name="f33" fmla="*/ f23 1 f17"/>
              <a:gd name="f34" fmla="*/ f21 f11 1"/>
              <a:gd name="f35" fmla="+- 21600 0 f29"/>
              <a:gd name="f36" fmla="*/ f28 f11 1"/>
              <a:gd name="f37" fmla="*/ f33 f12 1"/>
              <a:gd name="f38" fmla="*/ f30 f12 1"/>
              <a:gd name="f39" fmla="*/ f30 f11 1"/>
              <a:gd name="f40" fmla="*/ f31 f12 1"/>
              <a:gd name="f41" fmla="*/ f31 f11 1"/>
              <a:gd name="f42" fmla="*/ f32 f12 1"/>
              <a:gd name="f43" fmla="*/ f32 f11 1"/>
              <a:gd name="f44" fmla="*/ f35 f11 1"/>
            </a:gdLst>
            <a:ahLst>
              <a:ahXY gdRefX="f0" minX="f6" maxX="f7" gdRefY="" minY="0" maxY="0">
                <a:pos x="f18" y="f1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40"/>
              </a:cxn>
              <a:cxn ang="f27">
                <a:pos x="f34" y="f38"/>
              </a:cxn>
              <a:cxn ang="f27">
                <a:pos x="f41" y="f42"/>
              </a:cxn>
              <a:cxn ang="f27">
                <a:pos x="f39" y="f42"/>
              </a:cxn>
              <a:cxn ang="f27">
                <a:pos x="f43" y="f42"/>
              </a:cxn>
              <a:cxn ang="f27">
                <a:pos x="f44" y="f38"/>
              </a:cxn>
            </a:cxnLst>
            <a:rect l="f34" t="f38" r="f36" b="f37"/>
            <a:pathLst>
              <a:path w="21600" h="21600">
                <a:moveTo>
                  <a:pt x="f16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9FB8CD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243" cy="914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/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Дата 4"/>
          <p:cNvSpPr txBox="1">
            <a:spLocks noGrp="1"/>
          </p:cNvSpPr>
          <p:nvPr>
            <p:ph type="dt" sz="half" idx="2"/>
          </p:nvPr>
        </p:nvSpPr>
        <p:spPr>
          <a:xfrm>
            <a:off x="6400800" y="6356515"/>
            <a:ext cx="2288514" cy="365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898D50F-37D1-4B7B-A109-2AEBBDDBE170}" type="datetime1">
              <a:rPr lang="ru-RU"/>
              <a:pPr lvl="0"/>
              <a:t>30.05.2013</a:t>
            </a:fld>
            <a:endParaRPr lang="ru-RU"/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2898721" y="6356515"/>
            <a:ext cx="3504959" cy="365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12721" y="6356515"/>
            <a:ext cx="1980718" cy="365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2B1FDA4-6F60-4E1D-A00F-5F18DBDFECB3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Содержимое 8"/>
          <p:cNvSpPr txBox="1">
            <a:spLocks noGrp="1"/>
          </p:cNvSpPr>
          <p:nvPr>
            <p:ph type="body" idx="1"/>
          </p:nvPr>
        </p:nvSpPr>
        <p:spPr>
          <a:xfrm>
            <a:off x="457200" y="1219315"/>
            <a:ext cx="4041355" cy="493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Содержимое 10"/>
          <p:cNvSpPr txBox="1">
            <a:spLocks noGrp="1"/>
          </p:cNvSpPr>
          <p:nvPr>
            <p:ph type="body" sz="quarter" idx="4294967295"/>
          </p:nvPr>
        </p:nvSpPr>
        <p:spPr>
          <a:xfrm>
            <a:off x="4632121" y="1216078"/>
            <a:ext cx="4041355" cy="493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464653"/>
          </a:solidFill>
          <a:uFillTx/>
          <a:latin typeface="Bookman Old Style" pitchFamily="18"/>
          <a:ea typeface="SimSun" pitchFamily="2"/>
          <a:cs typeface="Tahoma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fld id="{7DCE00E5-F194-4F43-B941-9DD108461ADA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/>
            <a:fld id="{31BE8C73-9FDF-40E7-B603-117AC0FAB04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15A145FA-0627-4833-8DF3-4BA260AAF816}" type="datetime1">
              <a:rPr lang="ru-RU" smtClean="0"/>
              <a:pPr lvl="0"/>
              <a:t>30.05.2013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F322D3F7-2789-468F-8B9D-AB588CA0E8E3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on_nabor_11/56-1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on_nabor_11/8-1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992"/>
          <a:ext cx="9144000" cy="6857207"/>
        </p:xfrm>
        <a:graphic>
          <a:graphicData uri="http://schemas.openxmlformats.org/presentationml/2006/ole">
            <p:oleObj spid="_x0000_s1026" name="Презентация" r:id="rId3" imgW="4570524" imgH="3427508" progId="PowerPoint.Show.12">
              <p:embed/>
            </p:oleObj>
          </a:graphicData>
        </a:graphic>
      </p:graphicFrame>
      <p:sp>
        <p:nvSpPr>
          <p:cNvPr id="6" name="Прямоугольник 2"/>
          <p:cNvSpPr/>
          <p:nvPr/>
        </p:nvSpPr>
        <p:spPr>
          <a:xfrm>
            <a:off x="428596" y="1428736"/>
            <a:ext cx="8143900" cy="16430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Мир </a:t>
            </a:r>
            <a:r>
              <a:rPr lang="ru-RU" sz="5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школьных</a:t>
            </a:r>
            <a:r>
              <a:rPr lang="en-US" sz="5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</a:t>
            </a:r>
            <a:r>
              <a:rPr lang="ru-RU" sz="5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</a:t>
            </a:r>
            <a:endParaRPr lang="ru-RU" sz="5400" b="1" i="0" u="none" strike="noStrike" kern="1200" cap="none" spc="0" baseline="0" dirty="0">
              <a:solidFill>
                <a:srgbClr val="FF0000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286124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B050"/>
                </a:solidFill>
              </a:rPr>
              <a:t>Выполнила: Морозова </a:t>
            </a:r>
            <a:r>
              <a:rPr lang="ru-RU" sz="2400" b="1" dirty="0" err="1" smtClean="0">
                <a:solidFill>
                  <a:srgbClr val="00B050"/>
                </a:solidFill>
              </a:rPr>
              <a:t>Карина</a:t>
            </a:r>
            <a:r>
              <a:rPr lang="ru-RU" sz="2400" b="1" dirty="0" smtClean="0">
                <a:solidFill>
                  <a:srgbClr val="00B050"/>
                </a:solidFill>
              </a:rPr>
              <a:t>, уч-ся 6 класса МБОУ «Украинская СОШ» </a:t>
            </a:r>
            <a:r>
              <a:rPr lang="ru-RU" sz="2400" b="1" dirty="0" err="1" smtClean="0">
                <a:solidFill>
                  <a:srgbClr val="00B050"/>
                </a:solidFill>
              </a:rPr>
              <a:t>Косихинского</a:t>
            </a:r>
            <a:r>
              <a:rPr lang="ru-RU" sz="2400" b="1" dirty="0" smtClean="0">
                <a:solidFill>
                  <a:srgbClr val="00B050"/>
                </a:solidFill>
              </a:rPr>
              <a:t> района Алтайского края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00B050"/>
                </a:solidFill>
              </a:rPr>
              <a:t>Руководитель: Старикова Т.В.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97281"/>
            <a:ext cx="8229243" cy="900363"/>
          </a:xfrm>
        </p:spPr>
        <p:txBody>
          <a:bodyPr lIns="0" tIns="0" rIns="0" bIns="0" anchorCtr="1"/>
          <a:lstStyle/>
          <a:p>
            <a:endParaRPr lang="ru-RU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214282" y="1219315"/>
            <a:ext cx="8786874" cy="5281519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9997" y="336956"/>
            <a:ext cx="7931880" cy="56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B80047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История возникновения прозвищ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642" y="1052638"/>
            <a:ext cx="8748357" cy="5193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2323DC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2323DC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323DC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      Возникновение прозвищ – это явление, которое присутствует повсюду.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1" u="none" strike="noStrike" kern="1200" cap="none" spc="0" baseline="0" dirty="0">
                <a:solidFill>
                  <a:srgbClr val="2323DC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      </a:t>
            </a:r>
            <a:r>
              <a:rPr lang="ru-RU" sz="2400" b="0" u="none" strike="noStrike" kern="1200" cap="none" spc="0" baseline="0" dirty="0">
                <a:solidFill>
                  <a:srgbClr val="2323DC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Прозвища давались по имени или профессии предка </a:t>
            </a:r>
            <a:r>
              <a:rPr lang="ru-RU" sz="2400" b="0" i="0" u="none" strike="noStrike" kern="1200" cap="none" spc="0" baseline="0" dirty="0">
                <a:solidFill>
                  <a:srgbClr val="2323DC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и передавались по наследству. Теперь большинство прозвищ дается   школьникам от их фамилий и имен.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2323DC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      В отличие от имени, прозвище отражает не желательные, а реальные свойства и качества носителя и фиксирует особый смысл, который имели эти свойства и качества для окружающих. Людям прозвища могут даваться в разные периоды их жизни, и во многих случаях известны ограниченному кругу людей.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-351358"/>
            <a:ext cx="1439997" cy="161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/>
              <a:t>Библиография.</a:t>
            </a:r>
          </a:p>
        </p:txBody>
      </p:sp>
      <p:pic>
        <p:nvPicPr>
          <p:cNvPr id="3" name="Picture 5" descr="G:\fon_nabor_11\i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57789" cy="6858000"/>
          </a:xfrm>
        </p:spPr>
      </p:pic>
      <p:pic>
        <p:nvPicPr>
          <p:cNvPr id="4" name="Рисунок 3" descr="x_f89c6f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0357" y="0"/>
            <a:ext cx="2933642" cy="3809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 txBox="1"/>
          <p:nvPr/>
        </p:nvSpPr>
        <p:spPr>
          <a:xfrm>
            <a:off x="285722" y="2149187"/>
            <a:ext cx="7572429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B050"/>
                </a:solidFill>
                <a:uFillTx/>
                <a:latin typeface="Arial" pitchFamily="34"/>
                <a:ea typeface="Times New Roman" pitchFamily="18"/>
                <a:cs typeface="Tahoma" pitchFamily="2"/>
              </a:rPr>
              <a:t>     Н.В. Гоголь писал</a:t>
            </a:r>
            <a:r>
              <a:rPr lang="ru-RU" sz="2400" b="0" i="0" u="none" strike="noStrike" kern="1200" cap="none" spc="0" baseline="0">
                <a:solidFill>
                  <a:srgbClr val="00B050"/>
                </a:solidFill>
                <a:uFillTx/>
                <a:latin typeface="Arial" pitchFamily="34"/>
                <a:ea typeface="Times New Roman" pitchFamily="18"/>
                <a:cs typeface="Tahoma" pitchFamily="2"/>
              </a:rPr>
              <a:t>: </a:t>
            </a:r>
            <a:r>
              <a:rPr lang="ru-RU" sz="2400" b="1" i="0" u="none" strike="noStrike" kern="1200" cap="none" spc="0" baseline="0">
                <a:solidFill>
                  <a:srgbClr val="E46C0A"/>
                </a:solidFill>
                <a:uFillTx/>
                <a:latin typeface="Arial" pitchFamily="34"/>
                <a:ea typeface="Times New Roman" pitchFamily="18"/>
                <a:cs typeface="Tahoma" pitchFamily="2"/>
              </a:rPr>
              <a:t>«Выражается сильно российский народ! И если наградит кого словцом, то пойдет оно ему в род и потомство, утащит он его с собою и на службу, и в отставку, и в Петербург, и на край света, и как уж потом ни хитри и ни облагораживай свое поприще, – ничто не поможет: каркнет само за себя прозвище во всё воронье горло и скажет ясно, откуда вылетела птица». («Мертвые души», т.1, гл.5)</a:t>
            </a:r>
            <a:endParaRPr lang="ru-RU" sz="2400" b="1" i="0" u="none" strike="noStrike" kern="1200" cap="none" spc="0" baseline="0">
              <a:solidFill>
                <a:srgbClr val="E46C0A"/>
              </a:solidFill>
              <a:uFillTx/>
              <a:latin typeface="Arial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ванюшкина\нд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18" y="285841"/>
            <a:ext cx="3809884" cy="499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4686117" cy="654116"/>
          </a:xfrm>
        </p:spPr>
        <p:txBody>
          <a:bodyPr/>
          <a:lstStyle/>
          <a:p>
            <a:pPr lvl="0">
              <a:buNone/>
            </a:pPr>
            <a:r>
              <a:rPr lang="ru-RU" sz="2400" b="1">
                <a:solidFill>
                  <a:srgbClr val="FF0000"/>
                </a:solidFill>
              </a:rPr>
              <a:t>Школьные прозвища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179643" y="908639"/>
            <a:ext cx="4535233" cy="5214960"/>
          </a:xfr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4" tIns="44997" rIns="90004" bIns="44997"/>
          <a:lstStyle/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1600" dirty="0"/>
              <a:t>      </a:t>
            </a:r>
          </a:p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200" dirty="0"/>
              <a:t>      </a:t>
            </a:r>
            <a:r>
              <a:rPr lang="ru-RU" sz="2200" dirty="0">
                <a:solidFill>
                  <a:srgbClr val="00B050"/>
                </a:solidFill>
              </a:rPr>
              <a:t>Прозвища - чрезвычайно важная часть мира детей. Прозвища изобретаются детьми для детей. Прозвища существуют во всех школах, во всех классах, городах и селах. Бывает, прозвище настолько прочно закрепляется за человеком, что его вообще по имени перестают называть.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60" y="5715000"/>
            <a:ext cx="892436" cy="36611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1" u="none" strike="noStrike" kern="1200" cap="none" spc="0" baseline="0">
                <a:solidFill>
                  <a:srgbClr val="C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Плакса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7560003" cy="92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rgbClr val="5C8526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          По мнению ребят,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 dirty="0">
                <a:solidFill>
                  <a:srgbClr val="5C8526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             прозвище – это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340768"/>
            <a:ext cx="8229600" cy="4983832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998" y="1439997"/>
            <a:ext cx="4500000" cy="333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 dirty="0">
                <a:solidFill>
                  <a:srgbClr val="94006B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кличка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 dirty="0">
                <a:solidFill>
                  <a:srgbClr val="94006B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второе имя человека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 dirty="0">
                <a:solidFill>
                  <a:srgbClr val="94006B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псевдоним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 dirty="0">
                <a:solidFill>
                  <a:srgbClr val="94006B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секретное имя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 dirty="0">
                <a:solidFill>
                  <a:srgbClr val="94006B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ник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0" i="0" u="none" strike="noStrike" kern="1200" cap="none" spc="0" baseline="0" dirty="0">
              <a:solidFill>
                <a:srgbClr val="00DCFF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1619996" y="3796561"/>
            <a:ext cx="4104000" cy="268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email">
            <a:alphaModFix/>
            <a:lum/>
          </a:blip>
          <a:srcRect/>
          <a:stretch>
            <a:fillRect/>
          </a:stretch>
        </p:blipFill>
        <p:spPr>
          <a:xfrm>
            <a:off x="6264718" y="1284841"/>
            <a:ext cx="2555281" cy="321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6119996" y="359999"/>
            <a:ext cx="2520360" cy="40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000100" y="1071546"/>
            <a:ext cx="6155996" cy="28789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rgbClr val="C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В работе лингвиста  К. Н. Давыдовой прозвища делятся на три группы: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1)прозвища, которые относятся к жителям некоторых населенных пунктов в целом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2) прозвища, относящиеся к отдельным семьям, - «семейные прозвища» 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3) прозвища, относящиеся к отдельным лицам, - «личные прозвища»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     </a:t>
            </a:r>
          </a:p>
        </p:txBody>
      </p:sp>
      <p:sp>
        <p:nvSpPr>
          <p:cNvPr id="8" name="Содержимое 2"/>
          <p:cNvSpPr txBox="1"/>
          <p:nvPr/>
        </p:nvSpPr>
        <p:spPr>
          <a:xfrm>
            <a:off x="928662" y="3714752"/>
            <a:ext cx="6120719" cy="256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1" u="none" strike="noStrike" kern="1200" cap="none" spc="0" baseline="0" dirty="0">
                <a:solidFill>
                  <a:srgbClr val="C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Прозвища, которые дают конкретную оценочную характеристику отдельных лиц: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1" u="none" strike="noStrike" kern="1200" cap="none" spc="0" baseline="0" dirty="0">
              <a:solidFill>
                <a:srgbClr val="C00000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1. По внешнему признаку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2. По различным (чаще отрицательным) свойствам характера, поведения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3. По линии внутренних качеств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4. По особенностям речи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5. По месту прежнего местожительства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6. По прозвищу кого-либо из родственников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7. </a:t>
            </a:r>
            <a:r>
              <a:rPr lang="ru-RU" sz="2000" dirty="0" smtClean="0">
                <a:solidFill>
                  <a:srgbClr val="000000"/>
                </a:solidFill>
                <a:latin typeface="Gill Sans MT" pitchFamily="18"/>
                <a:ea typeface="SimSun" pitchFamily="2"/>
                <a:cs typeface="Tahoma" pitchFamily="2"/>
              </a:rPr>
              <a:t>О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бразованные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от фамилии, имени</a:t>
            </a: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274320" marR="0" lvl="0" indent="-27432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/>
              <a:buChar char="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97281"/>
            <a:ext cx="8229243" cy="900363"/>
          </a:xfrm>
        </p:spPr>
        <p:txBody>
          <a:bodyPr lIns="0" tIns="0" rIns="0" bIns="0" anchorCtr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link="rId3" cstate="print">
            <a:alphaModFix/>
            <a:lum/>
          </a:blip>
          <a:srcRect/>
          <a:stretch>
            <a:fillRect/>
          </a:stretch>
        </p:blipFill>
        <p:spPr>
          <a:xfrm>
            <a:off x="0" y="356"/>
            <a:ext cx="909863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9839" y="876955"/>
            <a:ext cx="7310161" cy="56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1200" cap="none" spc="0" baseline="0">
                <a:solidFill>
                  <a:srgbClr val="FF0066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Образование школьных прозвищ</a:t>
            </a:r>
          </a:p>
        </p:txBody>
      </p:sp>
      <p:sp>
        <p:nvSpPr>
          <p:cNvPr id="6" name="Rectangle 8"/>
          <p:cNvSpPr/>
          <p:nvPr/>
        </p:nvSpPr>
        <p:spPr>
          <a:xfrm>
            <a:off x="3420002" y="4536722"/>
            <a:ext cx="1799996" cy="863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66CC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Другие причины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2 чел. – 10 %</a:t>
            </a:r>
          </a:p>
        </p:txBody>
      </p:sp>
      <p:sp>
        <p:nvSpPr>
          <p:cNvPr id="7" name="Rectangle 5"/>
          <p:cNvSpPr/>
          <p:nvPr/>
        </p:nvSpPr>
        <p:spPr>
          <a:xfrm>
            <a:off x="5399998" y="2781001"/>
            <a:ext cx="2628360" cy="1007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66CC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000000"/>
                </a:solidFill>
                <a:latin typeface="Gill Sans MT" pitchFamily="18"/>
                <a:ea typeface="SimSun" pitchFamily="2"/>
                <a:cs typeface="Tahoma" pitchFamily="2"/>
              </a:rPr>
              <a:t>По</a:t>
            </a: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имени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3 чел. – 15 %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719" y="4068357"/>
            <a:ext cx="1871283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66CC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По внешности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7 чел. 35 %</a:t>
            </a:r>
          </a:p>
        </p:txBody>
      </p:sp>
      <p:sp>
        <p:nvSpPr>
          <p:cNvPr id="9" name="Line 9"/>
          <p:cNvSpPr/>
          <p:nvPr/>
        </p:nvSpPr>
        <p:spPr>
          <a:xfrm flipH="1">
            <a:off x="2302916" y="1871996"/>
            <a:ext cx="576355" cy="1007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755641" y="2925001"/>
            <a:ext cx="2304361" cy="1107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66CC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От фамилии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8 чел. – 40 %</a:t>
            </a:r>
          </a:p>
        </p:txBody>
      </p:sp>
      <p:sp>
        <p:nvSpPr>
          <p:cNvPr id="11" name="Rectangle 6"/>
          <p:cNvSpPr/>
          <p:nvPr/>
        </p:nvSpPr>
        <p:spPr>
          <a:xfrm>
            <a:off x="755576" y="4365104"/>
            <a:ext cx="1944718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66CC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По характеру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1 чел. – 5 %</a:t>
            </a:r>
          </a:p>
        </p:txBody>
      </p:sp>
      <p:sp>
        <p:nvSpPr>
          <p:cNvPr id="12" name="Line 10"/>
          <p:cNvSpPr/>
          <p:nvPr/>
        </p:nvSpPr>
        <p:spPr>
          <a:xfrm>
            <a:off x="5939997" y="1799996"/>
            <a:ext cx="503276" cy="9349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3" name="Line 11"/>
          <p:cNvSpPr/>
          <p:nvPr/>
        </p:nvSpPr>
        <p:spPr>
          <a:xfrm>
            <a:off x="4320000" y="1619996"/>
            <a:ext cx="356" cy="2700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G:\fon_nabor_11\43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7" y="214290"/>
            <a:ext cx="9429816" cy="700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G:\fon_nabor_11\37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90514" y="-228600"/>
            <a:ext cx="9725028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G:\fon_nabor_11\37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152" y="-73152"/>
            <a:ext cx="9503660" cy="679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G:\fon_nabor_11\37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152" y="-73152"/>
            <a:ext cx="9290304" cy="700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anchorCtr="1">
            <a:noAutofit/>
          </a:bodyPr>
          <a:lstStyle/>
          <a:p>
            <a:pPr lvl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Результаты анкетирования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28596" y="1428736"/>
            <a:ext cx="7786742" cy="5043601"/>
          </a:xfrm>
        </p:spPr>
        <p:txBody>
          <a:bodyPr lIns="90004" tIns="44997" rIns="90004" bIns="44997"/>
          <a:lstStyle/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76092"/>
                </a:solidFill>
              </a:rPr>
              <a:t>     </a:t>
            </a:r>
            <a:r>
              <a:rPr lang="ru-RU" sz="2800" b="1" dirty="0">
                <a:solidFill>
                  <a:srgbClr val="C00000"/>
                </a:solidFill>
              </a:rPr>
              <a:t>Я провела анкетирование среди школьников 5 - 11 классов нашей школы.</a:t>
            </a:r>
          </a:p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</a:rPr>
              <a:t>   1. Нужны ли прозвища?</a:t>
            </a:r>
          </a:p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</a:rPr>
              <a:t>   На этот вопрос </a:t>
            </a:r>
            <a:r>
              <a:rPr lang="ru-RU" sz="2800" b="1" dirty="0" smtClean="0">
                <a:solidFill>
                  <a:srgbClr val="C00000"/>
                </a:solidFill>
              </a:rPr>
              <a:t> ответили </a:t>
            </a:r>
            <a:r>
              <a:rPr lang="ru-RU" sz="2800" b="1" dirty="0">
                <a:solidFill>
                  <a:srgbClr val="C00000"/>
                </a:solidFill>
              </a:rPr>
              <a:t>«ДА» </a:t>
            </a:r>
            <a:r>
              <a:rPr lang="ru-RU" sz="2800" b="1" dirty="0" smtClean="0">
                <a:solidFill>
                  <a:srgbClr val="C00000"/>
                </a:solidFill>
              </a:rPr>
              <a:t>(35</a:t>
            </a:r>
            <a:r>
              <a:rPr sz="2800" b="1" dirty="0" smtClean="0">
                <a:solidFill>
                  <a:srgbClr val="C00000"/>
                </a:solidFill>
              </a:rPr>
              <a:t>% ) </a:t>
            </a:r>
            <a:r>
              <a:rPr sz="2800" b="1" dirty="0" err="1" smtClean="0">
                <a:solidFill>
                  <a:srgbClr val="C00000"/>
                </a:solidFill>
              </a:rPr>
              <a:t>учащихся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2.  </a:t>
            </a:r>
            <a:r>
              <a:rPr lang="ru-RU" sz="2800" b="1" dirty="0">
                <a:solidFill>
                  <a:srgbClr val="C00000"/>
                </a:solidFill>
              </a:rPr>
              <a:t>Прозвища не нужны - ответили </a:t>
            </a:r>
            <a:r>
              <a:rPr lang="ru-RU" sz="2800" b="1" dirty="0" smtClean="0">
                <a:solidFill>
                  <a:srgbClr val="C00000"/>
                </a:solidFill>
              </a:rPr>
              <a:t>55 </a:t>
            </a:r>
            <a:r>
              <a:rPr lang="ru-RU" sz="2800" b="1" dirty="0">
                <a:solidFill>
                  <a:srgbClr val="C00000"/>
                </a:solidFill>
              </a:rPr>
              <a:t>% </a:t>
            </a:r>
            <a:r>
              <a:rPr lang="ru-RU" sz="2800" b="1" dirty="0" smtClean="0">
                <a:solidFill>
                  <a:srgbClr val="C00000"/>
                </a:solidFill>
              </a:rPr>
              <a:t>опрашиваемых</a:t>
            </a:r>
            <a:r>
              <a:rPr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  <a:p>
            <a:pPr marL="274320" lvl="0" indent="-274320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</a:rPr>
              <a:t>       </a:t>
            </a:r>
            <a:endParaRPr lang="ru-RU" sz="2800" b="1" dirty="0"/>
          </a:p>
        </p:txBody>
      </p:sp>
      <p:pic>
        <p:nvPicPr>
          <p:cNvPr id="4" name="Рисунок 3" descr="очкари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72264" y="4143380"/>
            <a:ext cx="2391576" cy="250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214346" y="0"/>
            <a:ext cx="9358346" cy="731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x_f89c6f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57166"/>
            <a:ext cx="3857619" cy="50098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Выражается сильно российский народ!  И если наградит кого словцом, то пойдет оно ему в род и потомство. А уж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куды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бывает метко … - одной чертой обрисован ты с ног до головы!</a:t>
            </a:r>
          </a:p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Н.В. Гоголь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над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198" y="285841"/>
            <a:ext cx="3228837" cy="457200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>
                <a:solidFill>
                  <a:srgbClr val="C00000"/>
                </a:solidFill>
              </a:rPr>
              <a:t>Наличие прозвищ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500034" y="2428868"/>
            <a:ext cx="7467475" cy="4873678"/>
          </a:xfrm>
        </p:spPr>
        <p:txBody>
          <a:bodyPr lIns="90004" tIns="44997" rIns="90004" bIns="44997"/>
          <a:lstStyle/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1100" dirty="0"/>
              <a:t>  </a:t>
            </a:r>
            <a:endParaRPr lang="ru-RU" sz="1100" dirty="0" smtClean="0"/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endParaRPr sz="1100" dirty="0" smtClean="0">
              <a:solidFill>
                <a:srgbClr val="C00000"/>
              </a:solidFill>
            </a:endParaRP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Анкеты </a:t>
            </a:r>
            <a:r>
              <a:rPr lang="ru-RU" sz="2800" dirty="0">
                <a:solidFill>
                  <a:srgbClr val="C00000"/>
                </a:solidFill>
              </a:rPr>
              <a:t>показали, что  20   человек из </a:t>
            </a:r>
            <a:r>
              <a:rPr sz="2800" dirty="0" smtClean="0">
                <a:solidFill>
                  <a:srgbClr val="C00000"/>
                </a:solidFill>
              </a:rPr>
              <a:t> 36 </a:t>
            </a:r>
            <a:r>
              <a:rPr lang="ru-RU" sz="2800" dirty="0" smtClean="0">
                <a:solidFill>
                  <a:srgbClr val="C00000"/>
                </a:solidFill>
              </a:rPr>
              <a:t>опрошенных  </a:t>
            </a:r>
            <a:r>
              <a:rPr lang="ru-RU" sz="2800" dirty="0">
                <a:solidFill>
                  <a:srgbClr val="C00000"/>
                </a:solidFill>
              </a:rPr>
              <a:t>имеют прозвища (на самом деле гораздо больше, так как некоторые ребята не знают, что у них есть прозвища или просто стесняются своих прозвищ).</a:t>
            </a: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r>
              <a:rPr lang="ru-RU" sz="2800" dirty="0" smtClean="0">
                <a:solidFill>
                  <a:srgbClr val="C00000"/>
                </a:solidFill>
              </a:rPr>
              <a:t>Из </a:t>
            </a:r>
            <a:r>
              <a:rPr lang="ru-RU" sz="2800" dirty="0">
                <a:solidFill>
                  <a:srgbClr val="C00000"/>
                </a:solidFill>
              </a:rPr>
              <a:t>них считает это обидным 1 человек, остальные не обижаются. Иногда обижаются – ответили 2 человека. </a:t>
            </a:r>
            <a:r>
              <a:rPr lang="ru-RU" sz="2800" dirty="0" smtClean="0">
                <a:solidFill>
                  <a:srgbClr val="C00000"/>
                </a:solidFill>
              </a:rPr>
              <a:t>Привыкли </a:t>
            </a:r>
            <a:r>
              <a:rPr lang="ru-RU" sz="2800" dirty="0">
                <a:solidFill>
                  <a:srgbClr val="C00000"/>
                </a:solidFill>
              </a:rPr>
              <a:t>– 9 человек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нд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62278" y="0"/>
            <a:ext cx="3681721" cy="39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2143106" y="0"/>
            <a:ext cx="4071960" cy="1203478"/>
          </a:xfrm>
          <a:solidFill>
            <a:srgbClr val="FFFFFF"/>
          </a:solidFill>
          <a:ln w="25557">
            <a:solidFill>
              <a:srgbClr val="92D050"/>
            </a:solidFill>
            <a:prstDash val="solid"/>
          </a:ln>
        </p:spPr>
        <p:txBody>
          <a:bodyPr anchorCtr="1">
            <a:normAutofit fontScale="90000"/>
          </a:bodyPr>
          <a:lstStyle/>
          <a:p>
            <a:pPr lvl="0" algn="ctr">
              <a:buNone/>
            </a:pPr>
            <a:r>
              <a:rPr lang="ru-RU" b="1" i="1">
                <a:solidFill>
                  <a:srgbClr val="4F81BD"/>
                </a:solidFill>
                <a:latin typeface="Calibri" pitchFamily="18"/>
              </a:rPr>
              <a:t>Анкетирование учащихся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214282" y="1571612"/>
            <a:ext cx="7467475" cy="4873678"/>
          </a:xfrm>
        </p:spPr>
        <p:txBody>
          <a:bodyPr lIns="90004" tIns="44997" rIns="90004" bIns="44997">
            <a:normAutofit/>
          </a:bodyPr>
          <a:lstStyle/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endParaRPr lang="ru-RU" sz="2000" dirty="0"/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Употребляют ли сами ребята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прозвища?   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этот вопрос  получила такие ответы:</a:t>
            </a: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000" dirty="0" smtClean="0"/>
              <a:t>                          </a:t>
            </a:r>
            <a:endParaRPr lang="ru-RU" sz="2000" dirty="0"/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1.   Никогда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 употребляю, так как для этого есть имя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-14   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человек.</a:t>
            </a: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    2.  Употребляю, если  только человек  не против -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21 человека.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    3.  Употребляю, даже если это не нравится человеку   -  1 человек.</a:t>
            </a:r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endParaRPr lang="ru-RU" sz="2000" dirty="0"/>
          </a:p>
          <a:p>
            <a:pPr marL="274320" lvl="0" indent="-274320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alphaModFix/>
            <a:lum/>
          </a:blip>
          <a:srcRect/>
          <a:stretch>
            <a:fillRect/>
          </a:stretch>
        </p:blipFill>
        <p:spPr>
          <a:xfrm>
            <a:off x="5772241" y="668517"/>
            <a:ext cx="3047759" cy="4371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857232"/>
            <a:ext cx="714380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884" lvl="0" indent="-272884" hangingPunct="0">
              <a:lnSpc>
                <a:spcPct val="8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E75C01"/>
                </a:solidFill>
                <a:latin typeface="Arial" pitchFamily="18"/>
                <a:ea typeface="SimSun" pitchFamily="2"/>
                <a:cs typeface="Tahoma" pitchFamily="2"/>
              </a:rPr>
              <a:t>       </a:t>
            </a:r>
            <a:r>
              <a:rPr lang="ru-RU" sz="2400" dirty="0" smtClean="0">
                <a:solidFill>
                  <a:srgbClr val="E75C01"/>
                </a:solidFill>
                <a:latin typeface="Arial" pitchFamily="18"/>
                <a:ea typeface="SimSun" pitchFamily="2"/>
                <a:cs typeface="Tahoma" pitchFamily="2"/>
              </a:rPr>
              <a:t>Фильм Ролана Быкова «Чучело», снятый по повести </a:t>
            </a:r>
            <a:r>
              <a:rPr lang="ru-RU" sz="2400" dirty="0" err="1" smtClean="0">
                <a:solidFill>
                  <a:srgbClr val="E75C01"/>
                </a:solidFill>
                <a:latin typeface="Arial" pitchFamily="18"/>
                <a:ea typeface="SimSun" pitchFamily="2"/>
                <a:cs typeface="Tahoma" pitchFamily="2"/>
              </a:rPr>
              <a:t>Железнякова</a:t>
            </a:r>
            <a:r>
              <a:rPr lang="ru-RU" sz="2400" dirty="0" smtClean="0">
                <a:solidFill>
                  <a:srgbClr val="E75C01"/>
                </a:solidFill>
                <a:latin typeface="Arial" pitchFamily="18"/>
                <a:ea typeface="SimSun" pitchFamily="2"/>
                <a:cs typeface="Tahoma" pitchFamily="2"/>
              </a:rPr>
              <a:t>, -   один из ярких примеров негативного воздействия прозвища. Оно стало одним из немаловажных факторов отношения к главной героине, 12-летней девочке, которое чуть ли не привело к трагедии. Лена, подобно своему дедушке, придает гораздо большее значение внутреннему содержанию и нравственному здоровью своей личности, чем своему внешнему виду. Испытывая на себе недоверие, зависть, недоброжелательность, непонимание или даже жестокость со стороны окружающих подростков, предательство мальчика, который вызвал в ней чувство первой любви, Лена показывает всем впечатляющий пример бескорыстия, прямоты, человеческого достоинства. А ведь все ее дразнили Чучело.</a:t>
            </a:r>
            <a:endParaRPr lang="ru-RU" sz="2400" dirty="0">
              <a:solidFill>
                <a:srgbClr val="E75C01"/>
              </a:solidFill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90" y="714356"/>
            <a:ext cx="3370514" cy="4521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FF0000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Выводы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472" y="1500173"/>
            <a:ext cx="7920002" cy="50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FE8637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>    Итак, можно сделать вывод, что  прозвище человека  нечто большее, чем просто средство общения. Прозвище может возникнуть как  в результате долгого наблюдения над  человеком, так и мгновенно, по воле случая, когда метко сказанное слово подхватывается остальными.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FE8637"/>
                </a:solidFill>
                <a:uFillTx/>
                <a:latin typeface="Arial" pitchFamily="18"/>
                <a:ea typeface="SimSun" pitchFamily="2"/>
                <a:cs typeface="Tahoma" pitchFamily="2"/>
              </a:rPr>
              <a:t>     Одно и то же прозвище может служить проявлением симпатии и быть средством оскорбления.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27638" y="4868997"/>
            <a:ext cx="1799996" cy="16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0003" y="620639"/>
            <a:ext cx="2808360" cy="6321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1" u="none" strike="noStrike" kern="1200" cap="none" spc="0" baseline="0">
                <a:solidFill>
                  <a:srgbClr val="464653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Выводы: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484784"/>
            <a:ext cx="8229600" cy="4839816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195" y="1643050"/>
            <a:ext cx="8553599" cy="30369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Прозвища – одна из форм общения в школьной среде.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    К   5о% </a:t>
            </a: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ребят обращаются не по имени,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      </a:t>
            </a:r>
            <a:r>
              <a:rPr lang="ru-RU" sz="32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35% </a:t>
            </a: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школьников считает прозвища </a:t>
            </a:r>
            <a:r>
              <a:rPr lang="ru-RU" sz="32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        нормальным </a:t>
            </a: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явлением,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     </a:t>
            </a:r>
            <a:r>
              <a:rPr lang="ru-RU" sz="32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38% </a:t>
            </a: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учеников негативно относится к </a:t>
            </a:r>
            <a:r>
              <a:rPr lang="ru-RU" sz="32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  прозвищам</a:t>
            </a:r>
            <a:r>
              <a:rPr lang="ru-RU" sz="32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SimSun" pitchFamily="2"/>
                <a:cs typeface="Tahoma" pitchFamily="2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71802" y="5011918"/>
            <a:ext cx="2664003" cy="184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3" descr="G:\fon_nabor_11\29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80985" y="-228600"/>
            <a:ext cx="9705971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 descr="над4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9057" y="450323"/>
            <a:ext cx="5214942" cy="64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85789" y="3286125"/>
            <a:ext cx="6643701" cy="30469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   Проанализировав  школьные прозвища, выяснив причину их появления, хочу предложить ребятам не реагировать на них болезненно, а отнестись к ним с определенной долей юмора.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fon_nabor_11\58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61939" y="-228600"/>
            <a:ext cx="9667878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285722" y="357164"/>
            <a:ext cx="8358246" cy="600164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Область исследования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 – </a:t>
            </a: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имена собственные как слой лексики, тесно связанный с жизнью каждого человека.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 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Объект</a:t>
            </a:r>
            <a:r>
              <a:rPr lang="ru-RU" sz="32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 </a:t>
            </a:r>
            <a:r>
              <a:rPr lang="ru-RU" sz="32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исследования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 – </a:t>
            </a: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система прозвищ, существующая в школьном подростковом возрасте в данный период времени.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 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База исследования</a:t>
            </a: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 – </a:t>
            </a: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учащиеся 5-11 классов.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 </a:t>
            </a: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97281"/>
            <a:ext cx="8229243" cy="9003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link="rId3" cstate="print">
            <a:alphaModFix/>
            <a:lum/>
          </a:blip>
          <a:srcRect/>
          <a:stretch>
            <a:fillRect/>
          </a:stretch>
        </p:blipFill>
        <p:spPr>
          <a:xfrm>
            <a:off x="45363" y="0"/>
            <a:ext cx="909863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60003" y="476640"/>
            <a:ext cx="3456358" cy="90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7030A0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Актуальность</a:t>
            </a:r>
            <a:r>
              <a:rPr lang="ru-RU" sz="3200" b="1" i="0" u="none" strike="noStrike" kern="1200" cap="none" spc="0" baseline="0">
                <a:solidFill>
                  <a:srgbClr val="999999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/>
            </a:r>
            <a:br>
              <a:rPr lang="ru-RU" sz="3200" b="1" i="0" u="none" strike="noStrike" kern="1200" cap="none" spc="0" baseline="0">
                <a:solidFill>
                  <a:srgbClr val="999999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</a:br>
            <a:endParaRPr lang="ru-RU" sz="3200" b="1" i="0" u="none" strike="noStrike" kern="1200" cap="none" spc="0" baseline="0">
              <a:solidFill>
                <a:srgbClr val="999999"/>
              </a:solidFill>
              <a:uFillTx/>
              <a:latin typeface="Bookman Old Style" pitchFamily="18"/>
              <a:ea typeface="SimSun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997" y="1619996"/>
            <a:ext cx="7452360" cy="48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3642" y="332640"/>
            <a:ext cx="1223640" cy="21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187641" y="3069000"/>
            <a:ext cx="7488716" cy="187236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исследование прозвищ школьников позволяет связать лингвистические знания с жизнью, повышает наблюдательность и учит находить интересное и неисследованное рядом с собой.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40" y="1052638"/>
            <a:ext cx="7200717" cy="187236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343082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0" cap="none" spc="0" baseline="0" dirty="0">
                <a:solidFill>
                  <a:srgbClr val="FFFFFF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Прозвища – широко распространённое явление среди школьников, оно присутствует </a:t>
            </a:r>
            <a:r>
              <a:rPr lang="ru-RU" sz="2400" b="1" i="1" u="none" strike="noStrike" kern="0" cap="none" spc="0" baseline="0" dirty="0" smtClean="0">
                <a:solidFill>
                  <a:srgbClr val="FFFFFF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повсюду,  </a:t>
            </a:r>
            <a:r>
              <a:rPr lang="ru-RU" sz="2400" b="1" i="1" u="none" strike="noStrike" kern="0" cap="none" spc="0" baseline="0" dirty="0">
                <a:solidFill>
                  <a:srgbClr val="FFFFFF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знакомство с этим явлением поможет расширить знания о лексическом составе  русского языка.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41" y="5084996"/>
            <a:ext cx="7416716" cy="136799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SimSun" pitchFamily="2"/>
                <a:cs typeface="Tahoma" pitchFamily="2"/>
              </a:rPr>
              <a:t>работа по теме позволит выяснить отношение школьников к прозвищам  и, следовательно, выявить проблемы, возникающие в процессе общения  ребят  при употреблении прозвищ.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639" y="620639"/>
            <a:ext cx="5472363" cy="9032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94006B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Цель исследования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998" y="1799996"/>
            <a:ext cx="7920002" cy="35351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1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Изучение наличия прозвищ у школьников 5-10 классов, выявление особенностей употребления   прозвищ и отношения   к  ним.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91284" y="3689284"/>
            <a:ext cx="2952716" cy="316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7584" y="0"/>
            <a:ext cx="6526438" cy="990359"/>
          </a:xfrm>
        </p:spPr>
        <p:txBody>
          <a:bodyPr/>
          <a:lstStyle/>
          <a:p>
            <a:pPr lvl="0">
              <a:buNone/>
            </a:pPr>
            <a:r>
              <a:rPr lang="ru-RU" b="1" dirty="0">
                <a:solidFill>
                  <a:srgbClr val="17375E"/>
                </a:solidFill>
              </a:rPr>
              <a:t>Задачи исследования: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251520" y="1340768"/>
            <a:ext cx="8003232" cy="5133184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237" y="1439997"/>
            <a:ext cx="8177762" cy="3419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45000"/>
              <a:buFont typeface="StarSymbol"/>
              <a:buChar char="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 dirty="0" smtClean="0">
                <a:solidFill>
                  <a:srgbClr val="00B0F0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</a:t>
            </a:r>
            <a:r>
              <a:rPr lang="ru-RU" sz="2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Провести анкетирование среди учащихся с целью изучения особенностей прозвищ.</a:t>
            </a:r>
            <a:endParaRPr lang="ru-RU" sz="2600" b="1" i="0" u="none" strike="noStrike" kern="1200" cap="none" spc="0" baseline="0" dirty="0">
              <a:solidFill>
                <a:srgbClr val="17375E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45000"/>
              <a:buFont typeface="StarSymbol"/>
              <a:buChar char="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 dirty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Составить картотеку школьных </a:t>
            </a:r>
            <a:r>
              <a:rPr lang="ru-RU" sz="2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прозвищ.</a:t>
            </a:r>
            <a:endParaRPr lang="ru-RU" sz="2600" b="1" i="0" u="none" strike="noStrike" kern="1200" cap="none" spc="0" baseline="0" dirty="0">
              <a:solidFill>
                <a:srgbClr val="17375E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45000"/>
              <a:buFont typeface="StarSymbol"/>
              <a:buChar char="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 dirty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Выявить, все ли школьники в подростковом периоде имеют </a:t>
            </a:r>
            <a:r>
              <a:rPr lang="ru-RU" sz="2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прозвища.</a:t>
            </a:r>
            <a:endParaRPr lang="ru-RU" sz="2600" b="1" i="0" u="none" strike="noStrike" kern="1200" cap="none" spc="0" baseline="0" dirty="0">
              <a:solidFill>
                <a:srgbClr val="17375E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45000"/>
              <a:buFont typeface="StarSymbol"/>
              <a:buChar char="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 dirty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Проанализировать отношение школьников к </a:t>
            </a:r>
            <a:r>
              <a:rPr lang="ru-RU" sz="2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прозвищам.</a:t>
            </a:r>
            <a:endParaRPr lang="ru-RU" sz="2600" b="1" i="0" u="none" strike="noStrike" kern="1200" cap="none" spc="0" baseline="0" dirty="0">
              <a:solidFill>
                <a:srgbClr val="17375E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00" b="1" i="0" u="none" strike="noStrike" kern="1200" cap="none" spc="0" baseline="0" dirty="0">
              <a:solidFill>
                <a:srgbClr val="00CCCC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12121" y="4320000"/>
            <a:ext cx="2387882" cy="214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fon_nabor_11\58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-228600"/>
            <a:ext cx="9144001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285720" y="342513"/>
            <a:ext cx="8572557" cy="52014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 smtClean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Этапы </a:t>
            </a:r>
            <a:r>
              <a:rPr lang="ru-RU" sz="40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</a:rPr>
              <a:t>исследования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0" i="0" u="sng" strike="noStrike" kern="1200" cap="none" spc="0" baseline="0" dirty="0">
              <a:solidFill>
                <a:srgbClr val="FF0000"/>
              </a:solidFill>
              <a:uFillTx/>
              <a:latin typeface="Arial" pitchFamily="34"/>
              <a:ea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sng" strike="noStrike" kern="1200" cap="none" spc="0" baseline="0" dirty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Январь-февраль</a:t>
            </a:r>
            <a:r>
              <a:rPr lang="ru-RU" sz="28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 </a:t>
            </a:r>
            <a:r>
              <a:rPr lang="ru-RU" sz="2800" b="1" i="0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–</a:t>
            </a:r>
            <a:r>
              <a:rPr lang="ru-RU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 </a:t>
            </a:r>
            <a:r>
              <a:rPr lang="ru-RU" sz="2800" b="1" i="1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изучение научно-популярной литературы, подбор теоретического материала</a:t>
            </a:r>
            <a:r>
              <a:rPr lang="ru-R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sng" strike="noStrike" kern="1200" cap="none" spc="0" baseline="0" dirty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Март</a:t>
            </a:r>
            <a:r>
              <a:rPr lang="ru-RU" sz="2800" b="1" i="0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 – проведение анкетирования, обработка результатов</a:t>
            </a:r>
            <a:r>
              <a:rPr lang="ru-RU" sz="2800" b="1" i="0" u="none" strike="noStrike" kern="1200" cap="none" spc="0" baseline="0" dirty="0" smtClean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0" u="none" strike="noStrike" kern="1200" cap="none" spc="0" baseline="0" dirty="0">
              <a:solidFill>
                <a:srgbClr val="558ED5"/>
              </a:solidFill>
              <a:uFillTx/>
              <a:latin typeface="Arial" pitchFamily="34"/>
              <a:ea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sng" strike="noStrike" kern="1200" cap="none" spc="0" baseline="0" dirty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Апрель-май</a:t>
            </a:r>
            <a:r>
              <a:rPr lang="ru-RU" sz="2800" b="1" i="0" u="none" strike="noStrike" kern="1200" cap="none" spc="0" baseline="0" dirty="0">
                <a:solidFill>
                  <a:srgbClr val="0070C0"/>
                </a:solidFill>
                <a:uFillTx/>
                <a:latin typeface="Arial" pitchFamily="34"/>
                <a:ea typeface="Times New Roman" pitchFamily="18"/>
              </a:rPr>
              <a:t> </a:t>
            </a:r>
            <a:r>
              <a:rPr lang="ru-RU" sz="2800" b="0" i="0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 – </a:t>
            </a:r>
            <a:r>
              <a:rPr lang="ru-RU" sz="2800" b="1" i="0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  <a:ea typeface="Times New Roman" pitchFamily="18"/>
              </a:rPr>
              <a:t>написание исследовательской работы. </a:t>
            </a:r>
            <a:endParaRPr lang="ru-RU" sz="2800" b="1" i="0" u="none" strike="noStrike" kern="1200" cap="none" spc="0" baseline="0" dirty="0">
              <a:solidFill>
                <a:srgbClr val="558ED5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1" y="1604515"/>
            <a:ext cx="3754760" cy="2158560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М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етод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сбора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информации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изучение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научно-популярной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литературы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наблюдение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idx="4294967295"/>
          </p:nvPr>
        </p:nvSpPr>
        <p:spPr>
          <a:xfrm>
            <a:off x="4716016" y="1628800"/>
            <a:ext cx="3547243" cy="2157412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pPr marL="0" lvl="0" indent="0" algn="ctr" hangingPunct="0"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b="1" i="1" dirty="0" smtClean="0">
                <a:solidFill>
                  <a:srgbClr val="0070C0"/>
                </a:solidFill>
                <a:latin typeface="Arial" pitchFamily="34"/>
                <a:ea typeface="Times New Roman" pitchFamily="18"/>
              </a:rPr>
              <a:t> </a:t>
            </a:r>
          </a:p>
          <a:p>
            <a:pPr marL="0" lvl="0" indent="0" algn="ctr" hangingPunct="0"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  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анализ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;</a:t>
            </a:r>
          </a:p>
          <a:p>
            <a:pPr marL="0" lvl="0" indent="0" algn="ctr" hangingPunct="0"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сравнение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;</a:t>
            </a:r>
          </a:p>
          <a:p>
            <a:pPr marL="0" lvl="0" indent="0" algn="ctr" hangingPunct="0"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b="1" i="1" dirty="0" smtClean="0">
              <a:solidFill>
                <a:srgbClr val="0070C0"/>
              </a:solidFill>
              <a:latin typeface="Arial" pitchFamily="34"/>
              <a:ea typeface="Times New Roman" pitchFamily="18"/>
            </a:endParaRPr>
          </a:p>
          <a:p>
            <a:endParaRPr lang="ru-RU" dirty="0"/>
          </a:p>
        </p:txBody>
      </p:sp>
      <p:sp>
        <p:nvSpPr>
          <p:cNvPr id="8" name="TextBox 8"/>
          <p:cNvSpPr txBox="1"/>
          <p:nvPr/>
        </p:nvSpPr>
        <p:spPr>
          <a:xfrm>
            <a:off x="1428728" y="357166"/>
            <a:ext cx="6846780" cy="992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80"/>
                </a:solidFill>
                <a:uFillTx/>
              </a:defRPr>
            </a:pPr>
            <a:r>
              <a:rPr lang="ru-RU" sz="4000" b="1" i="0" u="none" strike="noStrike" kern="1200" cap="none" spc="0" baseline="0" dirty="0">
                <a:solidFill>
                  <a:srgbClr val="FF0000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Методы исследования: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body" idx="4294967295"/>
          </p:nvPr>
        </p:nvSpPr>
        <p:spPr>
          <a:xfrm>
            <a:off x="467544" y="3968750"/>
            <a:ext cx="3547244" cy="2157413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pPr>
              <a:buNone/>
            </a:pPr>
            <a:endParaRPr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072066" y="4727026"/>
            <a:ext cx="3857649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hangingPunct="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u="none" strike="noStrike" kern="1200" cap="none" spc="0" baseline="0" dirty="0">
              <a:solidFill>
                <a:schemeClr val="tx2">
                  <a:lumMod val="75000"/>
                </a:schemeClr>
              </a:solidFill>
              <a:uFillTx/>
              <a:latin typeface="Arial" pitchFamily="34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499992" y="3933056"/>
            <a:ext cx="4014787" cy="2157412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>
            <a:normAutofit/>
          </a:bodyPr>
          <a:lstStyle/>
          <a:p>
            <a:pPr lvl="0" hangingPunct="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Times New Roman" pitchFamily="18"/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/>
              </a:rPr>
              <a:t>статистические исследования (подсчет, вычисления).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824038"/>
          </a:xfrm>
        </p:spPr>
        <p:txBody>
          <a:bodyPr lIns="0" tIns="0" rIns="0" bIns="0" anchorCtr="1"/>
          <a:lstStyle/>
          <a:p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219315"/>
            <a:ext cx="1971720" cy="4847398"/>
          </a:xfr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527557" y="1219315"/>
            <a:ext cx="1971720" cy="4847398"/>
          </a:xfr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639" y="359999"/>
            <a:ext cx="5040355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FF00"/>
                </a:solidFill>
                <a:uFillTx/>
                <a:latin typeface="Bookman Old Style" pitchFamily="18"/>
                <a:ea typeface="SimSun" pitchFamily="2"/>
                <a:cs typeface="Tahoma" pitchFamily="2"/>
              </a:rPr>
              <a:t>Сведения из словарей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998" y="1439997"/>
            <a:ext cx="3600001" cy="4316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D4B5AA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Прозвище – это название, данное человеку по какой-нибудь характерной его черте.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b="1" i="0" u="none" strike="noStrike" kern="1200" cap="none" spc="0" baseline="0">
              <a:solidFill>
                <a:srgbClr val="D4B5AA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0" i="0" u="none" strike="noStrike" kern="1200" cap="none" spc="0" baseline="0">
                <a:solidFill>
                  <a:srgbClr val="D4B5AA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     </a:t>
            </a:r>
            <a:r>
              <a:rPr lang="ru-RU" sz="2200" b="1" i="0" u="none" strike="noStrike" kern="1200" cap="none" spc="0" baseline="0">
                <a:solidFill>
                  <a:srgbClr val="D4B5AA"/>
                </a:solidFill>
                <a:uFillTx/>
                <a:latin typeface="Gill Sans MT" pitchFamily="18"/>
                <a:ea typeface="SimSun" pitchFamily="2"/>
                <a:cs typeface="Tahoma" pitchFamily="2"/>
              </a:rPr>
              <a:t>Ожегов С.И. Словарь русского языка.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00" b="1" i="0" u="none" strike="noStrike" kern="1200" cap="none" spc="0" baseline="0">
              <a:solidFill>
                <a:srgbClr val="D4B5AA"/>
              </a:solidFill>
              <a:uFillTx/>
              <a:latin typeface="Gill Sans MT" pitchFamily="18"/>
              <a:ea typeface="SimSun" pitchFamily="2"/>
              <a:cs typeface="Tahoma" pitchFamily="2"/>
            </a:endParaRPr>
          </a:p>
        </p:txBody>
      </p:sp>
      <p:sp>
        <p:nvSpPr>
          <p:cNvPr id="8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95642" y="1268638"/>
            <a:ext cx="3924357" cy="3951360"/>
          </a:xfrm>
          <a:solidFill>
            <a:schemeClr val="accent3">
              <a:lumMod val="40000"/>
              <a:lumOff val="60000"/>
            </a:schemeClr>
          </a:solidFill>
          <a:ln w="19083">
            <a:solidFill>
              <a:schemeClr val="accent4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FF420E"/>
                </a:solidFill>
              </a:rPr>
              <a:t>     </a:t>
            </a:r>
            <a:r>
              <a:rPr lang="ru-RU" sz="2200" b="1" dirty="0">
                <a:solidFill>
                  <a:srgbClr val="00B050"/>
                </a:solidFill>
              </a:rPr>
              <a:t>Прозвище – это название, данное человеку по какой-нибудь характерной его черте.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sz="2200" b="1" dirty="0">
              <a:solidFill>
                <a:srgbClr val="FF00FF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7030A0"/>
                </a:solidFill>
              </a:rPr>
              <a:t>     </a:t>
            </a:r>
            <a:r>
              <a:rPr lang="ru-RU" sz="2200" b="1" i="1" dirty="0">
                <a:solidFill>
                  <a:srgbClr val="7030A0"/>
                </a:solidFill>
              </a:rPr>
              <a:t>Ожегов С.И. Словарь русского языка.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sz="2200" b="1" dirty="0">
              <a:solidFill>
                <a:srgbClr val="FF00FF"/>
              </a:solidFill>
            </a:endParaRPr>
          </a:p>
        </p:txBody>
      </p:sp>
      <p:sp>
        <p:nvSpPr>
          <p:cNvPr id="9" name="Содержимое 4"/>
          <p:cNvSpPr txBox="1">
            <a:spLocks noGrp="1"/>
          </p:cNvSpPr>
          <p:nvPr>
            <p:ph type="body" idx="4294967295"/>
          </p:nvPr>
        </p:nvSpPr>
        <p:spPr>
          <a:xfrm>
            <a:off x="4679999" y="1799996"/>
            <a:ext cx="4038118" cy="4525557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BCC837"/>
                </a:solidFill>
              </a:rPr>
              <a:t>       </a:t>
            </a:r>
            <a:r>
              <a:rPr lang="ru-RU" sz="2200" b="1" dirty="0">
                <a:solidFill>
                  <a:srgbClr val="00B050"/>
                </a:solidFill>
              </a:rPr>
              <a:t>Прозвище — это название, данное человеку помимо его имени, обычно указывающее на какую-либо заметную черту его характера, наружности, деятельности.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i="1" dirty="0">
                <a:solidFill>
                  <a:srgbClr val="6B0094"/>
                </a:solidFill>
              </a:rPr>
              <a:t>     Ушаков Д.Н. Толковый словарь русского языка.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sz="2200" b="1" dirty="0">
              <a:solidFill>
                <a:srgbClr val="BCC83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1065</Words>
  <Application>Microsoft Office PowerPoint</Application>
  <PresentationFormat>Экран (4:3)</PresentationFormat>
  <Paragraphs>119</Paragraphs>
  <Slides>25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Обычный 2</vt:lpstr>
      <vt:lpstr>Эркер</vt:lpstr>
      <vt:lpstr>Поток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Задачи исследования:</vt:lpstr>
      <vt:lpstr>Слайд 7</vt:lpstr>
      <vt:lpstr>Слайд 8</vt:lpstr>
      <vt:lpstr>Слайд 9</vt:lpstr>
      <vt:lpstr>Слайд 10</vt:lpstr>
      <vt:lpstr>Библиография.</vt:lpstr>
      <vt:lpstr>Школьные прозвища </vt:lpstr>
      <vt:lpstr>Слайд 13</vt:lpstr>
      <vt:lpstr>Слайд 14</vt:lpstr>
      <vt:lpstr>Слайд 15</vt:lpstr>
      <vt:lpstr>Слайд 16</vt:lpstr>
      <vt:lpstr>Слайд 17</vt:lpstr>
      <vt:lpstr>Слайд 18</vt:lpstr>
      <vt:lpstr>Результаты анкетирования  </vt:lpstr>
      <vt:lpstr>Наличие прозвищ</vt:lpstr>
      <vt:lpstr>Анкетирование учащихся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37</cp:revision>
  <dcterms:created xsi:type="dcterms:W3CDTF">2013-04-25T13:13:57Z</dcterms:created>
  <dcterms:modified xsi:type="dcterms:W3CDTF">2013-05-29T23:04:18Z</dcterms:modified>
</cp:coreProperties>
</file>