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  <p:sldId id="263" r:id="rId9"/>
    <p:sldId id="264" r:id="rId10"/>
    <p:sldId id="271" r:id="rId11"/>
    <p:sldId id="270" r:id="rId12"/>
    <p:sldId id="267" r:id="rId13"/>
    <p:sldId id="266" r:id="rId14"/>
    <p:sldId id="268" r:id="rId15"/>
    <p:sldId id="265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2E66C0-4839-44E2-A20B-FBEF3A2CCC15}" type="datetimeFigureOut">
              <a:rPr lang="ru-RU" smtClean="0"/>
              <a:pPr/>
              <a:t>08.02.2011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9B204A-6CC4-469F-8DBE-382900D998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7406640" cy="2643206"/>
          </a:xfrm>
        </p:spPr>
        <p:txBody>
          <a:bodyPr>
            <a:noAutofit/>
          </a:bodyPr>
          <a:lstStyle/>
          <a:p>
            <a:pPr algn="r"/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Выполнила ученица </a:t>
            </a:r>
          </a:p>
          <a:p>
            <a:pPr algn="r"/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МОУ СОШ №7 </a:t>
            </a:r>
          </a:p>
          <a:p>
            <a:pPr algn="r"/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8 «А» класса</a:t>
            </a:r>
          </a:p>
          <a:p>
            <a:pPr algn="r"/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Юношева Ксения</a:t>
            </a:r>
          </a:p>
          <a:p>
            <a:pPr algn="r"/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Преподаватель: </a:t>
            </a:r>
          </a:p>
          <a:p>
            <a:pPr algn="r"/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Бабина Наталья Алексеевна</a:t>
            </a:r>
          </a:p>
          <a:p>
            <a:pPr algn="r"/>
            <a:endParaRPr lang="ru-RU" sz="1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г. Сальск  2011 год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  <a:ln>
            <a:noFill/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chemeClr val="accent6">
                    <a:lumMod val="50000"/>
                  </a:schemeClr>
                </a:solidFill>
              </a:rPr>
              <a:t>«Формула Пика»</a:t>
            </a:r>
            <a:endParaRPr lang="ru-RU" sz="6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85852" y="142852"/>
            <a:ext cx="7500990" cy="2357454"/>
          </a:xfrm>
        </p:spPr>
        <p:txBody>
          <a:bodyPr anchor="ctr">
            <a:normAutofit/>
          </a:bodyPr>
          <a:lstStyle/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 той же формуле мы можем найти площадь треугольника.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	Так как В-14, Г-10,то 14+10:2-1=18 (см в квадрате)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	Площадь данного треугольника равна 18 см в квадрате.</a:t>
            </a:r>
          </a:p>
        </p:txBody>
      </p:sp>
      <p:pic>
        <p:nvPicPr>
          <p:cNvPr id="4" name="Picture 2" descr="pic.2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00306"/>
            <a:ext cx="3733812" cy="420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	Если В-9, Г-12, тогда: 9+12:2-1=14 (см в квадрате)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	Площадь данного четырехугольника равна 14 см в квадрате.</a:t>
            </a:r>
          </a:p>
          <a:p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pic.11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61141" y="2428868"/>
            <a:ext cx="4634239" cy="405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</a:rPr>
              <a:t>Области применения формулы.</a:t>
            </a:r>
            <a:endParaRPr lang="ru-RU" sz="36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857232"/>
            <a:ext cx="7498080" cy="12668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		Помимо того, что формула применяется в различного рода экзаменах, заданиях и так далее, она сопровождает весь окружающий нас мир.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7" descr="геометрия на клетчатой бумаг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71670" y="1857364"/>
            <a:ext cx="5547581" cy="5000636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290"/>
            <a:ext cx="7498080" cy="1357322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По формуле Пика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=В +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½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Г-1</a:t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1)туловище В=9,Г=26,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S=9+½·26-1=9+13-1=</a:t>
            </a:r>
            <a:r>
              <a:rPr lang="en-US" sz="2000" i="1" u="sng" dirty="0" smtClean="0">
                <a:solidFill>
                  <a:schemeClr val="accent6">
                    <a:lumMod val="50000"/>
                  </a:schemeClr>
                </a:solidFill>
              </a:rPr>
              <a:t>21</a:t>
            </a:r>
            <a:br>
              <a:rPr lang="en-US" sz="2000" i="1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2)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хвост В=0,Г=8,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S=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+½·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-1=</a:t>
            </a:r>
            <a:r>
              <a:rPr lang="ru-RU" sz="2000" i="1" u="sng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br>
              <a:rPr lang="ru-RU" sz="2000" i="1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3) </a:t>
            </a:r>
            <a:r>
              <a:rPr lang="en-US" sz="2000" i="1" u="sng" dirty="0" smtClean="0">
                <a:solidFill>
                  <a:schemeClr val="accent6">
                    <a:lumMod val="50000"/>
                  </a:schemeClr>
                </a:solidFill>
              </a:rPr>
              <a:t>S=</a:t>
            </a:r>
            <a:r>
              <a:rPr lang="ru-RU" sz="2000" i="1" u="sng" dirty="0" smtClean="0">
                <a:solidFill>
                  <a:schemeClr val="accent6">
                    <a:lumMod val="50000"/>
                  </a:schemeClr>
                </a:solidFill>
              </a:rPr>
              <a:t>21+3=24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reeform 80"/>
          <p:cNvSpPr>
            <a:spLocks/>
          </p:cNvSpPr>
          <p:nvPr/>
        </p:nvSpPr>
        <p:spPr bwMode="auto">
          <a:xfrm>
            <a:off x="2428860" y="2786058"/>
            <a:ext cx="5037137" cy="2682875"/>
          </a:xfrm>
          <a:custGeom>
            <a:avLst/>
            <a:gdLst>
              <a:gd name="T0" fmla="*/ 0 w 3173"/>
              <a:gd name="T1" fmla="*/ 840 h 1690"/>
              <a:gd name="T2" fmla="*/ 1813 w 3173"/>
              <a:gd name="T3" fmla="*/ 0 h 1690"/>
              <a:gd name="T4" fmla="*/ 1360 w 3173"/>
              <a:gd name="T5" fmla="*/ 415 h 1690"/>
              <a:gd name="T6" fmla="*/ 1813 w 3173"/>
              <a:gd name="T7" fmla="*/ 415 h 1690"/>
              <a:gd name="T8" fmla="*/ 2267 w 3173"/>
              <a:gd name="T9" fmla="*/ 840 h 1690"/>
              <a:gd name="T10" fmla="*/ 3173 w 3173"/>
              <a:gd name="T11" fmla="*/ 0 h 1690"/>
              <a:gd name="T12" fmla="*/ 2720 w 3173"/>
              <a:gd name="T13" fmla="*/ 840 h 1690"/>
              <a:gd name="T14" fmla="*/ 3173 w 3173"/>
              <a:gd name="T15" fmla="*/ 1265 h 1690"/>
              <a:gd name="T16" fmla="*/ 2267 w 3173"/>
              <a:gd name="T17" fmla="*/ 840 h 1690"/>
              <a:gd name="T18" fmla="*/ 1813 w 3173"/>
              <a:gd name="T19" fmla="*/ 1265 h 1690"/>
              <a:gd name="T20" fmla="*/ 1360 w 3173"/>
              <a:gd name="T21" fmla="*/ 1265 h 1690"/>
              <a:gd name="T22" fmla="*/ 1813 w 3173"/>
              <a:gd name="T23" fmla="*/ 1690 h 1690"/>
              <a:gd name="T24" fmla="*/ 926 w 3173"/>
              <a:gd name="T25" fmla="*/ 1265 h 1690"/>
              <a:gd name="T26" fmla="*/ 454 w 3173"/>
              <a:gd name="T27" fmla="*/ 1265 h 1690"/>
              <a:gd name="T28" fmla="*/ 0 w 3173"/>
              <a:gd name="T29" fmla="*/ 840 h 16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3"/>
              <a:gd name="T46" fmla="*/ 0 h 1690"/>
              <a:gd name="T47" fmla="*/ 3173 w 3173"/>
              <a:gd name="T48" fmla="*/ 1690 h 16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3" h="1690">
                <a:moveTo>
                  <a:pt x="0" y="840"/>
                </a:moveTo>
                <a:lnTo>
                  <a:pt x="1813" y="0"/>
                </a:lnTo>
                <a:lnTo>
                  <a:pt x="1360" y="415"/>
                </a:lnTo>
                <a:lnTo>
                  <a:pt x="1813" y="415"/>
                </a:lnTo>
                <a:lnTo>
                  <a:pt x="2267" y="840"/>
                </a:lnTo>
                <a:lnTo>
                  <a:pt x="3173" y="0"/>
                </a:lnTo>
                <a:lnTo>
                  <a:pt x="2720" y="840"/>
                </a:lnTo>
                <a:lnTo>
                  <a:pt x="3173" y="1265"/>
                </a:lnTo>
                <a:lnTo>
                  <a:pt x="2267" y="840"/>
                </a:lnTo>
                <a:lnTo>
                  <a:pt x="1813" y="1265"/>
                </a:lnTo>
                <a:lnTo>
                  <a:pt x="1360" y="1265"/>
                </a:lnTo>
                <a:lnTo>
                  <a:pt x="1813" y="1690"/>
                </a:lnTo>
                <a:lnTo>
                  <a:pt x="926" y="1265"/>
                </a:lnTo>
                <a:lnTo>
                  <a:pt x="454" y="1265"/>
                </a:lnTo>
                <a:lnTo>
                  <a:pt x="0" y="84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" name="Group 79"/>
          <p:cNvGraphicFramePr>
            <a:graphicFrameLocks/>
          </p:cNvGraphicFramePr>
          <p:nvPr/>
        </p:nvGraphicFramePr>
        <p:xfrm>
          <a:off x="1714480" y="2071678"/>
          <a:ext cx="6481763" cy="4059257"/>
        </p:xfrm>
        <a:graphic>
          <a:graphicData uri="http://schemas.openxmlformats.org/drawingml/2006/table">
            <a:tbl>
              <a:tblPr/>
              <a:tblGrid>
                <a:gridCol w="720725"/>
                <a:gridCol w="719138"/>
                <a:gridCol w="739775"/>
                <a:gridCol w="701675"/>
                <a:gridCol w="719137"/>
                <a:gridCol w="720725"/>
                <a:gridCol w="720725"/>
                <a:gridCol w="719138"/>
                <a:gridCol w="720725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14290"/>
            <a:ext cx="7498080" cy="1285884"/>
          </a:xfrm>
        </p:spPr>
        <p:txBody>
          <a:bodyPr/>
          <a:lstStyle/>
          <a:p>
            <a:pPr lvl="1"/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По формуле Пика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=В +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½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Г-1</a:t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В=36, Г=21</a:t>
            </a:r>
          </a:p>
          <a:p>
            <a:pPr lvl="1"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 = 36 +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½·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21 -1=36+10,5-1=45,5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Group 130"/>
          <p:cNvGrpSpPr>
            <a:grpSpLocks/>
          </p:cNvGrpSpPr>
          <p:nvPr/>
        </p:nvGrpSpPr>
        <p:grpSpPr bwMode="auto">
          <a:xfrm>
            <a:off x="1857356" y="1643050"/>
            <a:ext cx="5808662" cy="4659313"/>
            <a:chOff x="915" y="440"/>
            <a:chExt cx="3659" cy="2935"/>
          </a:xfrm>
        </p:grpSpPr>
        <p:sp>
          <p:nvSpPr>
            <p:cNvPr id="5" name="Freeform 127"/>
            <p:cNvSpPr>
              <a:spLocks/>
            </p:cNvSpPr>
            <p:nvPr/>
          </p:nvSpPr>
          <p:spPr bwMode="auto">
            <a:xfrm>
              <a:off x="915" y="440"/>
              <a:ext cx="3334" cy="2935"/>
            </a:xfrm>
            <a:custGeom>
              <a:avLst/>
              <a:gdLst>
                <a:gd name="T0" fmla="*/ 1111 w 3334"/>
                <a:gd name="T1" fmla="*/ 0 h 2935"/>
                <a:gd name="T2" fmla="*/ 1111 w 3334"/>
                <a:gd name="T3" fmla="*/ 326 h 2935"/>
                <a:gd name="T4" fmla="*/ 373 w 3334"/>
                <a:gd name="T5" fmla="*/ 976 h 2935"/>
                <a:gd name="T6" fmla="*/ 0 w 3334"/>
                <a:gd name="T7" fmla="*/ 976 h 2935"/>
                <a:gd name="T8" fmla="*/ 7 w 3334"/>
                <a:gd name="T9" fmla="*/ 1627 h 2935"/>
                <a:gd name="T10" fmla="*/ 373 w 3334"/>
                <a:gd name="T11" fmla="*/ 1627 h 2935"/>
                <a:gd name="T12" fmla="*/ 1104 w 3334"/>
                <a:gd name="T13" fmla="*/ 2609 h 2935"/>
                <a:gd name="T14" fmla="*/ 1111 w 3334"/>
                <a:gd name="T15" fmla="*/ 2935 h 2935"/>
                <a:gd name="T16" fmla="*/ 1477 w 3334"/>
                <a:gd name="T17" fmla="*/ 2609 h 2935"/>
                <a:gd name="T18" fmla="*/ 2588 w 3334"/>
                <a:gd name="T19" fmla="*/ 2609 h 2935"/>
                <a:gd name="T20" fmla="*/ 2954 w 3334"/>
                <a:gd name="T21" fmla="*/ 2935 h 2935"/>
                <a:gd name="T22" fmla="*/ 2954 w 3334"/>
                <a:gd name="T23" fmla="*/ 2569 h 2935"/>
                <a:gd name="T24" fmla="*/ 3334 w 3334"/>
                <a:gd name="T25" fmla="*/ 1627 h 2935"/>
                <a:gd name="T26" fmla="*/ 1850 w 3334"/>
                <a:gd name="T27" fmla="*/ 326 h 2935"/>
                <a:gd name="T28" fmla="*/ 1111 w 3334"/>
                <a:gd name="T29" fmla="*/ 0 h 29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34"/>
                <a:gd name="T46" fmla="*/ 0 h 2935"/>
                <a:gd name="T47" fmla="*/ 3334 w 3334"/>
                <a:gd name="T48" fmla="*/ 2935 h 29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34" h="2935">
                  <a:moveTo>
                    <a:pt x="1111" y="0"/>
                  </a:moveTo>
                  <a:lnTo>
                    <a:pt x="1111" y="326"/>
                  </a:lnTo>
                  <a:lnTo>
                    <a:pt x="373" y="976"/>
                  </a:lnTo>
                  <a:lnTo>
                    <a:pt x="0" y="976"/>
                  </a:lnTo>
                  <a:lnTo>
                    <a:pt x="7" y="1627"/>
                  </a:lnTo>
                  <a:lnTo>
                    <a:pt x="373" y="1627"/>
                  </a:lnTo>
                  <a:lnTo>
                    <a:pt x="1104" y="2609"/>
                  </a:lnTo>
                  <a:lnTo>
                    <a:pt x="1111" y="2935"/>
                  </a:lnTo>
                  <a:lnTo>
                    <a:pt x="1477" y="2609"/>
                  </a:lnTo>
                  <a:lnTo>
                    <a:pt x="2588" y="2609"/>
                  </a:lnTo>
                  <a:lnTo>
                    <a:pt x="2954" y="2935"/>
                  </a:lnTo>
                  <a:lnTo>
                    <a:pt x="2954" y="2569"/>
                  </a:lnTo>
                  <a:lnTo>
                    <a:pt x="3334" y="1627"/>
                  </a:lnTo>
                  <a:lnTo>
                    <a:pt x="1850" y="326"/>
                  </a:lnTo>
                  <a:lnTo>
                    <a:pt x="1111" y="0"/>
                  </a:lnTo>
                </a:path>
              </a:pathLst>
            </a:custGeom>
            <a:solidFill>
              <a:srgbClr val="FF99CC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29"/>
            <p:cNvSpPr>
              <a:spLocks/>
            </p:cNvSpPr>
            <p:nvPr/>
          </p:nvSpPr>
          <p:spPr bwMode="auto">
            <a:xfrm>
              <a:off x="4242" y="1847"/>
              <a:ext cx="332" cy="220"/>
            </a:xfrm>
            <a:custGeom>
              <a:avLst/>
              <a:gdLst>
                <a:gd name="T0" fmla="*/ 0 w 332"/>
                <a:gd name="T1" fmla="*/ 220 h 220"/>
                <a:gd name="T2" fmla="*/ 251 w 332"/>
                <a:gd name="T3" fmla="*/ 78 h 220"/>
                <a:gd name="T4" fmla="*/ 190 w 332"/>
                <a:gd name="T5" fmla="*/ 3 h 220"/>
                <a:gd name="T6" fmla="*/ 95 w 332"/>
                <a:gd name="T7" fmla="*/ 57 h 220"/>
                <a:gd name="T8" fmla="*/ 142 w 332"/>
                <a:gd name="T9" fmla="*/ 118 h 220"/>
                <a:gd name="T10" fmla="*/ 271 w 332"/>
                <a:gd name="T11" fmla="*/ 139 h 220"/>
                <a:gd name="T12" fmla="*/ 332 w 332"/>
                <a:gd name="T13" fmla="*/ 71 h 2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2"/>
                <a:gd name="T22" fmla="*/ 0 h 220"/>
                <a:gd name="T23" fmla="*/ 332 w 332"/>
                <a:gd name="T24" fmla="*/ 220 h 2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2" h="220">
                  <a:moveTo>
                    <a:pt x="0" y="220"/>
                  </a:moveTo>
                  <a:cubicBezTo>
                    <a:pt x="109" y="167"/>
                    <a:pt x="219" y="114"/>
                    <a:pt x="251" y="78"/>
                  </a:cubicBezTo>
                  <a:cubicBezTo>
                    <a:pt x="283" y="42"/>
                    <a:pt x="216" y="6"/>
                    <a:pt x="190" y="3"/>
                  </a:cubicBezTo>
                  <a:cubicBezTo>
                    <a:pt x="164" y="0"/>
                    <a:pt x="103" y="38"/>
                    <a:pt x="95" y="57"/>
                  </a:cubicBezTo>
                  <a:cubicBezTo>
                    <a:pt x="87" y="76"/>
                    <a:pt x="113" y="104"/>
                    <a:pt x="142" y="118"/>
                  </a:cubicBezTo>
                  <a:cubicBezTo>
                    <a:pt x="171" y="132"/>
                    <a:pt x="239" y="147"/>
                    <a:pt x="271" y="139"/>
                  </a:cubicBezTo>
                  <a:cubicBezTo>
                    <a:pt x="303" y="131"/>
                    <a:pt x="322" y="80"/>
                    <a:pt x="332" y="7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8" name="Group 123"/>
          <p:cNvGraphicFramePr>
            <a:graphicFrameLocks/>
          </p:cNvGraphicFramePr>
          <p:nvPr/>
        </p:nvGraphicFramePr>
        <p:xfrm>
          <a:off x="1857356" y="1643050"/>
          <a:ext cx="5867400" cy="4663440"/>
        </p:xfrm>
        <a:graphic>
          <a:graphicData uri="http://schemas.openxmlformats.org/drawingml/2006/table">
            <a:tbl>
              <a:tblPr/>
              <a:tblGrid>
                <a:gridCol w="587375"/>
                <a:gridCol w="585788"/>
                <a:gridCol w="587375"/>
                <a:gridCol w="585787"/>
                <a:gridCol w="587375"/>
                <a:gridCol w="587375"/>
                <a:gridCol w="585788"/>
                <a:gridCol w="587375"/>
                <a:gridCol w="585787"/>
                <a:gridCol w="58737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Заключение.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В итоге, я пришла к выводу, что существует много различных способов решения задач на нахождение площади, не изучаемых в школьной программе, и показала  их  на примере формулы Пика. </a:t>
            </a:r>
          </a:p>
          <a:p>
            <a:pPr>
              <a:buNone/>
            </a:pP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Справочник.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5196" indent="-3429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hlinkClick r:id="rId2" action="ppaction://hlinksldjump"/>
              </a:rPr>
              <a:t>Многоугольник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 без самопересечений называется решётчатым, если все его вершины находятся в точках с целочисленными координатами (в декартовой системе координат). </a:t>
            </a:r>
          </a:p>
          <a:p>
            <a:pPr marL="425196" indent="-3429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hlinkClick r:id="rId3" action="ppaction://hlinksldjump"/>
              </a:rPr>
              <a:t>Точка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 координатной плоскости называется целочисленной, если обе её координаты целые.</a:t>
            </a:r>
          </a:p>
          <a:p>
            <a:pPr marL="425196" indent="-3429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ru-RU" sz="1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Цели работы: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66886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Выяснение существования иной, отличной от школьной программы, формулы нахождения площади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решетчатого многоугольника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Области применения искомой формулы.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Введение.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54292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dirty="0" smtClean="0"/>
              <a:t>		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Математическое образование, получаемое в общеобразовательных школах, является важнейшим компонентом общего образования и общей культуры современного человека. 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		На данном этапе, школьная система рассчитана на одиннадцатилетнее обучение.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		Всем учащимся в конце одиннадцатого класса предстоит сдавать Единый Государственный Экзамен, который покажет уровень знаний, полученный во время учебы в школе. Но школьная программа не всегда предоставляет самые рациональные способы решения  каких-либо задач .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		Например, просматривая  результаты ЕГЭ 2010 года видно, что многие ученики теряют баллы из-за задания В6. 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		Я задалась целью, как же можно сэкономить время и правильно решить это задание.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Задание В6.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12858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На клетчатой бумаге с клетками размером 1 см на 1 см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изображены фигуры(см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. рисунок). Найдите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их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площади в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квадратных сантиметрах.</a:t>
            </a:r>
            <a:endParaRPr lang="ru-RU" sz="1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pic.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85992"/>
            <a:ext cx="2071702" cy="233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pic.1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8454" y="2428868"/>
            <a:ext cx="236978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pic.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786322"/>
            <a:ext cx="3172072" cy="159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		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Итак, чтобы все-таки решить это задание мне нужно применить формулы нахождения площади, которые мы изучаем в 8классе.Но на это уйдет очень много времени, а мне нужно ответить на поставленный вопрос как можно быстрее, ведь время на экзамене строго ограниченно.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		Поэтому, проведя исследования, я выяснила, что существует теорема Пика, которая в школьной программе не изучается, но которая поможет мне быстрее справиться с заданием.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Историческая справка.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64360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dirty="0" smtClean="0"/>
              <a:t>		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Георг Александр Пик (10 августа, 1859 - 26 июля 1942) был австрийским математиком. Он умер в концлагере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Терезин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. Сегодня он известен из-за формулы Пика для определения площади решетки полигонов. Он опубликовал свою формулу в статье в 1899 году, она стала популярной, когда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Хьюго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Штейнгауз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включил её в 1969 году в издание математических снимков.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		Пик учился в Венском университете и защитил кандидатскую в 1880 году. После получения докторской степени он был назначен помощником Эрнеста Маха в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Шерльско-Фердинандском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университете в Праге. Он стал преподавателем там в 1881 году. Взяв отпуск в университете в 1884 году, стал работать с Феликсом Клейном в Лейпцигском университете. Он оставался в Праге до своей отставки в 1927 году, а за тем вернулся в Вену.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		Пик возглавлял комитет в(тогда) немецком университете Праги, который назначил Альберта Эйнштейна профессором кафедры математической физики в 1911 году.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		Пик был избран членом Чешской академии наук и искусств, но был исключен после захвата нацистами Праги.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		После ухода на пенсию в 1927 году, Пик вернулся в Вену, город, где он родился. После аншлюса, когда нацисты вошли в Австрию 12 марта 1938 года, Пик вернулся в Прагу. В марте 1939 года нацисты вторглись в Чехословакию. Георг был отправлен в концентрационный лагерь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Терезин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13 июля 1942. Он умер через две недели.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498080" cy="100013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Теорема Пика.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90712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Теорема Пика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— классический результат комбинаторной геометрии и геометрии чисел.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		Площадь многоугольника с 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целочисленными вершинами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равна сумме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 + Г/2 – 1,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где В есть количество целочисленных точек внутри многоугольника, а Г количество целочисленных точек на границе многоугольника.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endParaRPr lang="ru-RU" sz="2800" i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8572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</a:rPr>
              <a:t>Доказате</a:t>
            </a:r>
            <a:r>
              <a:rPr lang="ru-RU" sz="3600" i="1" dirty="0" smtClean="0">
                <a:solidFill>
                  <a:srgbClr val="7030A0"/>
                </a:solidFill>
              </a:rPr>
              <a:t>льст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</a:rPr>
              <a:t>во теоремы Пика.</a:t>
            </a:r>
            <a:endParaRPr lang="ru-RU" sz="36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8072462" cy="60007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5500" i="1" dirty="0" smtClean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Любой такой многоугольник легко разбить     		на треугольники с вершинами в узлах решётки, не 		содержащие узлов ни внутри, ни на сторонах. Можно 		показать, что площади всех этих треугольников 		одинаковы и равны 1/2, а, следовательно, площадь 		многоугольника равна половине их числа Т.</a:t>
            </a:r>
          </a:p>
          <a:p>
            <a:pPr>
              <a:buNone/>
            </a:pP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				Чтобы найти это число, обозначим через 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		число сторон многоугольника, через 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— число узлов 		внутри его и через 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— число узлов на сторонах, 			включая вершины. Общая сумма углов всех 			треугольников равна 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πТ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. Теперь найдём эту сумму 		другим способом.</a:t>
            </a:r>
          </a:p>
          <a:p>
            <a:pPr>
              <a:buNone/>
            </a:pP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 		Сумма углов с вершиной в любом внутреннем узле составляет 2</a:t>
            </a:r>
            <a:r>
              <a:rPr lang="el-GR" sz="7200" i="1" dirty="0" smtClean="0">
                <a:solidFill>
                  <a:schemeClr val="accent6">
                    <a:lumMod val="50000"/>
                  </a:schemeClr>
                </a:solidFill>
              </a:rPr>
              <a:t>π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, т. е. общая сумма таких углов равна 2</a:t>
            </a:r>
            <a:r>
              <a:rPr lang="el-GR" sz="7200" i="1" dirty="0" smtClean="0">
                <a:solidFill>
                  <a:schemeClr val="accent6">
                    <a:lumMod val="50000"/>
                  </a:schemeClr>
                </a:solidFill>
              </a:rPr>
              <a:t>π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; общая сумма углов при узлах на сторонах, но не в вершинах равна (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l-GR" sz="7200" i="1" dirty="0" smtClean="0">
                <a:solidFill>
                  <a:schemeClr val="accent6">
                    <a:lumMod val="50000"/>
                  </a:schemeClr>
                </a:solidFill>
              </a:rPr>
              <a:t> π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, а сумма углов при вершинах многоугольника — (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– 2) </a:t>
            </a:r>
            <a:r>
              <a:rPr lang="el-GR" sz="7200" i="1" dirty="0" smtClean="0">
                <a:solidFill>
                  <a:schemeClr val="accent6">
                    <a:lumMod val="50000"/>
                  </a:schemeClr>
                </a:solidFill>
              </a:rPr>
              <a:t>π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. Таким образом, </a:t>
            </a:r>
            <a:r>
              <a:rPr lang="el-GR" sz="7200" i="1" dirty="0" smtClean="0">
                <a:solidFill>
                  <a:schemeClr val="accent6">
                    <a:lumMod val="50000"/>
                  </a:schemeClr>
                </a:solidFill>
              </a:rPr>
              <a:t>π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Т = 2i</a:t>
            </a:r>
            <a:r>
              <a:rPr lang="el-GR" sz="7200" i="1" dirty="0" smtClean="0">
                <a:solidFill>
                  <a:schemeClr val="accent6">
                    <a:lumMod val="50000"/>
                  </a:schemeClr>
                </a:solidFill>
              </a:rPr>
              <a:t>π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+ (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l-GR" sz="7200" i="1" dirty="0" smtClean="0">
                <a:solidFill>
                  <a:schemeClr val="accent6">
                    <a:lumMod val="50000"/>
                  </a:schemeClr>
                </a:solidFill>
              </a:rPr>
              <a:t>π 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+ (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– 2)</a:t>
            </a:r>
            <a:r>
              <a:rPr lang="el-GR" sz="7200" i="1" dirty="0" smtClean="0">
                <a:solidFill>
                  <a:schemeClr val="accent6">
                    <a:lumMod val="50000"/>
                  </a:schemeClr>
                </a:solidFill>
              </a:rPr>
              <a:t> π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, откуда получаем выражение для площади S многоугольника, известное как формула Пика. 	</a:t>
            </a:r>
          </a:p>
          <a:p>
            <a:pPr>
              <a:buNone/>
            </a:pP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		Например, на рисунке 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= 9, </a:t>
            </a:r>
            <a:r>
              <a:rPr lang="ru-RU" sz="7200" i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 = 24, а следовательно, площадь многоугольника равна 27,5.</a:t>
            </a:r>
          </a:p>
          <a:p>
            <a:pPr>
              <a:lnSpc>
                <a:spcPct val="120000"/>
              </a:lnSpc>
              <a:buNone/>
            </a:pPr>
            <a:r>
              <a:rPr lang="ru-RU" sz="7200" i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endParaRPr lang="ru-RU" sz="72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72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292892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796908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Применение.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7150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Итак, вернемся к заданию В6. Теперь, зная новую формулы, мы легко сможем найти площадь этого четырехугольника.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		Так как В – 5; Г – 14, то 5+14:2-1=11 (см в квадрате)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		Площадь данного четырехугольника равна 11 см в квадрате.</a:t>
            </a:r>
          </a:p>
          <a:p>
            <a:pPr>
              <a:buNone/>
            </a:pP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4" descr="pic.1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3" y="3500438"/>
            <a:ext cx="5730981" cy="287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</TotalTime>
  <Words>127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«Формула Пика»</vt:lpstr>
      <vt:lpstr>Цели работы:</vt:lpstr>
      <vt:lpstr>Введение.</vt:lpstr>
      <vt:lpstr>Задание В6.</vt:lpstr>
      <vt:lpstr>Слайд 5</vt:lpstr>
      <vt:lpstr>Историческая справка.</vt:lpstr>
      <vt:lpstr>Теорема Пика.</vt:lpstr>
      <vt:lpstr>Доказательство теоремы Пика.</vt:lpstr>
      <vt:lpstr>Применение.</vt:lpstr>
      <vt:lpstr>Слайд 10</vt:lpstr>
      <vt:lpstr>Слайд 11</vt:lpstr>
      <vt:lpstr>Области применения формулы.</vt:lpstr>
      <vt:lpstr>Слайд 13</vt:lpstr>
      <vt:lpstr>Слайд 14</vt:lpstr>
      <vt:lpstr>Заключение.</vt:lpstr>
      <vt:lpstr>Справочник.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«Формула Пика»</dc:title>
  <dc:creator>Наташа</dc:creator>
  <cp:lastModifiedBy>Наташа</cp:lastModifiedBy>
  <cp:revision>49</cp:revision>
  <dcterms:created xsi:type="dcterms:W3CDTF">2011-01-28T11:56:58Z</dcterms:created>
  <dcterms:modified xsi:type="dcterms:W3CDTF">2011-02-08T18:00:22Z</dcterms:modified>
</cp:coreProperties>
</file>