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77" r:id="rId3"/>
    <p:sldId id="278" r:id="rId4"/>
    <p:sldId id="276" r:id="rId5"/>
    <p:sldId id="281" r:id="rId6"/>
    <p:sldId id="283" r:id="rId7"/>
    <p:sldId id="284" r:id="rId8"/>
    <p:sldId id="265" r:id="rId9"/>
    <p:sldId id="266" r:id="rId10"/>
    <p:sldId id="270" r:id="rId11"/>
    <p:sldId id="288" r:id="rId12"/>
    <p:sldId id="287" r:id="rId13"/>
    <p:sldId id="285" r:id="rId14"/>
    <p:sldId id="28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3399FF"/>
    <a:srgbClr val="FFFF66"/>
    <a:srgbClr val="333300"/>
    <a:srgbClr val="99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5" autoAdjust="0"/>
  </p:normalViewPr>
  <p:slideViewPr>
    <p:cSldViewPr>
      <p:cViewPr varScale="1">
        <p:scale>
          <a:sx n="53" d="100"/>
          <a:sy n="53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72E59-F271-4C5D-BE7B-85B408768905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201D0-39CB-4819-941F-C945EDAC9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7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1FE1-9DE3-4235-A288-31B4357BE883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7295-88AF-4E8D-9B84-2BD991DBE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1FE1-9DE3-4235-A288-31B4357BE883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7295-88AF-4E8D-9B84-2BD991DBE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1FE1-9DE3-4235-A288-31B4357BE883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7295-88AF-4E8D-9B84-2BD991DBE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1FE1-9DE3-4235-A288-31B4357BE883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7295-88AF-4E8D-9B84-2BD991DBE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1FE1-9DE3-4235-A288-31B4357BE883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7295-88AF-4E8D-9B84-2BD991DBE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1FE1-9DE3-4235-A288-31B4357BE883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7295-88AF-4E8D-9B84-2BD991DBE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1FE1-9DE3-4235-A288-31B4357BE883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7295-88AF-4E8D-9B84-2BD991DBE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1FE1-9DE3-4235-A288-31B4357BE883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7295-88AF-4E8D-9B84-2BD991DBE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1FE1-9DE3-4235-A288-31B4357BE883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7295-88AF-4E8D-9B84-2BD991DBE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1FE1-9DE3-4235-A288-31B4357BE883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7295-88AF-4E8D-9B84-2BD991DBE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1FE1-9DE3-4235-A288-31B4357BE883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7295-88AF-4E8D-9B84-2BD991DBE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F1FE1-9DE3-4235-A288-31B4357BE883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7295-88AF-4E8D-9B84-2BD991DBE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mgrus_w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143116"/>
            <a:ext cx="4928690" cy="328612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«Посмотри! Задумайся! Остановись!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" name="Picture 9" descr="1208033656_411"/>
          <p:cNvPicPr>
            <a:picLocks noChangeAspect="1" noChangeArrowheads="1"/>
          </p:cNvPicPr>
          <p:nvPr/>
        </p:nvPicPr>
        <p:blipFill>
          <a:blip r:embed="rId3" cstate="print"/>
          <a:srcRect b="14827"/>
          <a:stretch>
            <a:fillRect/>
          </a:stretch>
        </p:blipFill>
        <p:spPr bwMode="auto">
          <a:xfrm>
            <a:off x="170343" y="3643315"/>
            <a:ext cx="4511195" cy="292895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Наркомания распространяется со скоростью лесного пожар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0913" y="188913"/>
            <a:ext cx="4383087" cy="6597650"/>
          </a:xfrm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323850" y="3716338"/>
            <a:ext cx="4392613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chemeClr val="tx2"/>
                </a:solidFill>
                <a:latin typeface="Verdana" pitchFamily="34" charset="0"/>
              </a:rPr>
              <a:t>Наркомания </a:t>
            </a:r>
            <a:br>
              <a:rPr lang="ru-RU" sz="2800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2800">
                <a:solidFill>
                  <a:schemeClr val="tx2"/>
                </a:solidFill>
                <a:latin typeface="Verdana" pitchFamily="34" charset="0"/>
              </a:rPr>
              <a:t>распространяется </a:t>
            </a:r>
            <a:br>
              <a:rPr lang="ru-RU" sz="2800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2800">
                <a:solidFill>
                  <a:schemeClr val="tx2"/>
                </a:solidFill>
                <a:latin typeface="Verdana" pitchFamily="34" charset="0"/>
              </a:rPr>
              <a:t>со скоростью </a:t>
            </a:r>
            <a:br>
              <a:rPr lang="ru-RU" sz="2800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2800">
                <a:solidFill>
                  <a:schemeClr val="tx2"/>
                </a:solidFill>
                <a:latin typeface="Verdana" pitchFamily="34" charset="0"/>
              </a:rPr>
              <a:t>лесного пожара.</a:t>
            </a:r>
            <a:endParaRPr lang="ru-RU" sz="2800">
              <a:latin typeface="Verdana" pitchFamily="34" charset="0"/>
            </a:endParaRPr>
          </a:p>
        </p:txBody>
      </p:sp>
      <p:pic>
        <p:nvPicPr>
          <p:cNvPr id="14340" name="Picture 4" descr="58301_prev_9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0350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Социальный педагог\Desktop\фото преступление\b_2009-09-01_12518626147.jpg"/>
          <p:cNvPicPr>
            <a:picLocks noChangeAspect="1" noChangeArrowheads="1"/>
          </p:cNvPicPr>
          <p:nvPr/>
        </p:nvPicPr>
        <p:blipFill>
          <a:blip r:embed="rId2"/>
          <a:srcRect b="20703"/>
          <a:stretch>
            <a:fillRect/>
          </a:stretch>
        </p:blipFill>
        <p:spPr bwMode="auto">
          <a:xfrm>
            <a:off x="857224" y="642918"/>
            <a:ext cx="7358114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Венцова\ФОТО\Февраль\IMG_0674.jpg"/>
          <p:cNvPicPr>
            <a:picLocks noChangeAspect="1" noChangeArrowheads="1"/>
          </p:cNvPicPr>
          <p:nvPr/>
        </p:nvPicPr>
        <p:blipFill>
          <a:blip r:embed="rId2"/>
          <a:srcRect l="29916" r="16235"/>
          <a:stretch>
            <a:fillRect/>
          </a:stretch>
        </p:blipFill>
        <p:spPr bwMode="auto">
          <a:xfrm>
            <a:off x="7215188" y="0"/>
            <a:ext cx="192881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1\Desktop\ВСтреча\IMG_07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892425"/>
            <a:ext cx="5286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1\Desktop\ВСтреча\IMG_1359.JPG"/>
          <p:cNvPicPr>
            <a:picLocks noChangeAspect="1" noChangeArrowheads="1"/>
          </p:cNvPicPr>
          <p:nvPr/>
        </p:nvPicPr>
        <p:blipFill>
          <a:blip r:embed="rId4"/>
          <a:srcRect t="35593"/>
          <a:stretch>
            <a:fillRect/>
          </a:stretch>
        </p:blipFill>
        <p:spPr bwMode="auto">
          <a:xfrm>
            <a:off x="0" y="0"/>
            <a:ext cx="5619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Users\1\Pictures\2009-02-25\0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Венцова\ФОТО\9 кл\Копия IMG_0717.jpg"/>
          <p:cNvPicPr>
            <a:picLocks noChangeAspect="1" noChangeArrowheads="1"/>
          </p:cNvPicPr>
          <p:nvPr/>
        </p:nvPicPr>
        <p:blipFill>
          <a:blip r:embed="rId6" cstate="print"/>
          <a:srcRect t="15238" b="25714"/>
          <a:stretch>
            <a:fillRect/>
          </a:stretch>
        </p:blipFill>
        <p:spPr bwMode="auto">
          <a:xfrm rot="20823162">
            <a:off x="3449377" y="1613722"/>
            <a:ext cx="4424319" cy="1959354"/>
          </a:xfrm>
          <a:prstGeom prst="round2Diag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000372"/>
            <a:ext cx="3691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Альтернатива 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употребления наркотиков</a:t>
            </a:r>
            <a:endParaRPr lang="ru-RU" sz="2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39" y="1285860"/>
            <a:ext cx="9026061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ru-RU" sz="2400" dirty="0" smtClean="0"/>
              <a:t>1. «В здоровом теле здоровый дух- глупое изречение. </a:t>
            </a:r>
          </a:p>
          <a:p>
            <a:pPr marL="342900" lvl="0" indent="-342900"/>
            <a:r>
              <a:rPr lang="ru-RU" sz="2400" dirty="0" smtClean="0"/>
              <a:t>Здоровое тело- продукт здравого рассудка» (Бернард Шоу).</a:t>
            </a:r>
          </a:p>
          <a:p>
            <a:pPr marL="342900" lvl="0" indent="-342900"/>
            <a:endParaRPr lang="ru-RU" sz="2400" dirty="0" smtClean="0"/>
          </a:p>
          <a:p>
            <a:pPr lvl="0"/>
            <a:r>
              <a:rPr lang="ru-RU" sz="2400" dirty="0" smtClean="0"/>
              <a:t>2. «Кто рассчитывает обеспечить себе здоровье, пребывая в лени,</a:t>
            </a:r>
          </a:p>
          <a:p>
            <a:pPr lvl="0"/>
            <a:r>
              <a:rPr lang="ru-RU" sz="2400" dirty="0" smtClean="0"/>
              <a:t> тот поступает так же глупо, как и человек, думающий молчанием</a:t>
            </a:r>
          </a:p>
          <a:p>
            <a:pPr lvl="0"/>
            <a:r>
              <a:rPr lang="ru-RU" sz="2400" dirty="0" smtClean="0"/>
              <a:t> усовершенствовать свой голос» (Плутарх).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3. «Самое важное свойство для физического здоровья </a:t>
            </a:r>
          </a:p>
          <a:p>
            <a:pPr lvl="0"/>
            <a:r>
              <a:rPr lang="ru-RU" sz="2400" dirty="0" smtClean="0"/>
              <a:t>представляет бодрость духа. Упадок духа сродни смерти» (</a:t>
            </a:r>
            <a:r>
              <a:rPr lang="ru-RU" sz="2400" dirty="0" err="1" smtClean="0"/>
              <a:t>Годвин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руги на воде cop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713787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4572000" y="3357563"/>
            <a:ext cx="4176713" cy="25923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4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1414"/>
                    </a:gs>
                  </a:gsLst>
                  <a:path path="rect">
                    <a:fillToRect l="100000" t="100000"/>
                  </a:path>
                </a:gradFill>
                <a:latin typeface="Bookman Old Style"/>
              </a:rPr>
              <a:t>жизнь!</a:t>
            </a: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468313" y="4508500"/>
            <a:ext cx="4248150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38100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B4B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выбираю</a:t>
            </a:r>
          </a:p>
        </p:txBody>
      </p:sp>
      <p:pic>
        <p:nvPicPr>
          <p:cNvPr id="32775" name="Picture 7" descr="30-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0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95288" y="476250"/>
            <a:ext cx="3744912" cy="23050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395288" y="404813"/>
            <a:ext cx="3671887" cy="244792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6" grpId="0" animBg="1"/>
      <p:bldP spid="327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Социальный педагог\Desktop\КАРТИНКИ\фон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0" y="1"/>
            <a:ext cx="9143999" cy="6858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  <a:cs typeface="+mn-cs"/>
              </a:rPr>
              <a:t>мы хотим,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  <a:cs typeface="+mn-cs"/>
              </a:rPr>
              <a:t>чтобы среди нас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  <a:cs typeface="+mn-cs"/>
              </a:rPr>
              <a:t> не было равнодушных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  <a:cs typeface="+mn-cs"/>
              </a:rPr>
              <a:t>ни по отношению к себе,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  <a:cs typeface="+mn-cs"/>
              </a:rPr>
              <a:t>ни по отношению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  <a:cs typeface="+mn-cs"/>
              </a:rPr>
              <a:t> к другим! </a:t>
            </a:r>
          </a:p>
        </p:txBody>
      </p:sp>
      <p:pic>
        <p:nvPicPr>
          <p:cNvPr id="15362" name="Picture 2" descr="C:\Users\Социальный педагог\Desktop\КАРТИНКИ\фон\backgrounds_1000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428625"/>
            <a:ext cx="7405687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удод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49650"/>
            <a:ext cx="40322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урод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1075"/>
            <a:ext cx="33432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067175" y="404813"/>
            <a:ext cx="45354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ПОМНИТЕ!</a:t>
            </a:r>
            <a:endParaRPr lang="en-US" sz="3200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800" b="1"/>
              <a:t>У людей, принимающих наркотики, рождаются дети-уроды или нежизнеспособные дети</a:t>
            </a:r>
            <a:r>
              <a:rPr lang="ru-RU" sz="2400" b="1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%CE%F2%F1%F3%F2%F1%F2%E2%E8%E5%20%E8%20%E2%EE%E4%FF%ED%EA%E0%20%EC%EE%E7%E3%E0%20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0163"/>
            <a:ext cx="4714875" cy="625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ost-1-11540025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038" y="0"/>
            <a:ext cx="4935537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ost-1-115400288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50"/>
            <a:ext cx="52355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ost-1-11540037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0"/>
            <a:ext cx="2794994" cy="36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4" name="Picture 6" descr="post-1-11540017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428860" cy="316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5" name="Picture 7" descr="post-1-11540021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62" y="2406375"/>
            <a:ext cx="3643338" cy="44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6429420" cy="4429156"/>
          </a:xfrm>
          <a:prstGeom prst="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15431131" flipH="1">
            <a:off x="7704138" y="5192713"/>
            <a:ext cx="215900" cy="2305050"/>
            <a:chOff x="4863" y="2949"/>
            <a:chExt cx="33" cy="474"/>
          </a:xfrm>
        </p:grpSpPr>
        <p:sp>
          <p:nvSpPr>
            <p:cNvPr id="57352" name="Freeform 8"/>
            <p:cNvSpPr>
              <a:spLocks/>
            </p:cNvSpPr>
            <p:nvPr/>
          </p:nvSpPr>
          <p:spPr bwMode="auto">
            <a:xfrm>
              <a:off x="4863" y="3072"/>
              <a:ext cx="33" cy="2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37"/>
                </a:cxn>
                <a:cxn ang="0">
                  <a:pos x="33" y="240"/>
                </a:cxn>
                <a:cxn ang="0">
                  <a:pos x="33" y="192"/>
                </a:cxn>
                <a:cxn ang="0">
                  <a:pos x="33" y="0"/>
                </a:cxn>
                <a:cxn ang="0">
                  <a:pos x="0" y="3"/>
                </a:cxn>
              </a:cxnLst>
              <a:rect l="0" t="0" r="r" b="b"/>
              <a:pathLst>
                <a:path w="33" h="240">
                  <a:moveTo>
                    <a:pt x="0" y="3"/>
                  </a:moveTo>
                  <a:lnTo>
                    <a:pt x="0" y="237"/>
                  </a:lnTo>
                  <a:lnTo>
                    <a:pt x="33" y="240"/>
                  </a:lnTo>
                  <a:lnTo>
                    <a:pt x="33" y="192"/>
                  </a:lnTo>
                  <a:lnTo>
                    <a:pt x="3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18900000" scaled="1"/>
            </a:gradFill>
            <a:ln w="3175" cmpd="sng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ru-RU" sz="2600">
                <a:latin typeface="Verdana" pitchFamily="34" charset="0"/>
              </a:endParaRPr>
            </a:p>
          </p:txBody>
        </p:sp>
        <p:sp>
          <p:nvSpPr>
            <p:cNvPr id="21511" name="Freeform 9"/>
            <p:cNvSpPr>
              <a:spLocks/>
            </p:cNvSpPr>
            <p:nvPr/>
          </p:nvSpPr>
          <p:spPr bwMode="auto">
            <a:xfrm>
              <a:off x="4881" y="2949"/>
              <a:ext cx="1" cy="126"/>
            </a:xfrm>
            <a:custGeom>
              <a:avLst/>
              <a:gdLst>
                <a:gd name="T0" fmla="*/ 0 w 1"/>
                <a:gd name="T1" fmla="*/ 126 h 126"/>
                <a:gd name="T2" fmla="*/ 0 w 1"/>
                <a:gd name="T3" fmla="*/ 0 h 126"/>
                <a:gd name="T4" fmla="*/ 0 60000 65536"/>
                <a:gd name="T5" fmla="*/ 0 60000 65536"/>
                <a:gd name="T6" fmla="*/ 0 w 1"/>
                <a:gd name="T7" fmla="*/ 0 h 126"/>
                <a:gd name="T8" fmla="*/ 1 w 1"/>
                <a:gd name="T9" fmla="*/ 126 h 1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6">
                  <a:moveTo>
                    <a:pt x="0" y="12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ru-RU" sz="2600">
                <a:latin typeface="Verdana" pitchFamily="34" charset="0"/>
              </a:endParaRPr>
            </a:p>
          </p:txBody>
        </p:sp>
        <p:sp>
          <p:nvSpPr>
            <p:cNvPr id="21512" name="Freeform 10"/>
            <p:cNvSpPr>
              <a:spLocks/>
            </p:cNvSpPr>
            <p:nvPr/>
          </p:nvSpPr>
          <p:spPr bwMode="auto">
            <a:xfrm>
              <a:off x="4881" y="3315"/>
              <a:ext cx="1" cy="108"/>
            </a:xfrm>
            <a:custGeom>
              <a:avLst/>
              <a:gdLst>
                <a:gd name="T0" fmla="*/ 0 w 1"/>
                <a:gd name="T1" fmla="*/ 108 h 108"/>
                <a:gd name="T2" fmla="*/ 0 w 1"/>
                <a:gd name="T3" fmla="*/ 0 h 108"/>
                <a:gd name="T4" fmla="*/ 0 60000 65536"/>
                <a:gd name="T5" fmla="*/ 0 60000 65536"/>
                <a:gd name="T6" fmla="*/ 0 w 1"/>
                <a:gd name="T7" fmla="*/ 0 h 108"/>
                <a:gd name="T8" fmla="*/ 1 w 1"/>
                <a:gd name="T9" fmla="*/ 108 h 1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8">
                  <a:moveTo>
                    <a:pt x="0" y="108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ru-RU" sz="2600">
                <a:latin typeface="Verdana" pitchFamily="34" charset="0"/>
              </a:endParaRPr>
            </a:p>
          </p:txBody>
        </p:sp>
        <p:sp>
          <p:nvSpPr>
            <p:cNvPr id="21513" name="Freeform 11"/>
            <p:cNvSpPr>
              <a:spLocks/>
            </p:cNvSpPr>
            <p:nvPr/>
          </p:nvSpPr>
          <p:spPr bwMode="auto">
            <a:xfrm>
              <a:off x="4863" y="3261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ru-RU" sz="2600">
                <a:latin typeface="Verdana" pitchFamily="34" charset="0"/>
              </a:endParaRPr>
            </a:p>
          </p:txBody>
        </p:sp>
        <p:sp>
          <p:nvSpPr>
            <p:cNvPr id="21514" name="Freeform 12"/>
            <p:cNvSpPr>
              <a:spLocks/>
            </p:cNvSpPr>
            <p:nvPr/>
          </p:nvSpPr>
          <p:spPr bwMode="auto">
            <a:xfrm>
              <a:off x="4863" y="3408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5715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ru-RU" sz="2600">
                <a:latin typeface="Verdana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8662" y="642918"/>
            <a:ext cx="7652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Алгоритм составления </a:t>
            </a:r>
            <a:r>
              <a:rPr lang="ru-RU" sz="4800" b="1" dirty="0" err="1" smtClean="0"/>
              <a:t>синквейна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1643050"/>
            <a:ext cx="595509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4400" dirty="0"/>
              <a:t>с</a:t>
            </a:r>
            <a:r>
              <a:rPr lang="ru-RU" sz="4400" dirty="0" smtClean="0"/>
              <a:t>лово</a:t>
            </a:r>
            <a:endParaRPr lang="ru-RU" sz="4400" dirty="0" smtClean="0"/>
          </a:p>
          <a:p>
            <a:pPr marL="342900" indent="-342900">
              <a:buAutoNum type="arabicParenR"/>
            </a:pPr>
            <a:r>
              <a:rPr lang="ru-RU" sz="4400" dirty="0" smtClean="0"/>
              <a:t>два прилагательных</a:t>
            </a:r>
          </a:p>
          <a:p>
            <a:pPr marL="342900" indent="-342900">
              <a:buAutoNum type="arabicParenR" startAt="3"/>
            </a:pPr>
            <a:r>
              <a:rPr lang="ru-RU" sz="4400" dirty="0" smtClean="0"/>
              <a:t>три глагола</a:t>
            </a:r>
          </a:p>
          <a:p>
            <a:pPr marL="342900" indent="-342900">
              <a:buAutoNum type="arabicParenR" startAt="3"/>
            </a:pPr>
            <a:r>
              <a:rPr lang="ru-RU" sz="4400" dirty="0" smtClean="0"/>
              <a:t>краткое предложение</a:t>
            </a:r>
          </a:p>
          <a:p>
            <a:pPr marL="342900" indent="-342900">
              <a:buAutoNum type="arabicParenR" startAt="3"/>
            </a:pPr>
            <a:r>
              <a:rPr lang="ru-RU" sz="4400" dirty="0" smtClean="0"/>
              <a:t>синоним</a:t>
            </a:r>
            <a:endParaRPr lang="ru-RU" sz="4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52"/>
            <a:ext cx="575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Причины употребления ПАВ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143116"/>
            <a:ext cx="84885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3600" dirty="0" smtClean="0"/>
              <a:t>любопытство;</a:t>
            </a:r>
          </a:p>
          <a:p>
            <a:pPr>
              <a:buFontTx/>
              <a:buChar char="-"/>
            </a:pPr>
            <a:r>
              <a:rPr lang="ru-RU" sz="3600" dirty="0" smtClean="0"/>
              <a:t> уход от проблем;</a:t>
            </a:r>
          </a:p>
          <a:p>
            <a:pPr>
              <a:buFontTx/>
              <a:buChar char="-"/>
            </a:pPr>
            <a:r>
              <a:rPr lang="ru-RU" sz="3600" dirty="0" smtClean="0"/>
              <a:t> желание следовать правилам компании;</a:t>
            </a:r>
          </a:p>
          <a:p>
            <a:pPr>
              <a:buFontTx/>
              <a:buChar char="-"/>
            </a:pPr>
            <a:r>
              <a:rPr lang="ru-RU" sz="3600" dirty="0" smtClean="0"/>
              <a:t> для облегчения контактов;</a:t>
            </a:r>
          </a:p>
          <a:p>
            <a:pPr>
              <a:buFontTx/>
              <a:buChar char="-"/>
            </a:pPr>
            <a:r>
              <a:rPr lang="ru-RU" sz="3600" dirty="0" smtClean="0"/>
              <a:t> поиск новых ощущений</a:t>
            </a:r>
            <a:endParaRPr lang="ru-RU" sz="3600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15431131" flipH="1">
            <a:off x="6885249" y="4414061"/>
            <a:ext cx="476747" cy="2736366"/>
            <a:chOff x="4863" y="2949"/>
            <a:chExt cx="33" cy="474"/>
          </a:xfrm>
        </p:grpSpPr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863" y="3072"/>
              <a:ext cx="33" cy="2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37"/>
                </a:cxn>
                <a:cxn ang="0">
                  <a:pos x="33" y="240"/>
                </a:cxn>
                <a:cxn ang="0">
                  <a:pos x="33" y="192"/>
                </a:cxn>
                <a:cxn ang="0">
                  <a:pos x="33" y="0"/>
                </a:cxn>
                <a:cxn ang="0">
                  <a:pos x="0" y="3"/>
                </a:cxn>
              </a:cxnLst>
              <a:rect l="0" t="0" r="r" b="b"/>
              <a:pathLst>
                <a:path w="33" h="240">
                  <a:moveTo>
                    <a:pt x="0" y="3"/>
                  </a:moveTo>
                  <a:lnTo>
                    <a:pt x="0" y="237"/>
                  </a:lnTo>
                  <a:lnTo>
                    <a:pt x="33" y="240"/>
                  </a:lnTo>
                  <a:lnTo>
                    <a:pt x="33" y="192"/>
                  </a:lnTo>
                  <a:lnTo>
                    <a:pt x="3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18900000" scaled="1"/>
            </a:gradFill>
            <a:ln w="3175" cmpd="sng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  <a:defRPr/>
              </a:pPr>
              <a:endParaRPr lang="ru-RU" sz="2600">
                <a:latin typeface="Verdana" pitchFamily="34" charset="0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881" y="2949"/>
              <a:ext cx="1" cy="126"/>
            </a:xfrm>
            <a:custGeom>
              <a:avLst/>
              <a:gdLst>
                <a:gd name="T0" fmla="*/ 0 w 1"/>
                <a:gd name="T1" fmla="*/ 126 h 126"/>
                <a:gd name="T2" fmla="*/ 0 w 1"/>
                <a:gd name="T3" fmla="*/ 0 h 126"/>
                <a:gd name="T4" fmla="*/ 0 60000 65536"/>
                <a:gd name="T5" fmla="*/ 0 60000 65536"/>
                <a:gd name="T6" fmla="*/ 0 w 1"/>
                <a:gd name="T7" fmla="*/ 0 h 126"/>
                <a:gd name="T8" fmla="*/ 1 w 1"/>
                <a:gd name="T9" fmla="*/ 126 h 1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6">
                  <a:moveTo>
                    <a:pt x="0" y="12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ru-RU" sz="2600">
                <a:latin typeface="Verdana" pitchFamily="34" charset="0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881" y="3315"/>
              <a:ext cx="1" cy="108"/>
            </a:xfrm>
            <a:custGeom>
              <a:avLst/>
              <a:gdLst>
                <a:gd name="T0" fmla="*/ 0 w 1"/>
                <a:gd name="T1" fmla="*/ 108 h 108"/>
                <a:gd name="T2" fmla="*/ 0 w 1"/>
                <a:gd name="T3" fmla="*/ 0 h 108"/>
                <a:gd name="T4" fmla="*/ 0 60000 65536"/>
                <a:gd name="T5" fmla="*/ 0 60000 65536"/>
                <a:gd name="T6" fmla="*/ 0 w 1"/>
                <a:gd name="T7" fmla="*/ 0 h 108"/>
                <a:gd name="T8" fmla="*/ 1 w 1"/>
                <a:gd name="T9" fmla="*/ 108 h 1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8">
                  <a:moveTo>
                    <a:pt x="0" y="108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ru-RU" sz="2600">
                <a:latin typeface="Verdana" pitchFamily="34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4863" y="3261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ru-RU" sz="2600">
                <a:latin typeface="Verdana" pitchFamily="34" charset="0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863" y="3408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4 h 4"/>
                <a:gd name="T4" fmla="*/ 0 60000 65536"/>
                <a:gd name="T5" fmla="*/ 0 60000 65536"/>
                <a:gd name="T6" fmla="*/ 0 w 33"/>
                <a:gd name="T7" fmla="*/ 0 h 4"/>
                <a:gd name="T8" fmla="*/ 33 w 3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">
                  <a:moveTo>
                    <a:pt x="0" y="0"/>
                  </a:moveTo>
                  <a:lnTo>
                    <a:pt x="33" y="4"/>
                  </a:lnTo>
                </a:path>
              </a:pathLst>
            </a:custGeom>
            <a:noFill/>
            <a:ln w="5715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ru-RU" sz="260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1"/>
          <p:cNvPicPr>
            <a:picLocks noChangeAspect="1" noChangeArrowheads="1"/>
          </p:cNvPicPr>
          <p:nvPr/>
        </p:nvPicPr>
        <p:blipFill>
          <a:blip r:embed="rId2" cstate="print">
            <a:lum bright="48000" contrast="-40000"/>
          </a:blip>
          <a:srcRect/>
          <a:stretch>
            <a:fillRect/>
          </a:stretch>
        </p:blipFill>
        <p:spPr>
          <a:xfrm>
            <a:off x="-654" y="0"/>
            <a:ext cx="914465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97643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Проблемы: </a:t>
            </a:r>
          </a:p>
          <a:p>
            <a:r>
              <a:rPr lang="ru-RU" sz="3200" b="1" dirty="0" smtClean="0"/>
              <a:t>психические расстройства, </a:t>
            </a:r>
          </a:p>
          <a:p>
            <a:r>
              <a:rPr lang="ru-RU" sz="3200" b="1" dirty="0" smtClean="0"/>
              <a:t>слабоумие, суицид, </a:t>
            </a:r>
          </a:p>
          <a:p>
            <a:r>
              <a:rPr lang="ru-RU" sz="3200" b="1" dirty="0" smtClean="0"/>
              <a:t>воровство, ВИЧ/СПИД,</a:t>
            </a:r>
          </a:p>
          <a:p>
            <a:r>
              <a:rPr lang="ru-RU" sz="3200" b="1" dirty="0" smtClean="0"/>
              <a:t> проблемы в семье, </a:t>
            </a:r>
          </a:p>
          <a:p>
            <a:r>
              <a:rPr lang="ru-RU" sz="3200" b="1" dirty="0" smtClean="0"/>
              <a:t>изготовление, хранение  и продажа наркотиков, </a:t>
            </a:r>
          </a:p>
          <a:p>
            <a:r>
              <a:rPr lang="ru-RU" sz="3200" b="1" dirty="0" smtClean="0"/>
              <a:t>поражение всех систем,</a:t>
            </a:r>
          </a:p>
          <a:p>
            <a:r>
              <a:rPr lang="ru-RU" sz="3200" b="1" dirty="0" smtClean="0"/>
              <a:t> прогулы в школе, хулиганство, </a:t>
            </a:r>
          </a:p>
          <a:p>
            <a:r>
              <a:rPr lang="ru-RU" sz="3200" b="1" dirty="0" smtClean="0"/>
              <a:t>проституция, убийство.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84313"/>
            <a:ext cx="4643438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00" b="1" smtClean="0">
                <a:latin typeface="Times New Roman" pitchFamily="18" charset="0"/>
              </a:rPr>
              <a:t>                                  </a:t>
            </a:r>
            <a:r>
              <a:rPr lang="ru-RU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Проблема наркомании затрагивает  около </a:t>
            </a:r>
            <a:r>
              <a:rPr lang="ru-RU" sz="24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30 млн.</a:t>
            </a:r>
            <a:r>
              <a:rPr lang="ru-RU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человек, то есть практически  </a:t>
            </a:r>
            <a:r>
              <a:rPr lang="ru-RU" sz="24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каждого пятого</a:t>
            </a:r>
            <a:r>
              <a:rPr lang="ru-RU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жителя страны.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Сегодня в России не   осталось ни одного  региона,  где не были бы зафиксированы  случаи употребления наркотиков или их  распространения.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</a:t>
            </a:r>
            <a:endParaRPr lang="ru-RU" sz="700" b="1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19" name="Picture 12" descr="НАРКОТИКИ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14000" contrast="18000"/>
          </a:blip>
          <a:srcRect/>
          <a:stretch>
            <a:fillRect/>
          </a:stretch>
        </p:blipFill>
        <p:spPr>
          <a:xfrm>
            <a:off x="4787900" y="1989138"/>
            <a:ext cx="4157663" cy="4176712"/>
          </a:xfrm>
          <a:noFill/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62658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996633"/>
                    </a:gs>
                  </a:gsLst>
                  <a:lin ang="5400000" scaled="1"/>
                </a:gradFill>
                <a:latin typeface="Arial"/>
                <a:cs typeface="Arial"/>
              </a:rPr>
              <a:t>НАРКОМАНИЯ   В   РОССИИ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33375"/>
            <a:ext cx="26479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13100"/>
            <a:ext cx="25923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214678" y="3500438"/>
            <a:ext cx="53990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Средний возраст приобщения к наркотикам в России составляет </a:t>
            </a:r>
            <a:r>
              <a:rPr lang="ru-RU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15-17 </a:t>
            </a:r>
            <a:r>
              <a:rPr lang="ru-RU" sz="2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лет</a:t>
            </a: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Средняя продолжительность жизни людей, употребляющих наркотики, не превышает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4,5 года.    </a:t>
            </a:r>
            <a: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14282" y="404813"/>
            <a:ext cx="5214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данным  </a:t>
            </a:r>
            <a:r>
              <a:rPr lang="ru-RU" sz="28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Госнаркоконтроля</a:t>
            </a: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стране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млн. человек </a:t>
            </a:r>
            <a:r>
              <a:rPr lang="ru-RU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регулярно употребляют наркотики. Из- за употребления наркотиков детская смертность увеличилась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45 раз.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280</TotalTime>
  <Words>297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34</cp:revision>
  <dcterms:created xsi:type="dcterms:W3CDTF">2011-04-03T14:39:54Z</dcterms:created>
  <dcterms:modified xsi:type="dcterms:W3CDTF">2013-04-30T11:13:43Z</dcterms:modified>
</cp:coreProperties>
</file>