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sldIdLst>
    <p:sldId id="256" r:id="rId2"/>
    <p:sldId id="270" r:id="rId3"/>
    <p:sldId id="263" r:id="rId4"/>
    <p:sldId id="273" r:id="rId5"/>
    <p:sldId id="272" r:id="rId6"/>
    <p:sldId id="274" r:id="rId7"/>
    <p:sldId id="284" r:id="rId8"/>
    <p:sldId id="271" r:id="rId9"/>
    <p:sldId id="279" r:id="rId10"/>
    <p:sldId id="280" r:id="rId11"/>
    <p:sldId id="276" r:id="rId12"/>
    <p:sldId id="275" r:id="rId13"/>
    <p:sldId id="277" r:id="rId14"/>
    <p:sldId id="278" r:id="rId15"/>
    <p:sldId id="257" r:id="rId16"/>
    <p:sldId id="260" r:id="rId17"/>
    <p:sldId id="264" r:id="rId18"/>
    <p:sldId id="262" r:id="rId19"/>
    <p:sldId id="281" r:id="rId20"/>
    <p:sldId id="286" r:id="rId21"/>
    <p:sldId id="285" r:id="rId22"/>
    <p:sldId id="283" r:id="rId23"/>
    <p:sldId id="282" r:id="rId24"/>
    <p:sldId id="25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7D0519-AA54-4A5C-A168-AD78255E86C8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460FE-DDE5-4E02-A19B-BEDA66CC5A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714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DDF49E-CB7A-4257-8B59-FCA9E490A9C6}" type="slidenum">
              <a:rPr lang="ru-RU"/>
              <a:pPr/>
              <a:t>7</a:t>
            </a:fld>
            <a:endParaRPr lang="ru-RU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F281F-CCB4-44F4-8D54-7EDBA502C23A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F9E7C-EFE2-46ED-8E5D-32761D180BC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F281F-CCB4-44F4-8D54-7EDBA502C23A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F9E7C-EFE2-46ED-8E5D-32761D180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F281F-CCB4-44F4-8D54-7EDBA502C23A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F9E7C-EFE2-46ED-8E5D-32761D180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5D360-9EC9-45B3-ADC0-82C8D0877E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03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F281F-CCB4-44F4-8D54-7EDBA502C23A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F9E7C-EFE2-46ED-8E5D-32761D180BC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F281F-CCB4-44F4-8D54-7EDBA502C23A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F9E7C-EFE2-46ED-8E5D-32761D180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F281F-CCB4-44F4-8D54-7EDBA502C23A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F9E7C-EFE2-46ED-8E5D-32761D180BC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F281F-CCB4-44F4-8D54-7EDBA502C23A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F9E7C-EFE2-46ED-8E5D-32761D180BC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F281F-CCB4-44F4-8D54-7EDBA502C23A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F9E7C-EFE2-46ED-8E5D-32761D180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F281F-CCB4-44F4-8D54-7EDBA502C23A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F9E7C-EFE2-46ED-8E5D-32761D180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F281F-CCB4-44F4-8D54-7EDBA502C23A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F9E7C-EFE2-46ED-8E5D-32761D180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F281F-CCB4-44F4-8D54-7EDBA502C23A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F9E7C-EFE2-46ED-8E5D-32761D180BC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EEF281F-CCB4-44F4-8D54-7EDBA502C23A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CCF9E7C-EFE2-46ED-8E5D-32761D180BC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fmk.3dn.ru/publ/1-1-0-6" TargetMode="External"/><Relationship Id="rId2" Type="http://schemas.openxmlformats.org/officeDocument/2006/relationships/hyperlink" Target="http://www.u-lekar.ru/content/view/922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iensmed.ru/news/pricin-alkogol1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3794" y="4653136"/>
            <a:ext cx="6266557" cy="1656183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Работу выполнили обучающиеся 9 класса</a:t>
            </a:r>
          </a:p>
          <a:p>
            <a:r>
              <a:rPr lang="ru-RU" b="1" dirty="0" smtClean="0"/>
              <a:t> МОУ «СОШ с. </a:t>
            </a:r>
            <a:r>
              <a:rPr lang="ru-RU" b="1" dirty="0" err="1" smtClean="0"/>
              <a:t>Брыковка</a:t>
            </a:r>
            <a:r>
              <a:rPr lang="ru-RU" b="1" dirty="0" smtClean="0"/>
              <a:t> Духовницкого района Саратовской области» </a:t>
            </a:r>
          </a:p>
          <a:p>
            <a:r>
              <a:rPr lang="ru-RU" b="1" dirty="0" err="1" smtClean="0"/>
              <a:t>Канаев</a:t>
            </a:r>
            <a:r>
              <a:rPr lang="ru-RU" b="1" dirty="0" smtClean="0"/>
              <a:t> Максим и </a:t>
            </a:r>
            <a:r>
              <a:rPr lang="ru-RU" b="1" dirty="0" err="1" smtClean="0"/>
              <a:t>Понуров</a:t>
            </a:r>
            <a:r>
              <a:rPr lang="ru-RU" b="1" dirty="0" smtClean="0"/>
              <a:t> Владимир</a:t>
            </a:r>
          </a:p>
          <a:p>
            <a:pPr algn="ctr"/>
            <a:r>
              <a:rPr lang="ru-RU" b="1" dirty="0" smtClean="0"/>
              <a:t>2011</a:t>
            </a: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175351" cy="230425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182880" indent="0" algn="ctr">
              <a:buNone/>
            </a:pPr>
            <a:r>
              <a:rPr lang="ru-RU" sz="6600" dirty="0" smtClean="0">
                <a:solidFill>
                  <a:schemeClr val="accent1">
                    <a:lumMod val="50000"/>
                  </a:schemeClr>
                </a:solidFill>
              </a:rPr>
              <a:t>АЛКОГОЛЬ – ВРАГ ЗДОРОВЬЮ</a:t>
            </a:r>
            <a:endParaRPr lang="ru-RU" sz="6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93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619672" y="731520"/>
            <a:ext cx="6912768" cy="55778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Третья ступень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развития алкоголизма характеризуется уменьшением стойкости организма по отношению к спиртному, органы и системы истощены. Для опьянения достаточно совсем малых количеств алкоголя, причем и состояние это не вызывает у больного положительных ощущений. Очень явно выражено интеллектуальное разложение. Он не обращает внимания уже на внешние условия и на то, с кем выпить. На подобной стадии развития заболевания состояние хмеля – это норма жизни. Алкоголик не вступает в ссоры, он не может заснуть без спиртного. На этой стадии развивается нарушение работы важных внутренних органов: мозга, печени, сердца, почек, которое нередко вызывает летальный исход.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5" descr="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4412" y="4592489"/>
            <a:ext cx="1103312" cy="2187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17472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539552" y="332656"/>
            <a:ext cx="781521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>
              <a:tabLst>
                <a:tab pos="450850" algn="l"/>
              </a:tabLst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После одного приема небольшой дозы спиртного алкоголь сохраняется в мозгу, сердце, почках, желудке от 49 часов до 15 суток</a:t>
            </a:r>
          </a:p>
        </p:txBody>
      </p:sp>
      <p:pic>
        <p:nvPicPr>
          <p:cNvPr id="38915" name="Picture 3" descr="C:\Users\Марианна\Desktop\0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899" y="3021208"/>
            <a:ext cx="4277597" cy="27363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680" y="2255093"/>
            <a:ext cx="3721287" cy="426853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0250283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539552" y="908050"/>
            <a:ext cx="813690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 употреблении алкоголя  исчезают запреты, беспокойство и волнение, они уступают место ощущению эйфории; ухудшается зрение, речь и координация движений.</a:t>
            </a:r>
          </a:p>
        </p:txBody>
      </p:sp>
      <p:pic>
        <p:nvPicPr>
          <p:cNvPr id="18434" name="Picture 2" descr="C:\Users\Марианна\Desktop\_1 (2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843063"/>
            <a:ext cx="4455594" cy="353826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6" name="Picture 4" descr="C:\Users\Марианна\Desktop\achtoa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09" y="2843063"/>
            <a:ext cx="3638013" cy="36380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5525639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Марианна\Desktop\Влияние на организм челоека\p006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19700" cy="6858000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5364163" y="765175"/>
            <a:ext cx="3779837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Последствия алкоголизма:</a:t>
            </a:r>
            <a:r>
              <a:rPr lang="ru-RU" sz="2800" dirty="0"/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поражение мозга, пищеводное кровотечение из варикозных сосудов, функциональная почечная недостаточность, анемия, нарушение свертываемости крови</a:t>
            </a:r>
          </a:p>
        </p:txBody>
      </p:sp>
    </p:spTree>
    <p:extLst>
      <p:ext uri="{BB962C8B-B14F-4D97-AF65-F5344CB8AC3E}">
        <p14:creationId xmlns:p14="http://schemas.microsoft.com/office/powerpoint/2010/main" val="2526902667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863588" y="476672"/>
            <a:ext cx="770485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Задержка умственного развития детей -  одно из главных последствий алкоголизма родителей</a:t>
            </a:r>
          </a:p>
        </p:txBody>
      </p:sp>
      <p:pic>
        <p:nvPicPr>
          <p:cNvPr id="26627" name="Picture 3" descr="C:\Users\Марианна\Desktop\01_5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8858" y="1556474"/>
            <a:ext cx="3744416" cy="52163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0579608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347864" y="1160984"/>
            <a:ext cx="5616624" cy="633670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Рюмка водки, выпитая страдающим язвенной болезнью желудка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обходится дорого и в прямом и в переносном смысле. Алкоголь не только обостряет и поддерживает хроническое течение уже имеющегося заболевания желудка, но и служит одной из причин возникновения гастритов, язвенной болезни, злокачественных образований. Особенно большой вред наносят крепкие спиртные напитки слизистой оболочке желудка молодых людей.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www.tiensmed.ru/news/uimg/79/pricinalkogol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470" y="1196752"/>
            <a:ext cx="2829705" cy="37444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30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009764" y="116632"/>
            <a:ext cx="4954724" cy="648072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Здоровью человека вредят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только вино и водка, но и пиво. Даже если это всего лишь кружка. Содержащаяся в ней доза алкоголя вызывает вялость, замедленность движений, снижение физической силы, ухудшение памяти. Появляется одышка, упрощаются эмоции, снижаются умственные и волевые способности, слух. Повышается утомляемость во время работы, рассеянность. Значительно снижается производительность труда — на 15 %. Следы алкоголя, содержащегося в кружке пива, сохраняются в организме до четырех часов. Если человек выпивает по кружке пива, допустим, 2 раза в неделю, возникает психологическая привязанность к его употреблению, зависимость организма от небольших доз алкоголя.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2951" y="1700808"/>
            <a:ext cx="3986813" cy="447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172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692696"/>
            <a:ext cx="8496944" cy="564980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данным исследования, проведенного Европейским экономическим сообществом,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потребление алкогольных напитков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последние 20 лет возросло в Англии в 4 раза, в Дании — в 3 раза. Голландцы стали пить в 6 раз больше пива. Только Франция составляет исключение: потребление спиртного снизилось в стране за этот период на 14,4 %. Однако это не мешает французам удерживать мировое первенство в этой области, поскольку потребление алкогольных напитков в пересчете на чистый спирт составляет в стране 18 литров в год на душу населения. Основные препятствия сокращению потребления алкоголя в странах Западной Европы — интересы его производителей, транснациональных гигантов, делающих все, чтобы расширить сбыт своей продукции.</a:t>
            </a:r>
          </a:p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Тяга к спиртному, перерастающая в болезнь, в разрушительный недуг, мешает человеку жить и работать нормально, так, как позволяли бы ему способности, таланты. Ведь алкоголь оказывает исключительно вредные воздействия на психику.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577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176137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Плата за все это высока. Ежегодно алкоголизм уносит десятки тысяч жизней, разрушает тысячи семей.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poster-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598" y="2060848"/>
            <a:ext cx="2740503" cy="3755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2"/>
          <p:cNvSpPr>
            <a:spLocks noChangeArrowheads="1"/>
          </p:cNvSpPr>
          <p:nvPr/>
        </p:nvSpPr>
        <p:spPr bwMode="auto">
          <a:xfrm>
            <a:off x="107505" y="2708920"/>
            <a:ext cx="4176464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 данным Всемирной Организации Здравоохранения  от алкоголизма ежегодно умирают </a:t>
            </a:r>
          </a:p>
          <a:p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миллионов </a:t>
            </a:r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человек. </a:t>
            </a:r>
            <a:r>
              <a:rPr lang="ru-RU" sz="3200" b="1" dirty="0">
                <a:solidFill>
                  <a:schemeClr val="tx2"/>
                </a:solidFill>
              </a:rPr>
              <a:t/>
            </a:r>
            <a:br>
              <a:rPr lang="ru-RU" sz="3200" b="1" dirty="0">
                <a:solidFill>
                  <a:schemeClr val="tx2"/>
                </a:solidFill>
              </a:rPr>
            </a:br>
            <a:endParaRPr lang="ru-RU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871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76250"/>
            <a:ext cx="4038600" cy="5649913"/>
          </a:xfrm>
        </p:spPr>
        <p:txBody>
          <a:bodyPr/>
          <a:lstStyle/>
          <a:p>
            <a:pPr marL="45720" indent="0" eaLnBrk="1" hangingPunct="1">
              <a:lnSpc>
                <a:spcPct val="90000"/>
              </a:lnSpc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Arial Narrow" pitchFamily="34" charset="0"/>
              </a:rPr>
              <a:t>Родился человек,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Arial Narrow" pitchFamily="34" charset="0"/>
              </a:rPr>
              <a:t>он рос, учился,</a:t>
            </a:r>
          </a:p>
          <a:p>
            <a:pPr marL="45720" indent="0" eaLnBrk="1" hangingPunct="1">
              <a:lnSpc>
                <a:spcPct val="90000"/>
              </a:lnSpc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Arial Narrow" pitchFamily="34" charset="0"/>
              </a:rPr>
              <a:t>Мечтал, кем в жизни станет он потом.</a:t>
            </a:r>
          </a:p>
          <a:p>
            <a:pPr marL="45720" indent="0" eaLnBrk="1" hangingPunct="1">
              <a:lnSpc>
                <a:spcPct val="90000"/>
              </a:lnSpc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Arial Narrow" pitchFamily="34" charset="0"/>
              </a:rPr>
              <a:t>Но вдруг в нем словно демон поселился,</a:t>
            </a:r>
          </a:p>
          <a:p>
            <a:pPr marL="45720" indent="0" eaLnBrk="1" hangingPunct="1">
              <a:lnSpc>
                <a:spcPct val="90000"/>
              </a:lnSpc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Arial Narrow" pitchFamily="34" charset="0"/>
              </a:rPr>
              <a:t>Что насыщается лишь водкой и вином. </a:t>
            </a:r>
          </a:p>
          <a:p>
            <a:pPr marL="45720" indent="0" eaLnBrk="1" hangingPunct="1">
              <a:lnSpc>
                <a:spcPct val="90000"/>
              </a:lnSpc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Arial Narrow" pitchFamily="34" charset="0"/>
              </a:rPr>
              <a:t>И гибнет все: здоровье и успех,</a:t>
            </a:r>
          </a:p>
          <a:p>
            <a:pPr marL="45720" indent="0" eaLnBrk="1" hangingPunct="1">
              <a:lnSpc>
                <a:spcPct val="90000"/>
              </a:lnSpc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Arial Narrow" pitchFamily="34" charset="0"/>
              </a:rPr>
              <a:t>А ведь когда-то был ты лучше всех!</a:t>
            </a:r>
          </a:p>
        </p:txBody>
      </p:sp>
      <p:pic>
        <p:nvPicPr>
          <p:cNvPr id="10244" name="Picture 4" descr="J007883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56100" y="188913"/>
            <a:ext cx="1819275" cy="1768475"/>
          </a:xfrm>
          <a:noFill/>
        </p:spPr>
      </p:pic>
      <p:pic>
        <p:nvPicPr>
          <p:cNvPr id="10247" name="Picture 7" descr="J0324642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19925" y="188913"/>
            <a:ext cx="1758950" cy="1814512"/>
          </a:xfrm>
          <a:noFill/>
        </p:spPr>
      </p:pic>
      <p:pic>
        <p:nvPicPr>
          <p:cNvPr id="10250" name="Picture 10" descr="J023305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1773238"/>
            <a:ext cx="2432050" cy="216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1" name="Picture 11" descr="00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025" y="3644900"/>
            <a:ext cx="2466975" cy="218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2" name="Picture 12" descr="01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4670425"/>
            <a:ext cx="3135313" cy="218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6365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2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3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8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3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4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3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60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3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3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3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endParaRPr lang="ru-RU" sz="3300" b="1" dirty="0" smtClean="0">
              <a:solidFill>
                <a:schemeClr val="tx1"/>
              </a:solidFill>
              <a:effectLst/>
            </a:endParaRPr>
          </a:p>
          <a:p>
            <a:pPr marL="45720" indent="0">
              <a:buNone/>
            </a:pPr>
            <a:r>
              <a:rPr lang="ru-RU" sz="3100" b="1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Алкоголизм</a:t>
            </a:r>
            <a:r>
              <a:rPr lang="ru-RU" sz="31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3100" b="1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алкогольная зависимость</a:t>
            </a:r>
            <a:r>
              <a:rPr lang="ru-RU" sz="310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– это нездоровая тяга к алкогольным напиткам, которое время от времени приводит к употреблению таких количеств спиртных напитков, которые провоцируют опьянение.</a:t>
            </a: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1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Picture 4" descr="25784766_1211750912_951995d9487037d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4863" y="3717032"/>
            <a:ext cx="4204257" cy="28083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852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50" y="214313"/>
            <a:ext cx="40005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В. Белинский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Пьют и едят все люди, но </a:t>
            </a:r>
            <a:r>
              <a:rPr lang="ru-RU" sz="20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пьюнствуют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lang="ru-RU" sz="20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обжорствуют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только дикари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ru-RU" sz="2000" b="1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313" y="4429125"/>
            <a:ext cx="485775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Л. Толстой.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Пьянство заглушает голос совести. В этом главная причина </a:t>
            </a:r>
            <a:r>
              <a:rPr lang="ru-RU" sz="20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самоодурманивания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людей. Спирт так же консервирует душу и ум пьяницы, как он консервирует анатомические препараты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14688" y="3071813"/>
            <a:ext cx="5500687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А. Чехов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Водка белая, но </a:t>
            </a:r>
            <a:r>
              <a:rPr lang="ru-RU" sz="20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краснит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нос и чернит репутацию.</a:t>
            </a:r>
            <a:endParaRPr lang="ru-RU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142875"/>
            <a:ext cx="2571750" cy="2857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1357313"/>
            <a:ext cx="2643187" cy="29289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5" y="3844611"/>
            <a:ext cx="2571750" cy="2857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430723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75" y="285750"/>
            <a:ext cx="3714750" cy="193833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Феодосий Печерский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Бесноватый страдает по неволе и может удостоится  жизни вечной, а пьяный страдает по собственной воле и предан на вечную муку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286375" y="5429250"/>
            <a:ext cx="3500438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Н. Семашко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Можно сказать, что сколько мужья выпили водки, столько их жены и дети пролили слез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313" y="2714625"/>
            <a:ext cx="3500437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К. Ушинский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Пьяному на  светлой улице темно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286375" y="4214813"/>
            <a:ext cx="3643313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И. Ефимов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Нет крепких вин, есть слабые головы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214313"/>
            <a:ext cx="2071687" cy="25717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1714500"/>
            <a:ext cx="2043113" cy="2286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3429000"/>
            <a:ext cx="2857500" cy="1905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429" y="4031186"/>
            <a:ext cx="2071688" cy="25717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9349008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Вывод: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052513"/>
            <a:ext cx="8964612" cy="5545137"/>
          </a:xfrm>
          <a:prstGeom prst="rect">
            <a:avLst/>
          </a:prstGeom>
        </p:spPr>
        <p:txBody>
          <a:bodyPr/>
          <a:lstStyle/>
          <a:p>
            <a:pPr algn="ctr">
              <a:buFontTx/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Алкоголь- это не просто яд, это самое страшное,</a:t>
            </a:r>
          </a:p>
          <a:p>
            <a:pPr algn="ctr">
              <a:buFontTx/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что придумал человек для снятия стресса и</a:t>
            </a:r>
          </a:p>
          <a:p>
            <a:pPr algn="ctr">
              <a:buFontTx/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одиночества. Алкоголь опасен в любых</a:t>
            </a:r>
          </a:p>
          <a:p>
            <a:pPr algn="ctr">
              <a:buFontTx/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количествах!</a:t>
            </a:r>
          </a:p>
          <a:p>
            <a:pPr algn="ctr">
              <a:buFontTx/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Нам нужна пропаганда борьбы с</a:t>
            </a:r>
          </a:p>
          <a:p>
            <a:pPr algn="ctr">
              <a:buFontTx/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алкоголем, чтобы изгнать из общества </a:t>
            </a:r>
          </a:p>
          <a:p>
            <a:pPr algn="ctr">
              <a:buFontTx/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эту привычку «пить яд»!</a:t>
            </a:r>
          </a:p>
        </p:txBody>
      </p:sp>
    </p:spTree>
    <p:extLst>
      <p:ext uri="{BB962C8B-B14F-4D97-AF65-F5344CB8AC3E}">
        <p14:creationId xmlns:p14="http://schemas.microsoft.com/office/powerpoint/2010/main" val="342140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24744"/>
            <a:ext cx="7283450" cy="4536281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борьбе за трезвую жизнь должны объединиться</a:t>
            </a:r>
            <a:b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все</a:t>
            </a:r>
            <a:endParaRPr lang="ru-RU" sz="6000" b="1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13316" name="Picture 4" descr="e69c985cadbb[1]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32638" y="3721100"/>
            <a:ext cx="2011362" cy="31369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96725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7160583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Источники информации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2276872"/>
            <a:ext cx="6400800" cy="3474720"/>
          </a:xfrm>
        </p:spPr>
        <p:txBody>
          <a:bodyPr/>
          <a:lstStyle/>
          <a:p>
            <a:pPr marL="45720" indent="0">
              <a:buNone/>
            </a:pPr>
            <a:r>
              <a:rPr lang="en-US" sz="2400" dirty="0" smtClean="0">
                <a:solidFill>
                  <a:schemeClr val="tx1"/>
                </a:solidFill>
                <a:hlinkClick r:id="rId2"/>
              </a:rPr>
              <a:t>http://www.u-lekar.ru/content/view/922/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US" sz="2400" dirty="0" smtClean="0">
                <a:solidFill>
                  <a:schemeClr val="tx1"/>
                </a:solidFill>
                <a:hlinkClick r:id="rId3"/>
              </a:rPr>
              <a:t>http://fmk.3dn.ru/publ/1-1-0-6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ru-RU" sz="2400" dirty="0" smtClean="0">
                <a:hlinkClick r:id="rId4"/>
              </a:rPr>
              <a:t>http</a:t>
            </a:r>
            <a:r>
              <a:rPr lang="ru-RU" sz="2400" dirty="0">
                <a:hlinkClick r:id="rId4"/>
              </a:rPr>
              <a:t>://www.tiensmed.ru/news/pricin-alkogol1.html</a:t>
            </a:r>
            <a:endParaRPr lang="ru-RU" sz="24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897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629454" y="260648"/>
            <a:ext cx="4966726" cy="5616624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Алкоголь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— это своеобразный наркотик, и его употребление парализует многие важные функции человеческого мозга, прежде всего функцию торможения, регуляции поступков людей. В состоянии опьянения человек в значительной мере теряет способность к самоконтролю, самообладанию и в результате нередко совершает антиобщественные поступки, становится жертвой несчастных случаев. Употребление алкоголя приводит к нарушению процесса формирования личности, к ее деградации. Алкоголь расшатывает нервную систему, ослабляет силу воли, делает человека грубым, раздражительным, агрессивным. Безмерно развивается эгоизм, на первое место в жизни такого индивидуума выходит постоянное стремление к удовлетворению повышенной потребности в алкоголе.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О вреде алкогол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717032"/>
            <a:ext cx="3306282" cy="314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5547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428625" y="428625"/>
            <a:ext cx="75596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 опьяняющих свойствах спиртных напитков люди узнали не менее чем за 8000 лет до нашей эры</a:t>
            </a:r>
          </a:p>
        </p:txBody>
      </p:sp>
      <p:pic>
        <p:nvPicPr>
          <p:cNvPr id="2050" name="Picture 2" descr="C:\Users\Марианна\Desktop\Влияние на организм челоека\Алкоголь\картинки\vi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9626" y="2357438"/>
            <a:ext cx="5957671" cy="4095898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4564431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анна\Desktop\1a33f622b6c0765978e095140b7d46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939801"/>
            <a:ext cx="6480720" cy="3724106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Объект 2"/>
          <p:cNvSpPr>
            <a:spLocks noGrp="1"/>
          </p:cNvSpPr>
          <p:nvPr>
            <p:ph sz="quarter" idx="13"/>
          </p:nvPr>
        </p:nvSpPr>
        <p:spPr>
          <a:xfrm>
            <a:off x="323528" y="188639"/>
            <a:ext cx="8496944" cy="2751161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В древнем мире люди проявляли большую заботу о своем физическом и психическом здоровье и к употреблению вина относились с большой осторожностью. В Греции пили лишь разбавленное вино, а в Древнем Риме употребление вина разрешалось только с тридцатилетнего возраста. Алкогольные напитки были известны в Древней Руси. Они изготовлялись из меда и хлебных продуктов, но содержали небольшое количество алкоголя и были очень дороги. Поэтому употреблялись лишь по большим праздникам в основном имущими сословиями. Народ же на Руси вел преимущественно трезвый образ жизни.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157890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940152" y="5326352"/>
            <a:ext cx="2297113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Русская пивоварня</a:t>
            </a: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1556792"/>
            <a:ext cx="4905375" cy="3643312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511602"/>
            <a:ext cx="88582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Деревни или села имели свой питейный дом или корчму, где подавали пиво, брагу, меды, квасы.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6000750"/>
            <a:ext cx="34290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i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Квасир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 средневековой гравюре</a:t>
            </a:r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1785938"/>
            <a:ext cx="2071687" cy="4214812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47" name="Picture 7" descr="C:\Users\Марианна\Desktop\20040105045246_bi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4" y="5526377"/>
            <a:ext cx="1928813" cy="1282700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0172929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20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5843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332656"/>
            <a:ext cx="6512511" cy="11430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sz="4000" b="1" dirty="0" smtClean="0">
                <a:solidFill>
                  <a:srgbClr val="990000"/>
                </a:solidFill>
                <a:latin typeface="Times New Roman" pitchFamily="18" charset="0"/>
              </a:rPr>
              <a:t>Наказание за употребление алкоголя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844824"/>
            <a:ext cx="8229600" cy="4032447"/>
          </a:xfrm>
          <a:prstGeom prst="rect">
            <a:avLst/>
          </a:prstGeom>
        </p:spPr>
        <p:txBody>
          <a:bodyPr/>
          <a:lstStyle/>
          <a:p>
            <a:pPr marL="45720" indent="0" eaLnBrk="1" hangingPunct="1">
              <a:lnSpc>
                <a:spcPct val="80000"/>
              </a:lnSpc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Древней Греции пьяному мужу строго запрещалось сходиться с женой. Там же был издан закон, запрещающий новобрачным употреблять вино в день свадьбы.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45720" indent="0" eaLnBrk="1" hangingPunct="1">
              <a:lnSpc>
                <a:spcPct val="80000"/>
              </a:lnSpc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В Древней Индии за пьянство поили кипятком, расплавленным серебром, свинцом. </a:t>
            </a:r>
          </a:p>
          <a:p>
            <a:pPr eaLnBrk="1" hangingPunct="1">
              <a:lnSpc>
                <a:spcPct val="80000"/>
              </a:lnSpc>
            </a:pPr>
            <a:endParaRPr lang="ru-RU" sz="20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45720" indent="0" eaLnBrk="1" hangingPunct="1">
              <a:lnSpc>
                <a:spcPct val="80000"/>
              </a:lnSpc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В Древнем Риме разрешалось безнаказанно убивать жен, злоупотреблявших спиртными напитками. </a:t>
            </a:r>
          </a:p>
        </p:txBody>
      </p:sp>
    </p:spTree>
    <p:extLst>
      <p:ext uri="{BB962C8B-B14F-4D97-AF65-F5344CB8AC3E}">
        <p14:creationId xmlns:p14="http://schemas.microsoft.com/office/powerpoint/2010/main" val="261606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29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8" grpId="0"/>
      <p:bldP spid="22937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980728"/>
            <a:ext cx="7461448" cy="4104456"/>
          </a:xfrm>
        </p:spPr>
        <p:txBody>
          <a:bodyPr>
            <a:normAutofit fontScale="92500" lnSpcReduction="20000"/>
          </a:bodyPr>
          <a:lstStyle/>
          <a:p>
            <a:endParaRPr lang="ru-RU" b="1" dirty="0" smtClean="0">
              <a:effectLst/>
            </a:endParaRPr>
          </a:p>
          <a:p>
            <a:pPr marL="45720" indent="0">
              <a:buNone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Первая ступень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наступает тогда, когда спиртное не провоцирует рвотный рефлекс. Утром, после обильного возлияния накануне, у человека нет отвращения к спиртному, и он опять начинает пить. Состояние опьянения вызывает у человека благоприятные воспоминания, и он начинает придумывать причины для новой пьянки. Человек уже не контролирует, сколько выпивает и хочет пить все больше и больше. Наслаждение он получает уже только от распития алкоголя. Пьет такой человек уже по два - три раза в неделю. Такая ступень развития заболевания наблюдается приблизительно один - два года.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260648"/>
            <a:ext cx="7416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Ступени развития алкоголизма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6" descr="moving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44209" y="4594990"/>
            <a:ext cx="2448272" cy="22687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35837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731520"/>
            <a:ext cx="8712968" cy="5649808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Вторая ступень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характеризуется в дальнейшем привыкании к спиртному, количества употребляемого алкоголя увеличиваются. Человек может выпить уже в совершенно неподходящих для этого местах. В некоторых случаях человек может производительно трудиться исключительно после употребления спиртного. На такой стадии заболевания больной может выпивать в пять - десять раз больше, чем здоровый человек до того как он пьянеет. На этой стадии уже наблюдаются проявления заболеваний сосудов и сердца (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тахикардия, увеличение кровяного давления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), органов желудочно-кишечного тракта (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диарея, боль в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эпигастрии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запор, тошнота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), нарушение обменных процессов (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приливы крови к лицу, активизируется работа потовых желез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), тремор конечностей, жажда. Когда больной трезв, у него плохое настроение, он нервозен, недоволен всем. У человека развиваются нарушения памяти. Причем чаще всего человек забывает неприятные и постыдные моменты, происходящие в период опьянения. Вероятно появление психоза с видениями, припадками агрессии и навязчивыми состояниями. Эта ступень протекает на протяжении пяти - пятнадцати лет.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432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132</TotalTime>
  <Words>1289</Words>
  <Application>Microsoft Office PowerPoint</Application>
  <PresentationFormat>Экран (4:3)</PresentationFormat>
  <Paragraphs>64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Воздушный поток</vt:lpstr>
      <vt:lpstr>АЛКОГОЛЬ – ВРАГ ЗДОРОВЬЮ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Наказание за употребление алкоголя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Вывод:</vt:lpstr>
      <vt:lpstr>В борьбе за трезвую жизнь должны объединиться  все</vt:lpstr>
      <vt:lpstr>Источники информации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20</cp:revision>
  <dcterms:created xsi:type="dcterms:W3CDTF">2013-03-18T07:25:19Z</dcterms:created>
  <dcterms:modified xsi:type="dcterms:W3CDTF">2013-04-01T10:34:14Z</dcterms:modified>
</cp:coreProperties>
</file>