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63" r:id="rId3"/>
    <p:sldId id="264" r:id="rId4"/>
    <p:sldId id="261" r:id="rId5"/>
    <p:sldId id="257" r:id="rId6"/>
    <p:sldId id="265" r:id="rId7"/>
    <p:sldId id="266" r:id="rId8"/>
    <p:sldId id="259" r:id="rId9"/>
    <p:sldId id="267" r:id="rId10"/>
    <p:sldId id="270" r:id="rId11"/>
    <p:sldId id="271" r:id="rId12"/>
    <p:sldId id="272" r:id="rId13"/>
    <p:sldId id="273" r:id="rId14"/>
    <p:sldId id="274" r:id="rId15"/>
    <p:sldId id="269" r:id="rId16"/>
    <p:sldId id="262" r:id="rId17"/>
    <p:sldId id="275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A107D"/>
    <a:srgbClr val="A50021"/>
    <a:srgbClr val="990000"/>
    <a:srgbClr val="FF0000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34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7187F7-274E-429F-BB54-66ACC7D4959F}" type="datetimeFigureOut">
              <a:rPr lang="ru-RU" smtClean="0"/>
              <a:pPr/>
              <a:t>01.04.2013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875109-6C9A-4B7E-975C-2884C65F0F9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07256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867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1F3BB1B-BA5B-42B5-882C-34241A5F8227}" type="slidenum">
              <a:rPr lang="ru-RU" smtClean="0"/>
              <a:pPr/>
              <a:t>2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29CD2-7047-4522-B432-EBE1C904821C}" type="datetimeFigureOut">
              <a:rPr lang="ru-RU" smtClean="0"/>
              <a:pPr/>
              <a:t>01.04.2013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A2589-9B55-424A-A9B4-C02A7EB2389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29CD2-7047-4522-B432-EBE1C904821C}" type="datetimeFigureOut">
              <a:rPr lang="ru-RU" smtClean="0"/>
              <a:pPr/>
              <a:t>01.04.2013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A2589-9B55-424A-A9B4-C02A7EB2389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29CD2-7047-4522-B432-EBE1C904821C}" type="datetimeFigureOut">
              <a:rPr lang="ru-RU" smtClean="0"/>
              <a:pPr/>
              <a:t>01.04.2013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A2589-9B55-424A-A9B4-C02A7EB2389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41C6B3-A79A-4072-B222-D96E15C7E14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8AE073-7A8B-44C3-B84A-B9736AF5C3C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29CD2-7047-4522-B432-EBE1C904821C}" type="datetimeFigureOut">
              <a:rPr lang="ru-RU" smtClean="0"/>
              <a:pPr/>
              <a:t>01.04.2013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A2589-9B55-424A-A9B4-C02A7EB2389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29CD2-7047-4522-B432-EBE1C904821C}" type="datetimeFigureOut">
              <a:rPr lang="ru-RU" smtClean="0"/>
              <a:pPr/>
              <a:t>01.04.2013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A2589-9B55-424A-A9B4-C02A7EB2389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29CD2-7047-4522-B432-EBE1C904821C}" type="datetimeFigureOut">
              <a:rPr lang="ru-RU" smtClean="0"/>
              <a:pPr/>
              <a:t>01.04.2013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A2589-9B55-424A-A9B4-C02A7EB2389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29CD2-7047-4522-B432-EBE1C904821C}" type="datetimeFigureOut">
              <a:rPr lang="ru-RU" smtClean="0"/>
              <a:pPr/>
              <a:t>01.04.2013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A2589-9B55-424A-A9B4-C02A7EB2389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29CD2-7047-4522-B432-EBE1C904821C}" type="datetimeFigureOut">
              <a:rPr lang="ru-RU" smtClean="0"/>
              <a:pPr/>
              <a:t>01.04.2013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A2589-9B55-424A-A9B4-C02A7EB2389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29CD2-7047-4522-B432-EBE1C904821C}" type="datetimeFigureOut">
              <a:rPr lang="ru-RU" smtClean="0"/>
              <a:pPr/>
              <a:t>01.04.2013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A2589-9B55-424A-A9B4-C02A7EB2389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29CD2-7047-4522-B432-EBE1C904821C}" type="datetimeFigureOut">
              <a:rPr lang="ru-RU" smtClean="0"/>
              <a:pPr/>
              <a:t>01.04.2013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A2589-9B55-424A-A9B4-C02A7EB2389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29CD2-7047-4522-B432-EBE1C904821C}" type="datetimeFigureOut">
              <a:rPr lang="ru-RU" smtClean="0"/>
              <a:pPr/>
              <a:t>01.04.2013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A2589-9B55-424A-A9B4-C02A7EB2389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E29CD2-7047-4522-B432-EBE1C904821C}" type="datetimeFigureOut">
              <a:rPr lang="ru-RU" smtClean="0"/>
              <a:pPr/>
              <a:t>01.04.2013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9A2589-9B55-424A-A9B4-C02A7EB2389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../../../&#1054;&#1083;&#1100;&#1075;&#1072;%20(&#1082;&#1091;&#1088;&#1089;&#1099;)/&#1082;&#1083;&#1072;&#1089;&#1089;&#1085;&#1086;&#1084;&#1091;%20&#1088;&#1091;&#1082;&#1086;&#1074;&#1086;&#1076;&#1080;&#1090;&#1077;&#1083;&#1102;/&#1085;&#1072;&#1088;&#1082;&#1086;&#1090;&#1072;%2052.1/posled.htm" TargetMode="Externa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1.xml"/><Relationship Id="rId4" Type="http://schemas.openxmlformats.org/officeDocument/2006/relationships/image" Target="../media/image4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500042"/>
            <a:ext cx="7772400" cy="2470157"/>
          </a:xfrm>
          <a:solidFill>
            <a:schemeClr val="accent2">
              <a:lumMod val="40000"/>
              <a:lumOff val="60000"/>
            </a:schemeClr>
          </a:solidFill>
          <a:effectLst>
            <a:glow rad="228600">
              <a:schemeClr val="accent2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5400" b="1" dirty="0" smtClean="0">
                <a:ln w="5715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99000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Batang" pitchFamily="18" charset="-127"/>
                <a:ea typeface="Batang" pitchFamily="18" charset="-127"/>
              </a:rPr>
              <a:t>НАРКОМАНИЯ – </a:t>
            </a:r>
            <a:br>
              <a:rPr lang="ru-RU" sz="5400" b="1" dirty="0" smtClean="0">
                <a:ln w="5715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99000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Batang" pitchFamily="18" charset="-127"/>
                <a:ea typeface="Batang" pitchFamily="18" charset="-127"/>
              </a:rPr>
            </a:br>
            <a:r>
              <a:rPr lang="ru-RU" sz="5400" b="1" dirty="0">
                <a:ln w="5715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99000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Batang" pitchFamily="18" charset="-127"/>
                <a:ea typeface="Batang" pitchFamily="18" charset="-127"/>
              </a:rPr>
              <a:t/>
            </a:r>
            <a:br>
              <a:rPr lang="ru-RU" sz="5400" b="1" dirty="0">
                <a:ln w="5715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99000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Batang" pitchFamily="18" charset="-127"/>
                <a:ea typeface="Batang" pitchFamily="18" charset="-127"/>
              </a:rPr>
            </a:br>
            <a:r>
              <a:rPr lang="ru-RU" sz="5400" b="1" dirty="0" smtClean="0">
                <a:ln w="5715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99000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Batang" pitchFamily="18" charset="-127"/>
                <a:ea typeface="Batang" pitchFamily="18" charset="-127"/>
              </a:rPr>
              <a:t>БОЛЕЗНЬ </a:t>
            </a:r>
            <a:r>
              <a:rPr lang="en-US" sz="5400" b="1" dirty="0" smtClean="0">
                <a:ln w="5715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99000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Batang" pitchFamily="18" charset="-127"/>
                <a:ea typeface="Batang" pitchFamily="18" charset="-127"/>
              </a:rPr>
              <a:t>XXI</a:t>
            </a:r>
            <a:r>
              <a:rPr lang="ru-RU" sz="5400" b="1" dirty="0" smtClean="0">
                <a:ln w="5715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99000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Batang" pitchFamily="18" charset="-127"/>
                <a:ea typeface="Batang" pitchFamily="18" charset="-127"/>
              </a:rPr>
              <a:t> ВЕКА</a:t>
            </a:r>
            <a:endParaRPr lang="ru-RU" sz="5400" b="1" dirty="0">
              <a:ln w="5715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solidFill>
                <a:srgbClr val="990000"/>
              </a:soli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57290" y="4572008"/>
            <a:ext cx="6400800" cy="1752600"/>
          </a:xfrm>
          <a:effectLst>
            <a:glow rad="228600">
              <a:schemeClr val="accent2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 algn="l"/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Работу выполнили:</a:t>
            </a:r>
          </a:p>
          <a:p>
            <a:pPr algn="l"/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 обучающиеся 9 класса МОУ «СОШ с. Брыковка Духовницкого района Саратовской области» Шабанова Валерия и </a:t>
            </a:r>
            <a:r>
              <a:rPr lang="ru-RU" b="1" dirty="0" err="1" smtClean="0">
                <a:solidFill>
                  <a:schemeClr val="accent2">
                    <a:lumMod val="75000"/>
                  </a:schemeClr>
                </a:solidFill>
              </a:rPr>
              <a:t>Скачкова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 Ольга</a:t>
            </a:r>
          </a:p>
          <a:p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2011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67544" y="1484784"/>
            <a:ext cx="4175894" cy="5112866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Clr>
                <a:srgbClr val="FF3300"/>
              </a:buClr>
              <a:buSzPct val="180000"/>
              <a:buNone/>
              <a:defRPr/>
            </a:pPr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Проблема наркомании затрагивает  около 30 млн. человек, то есть практически  каждого пятого жителя страны.  </a:t>
            </a:r>
          </a:p>
          <a:p>
            <a:pPr marL="0" indent="0" eaLnBrk="1" hangingPunct="1">
              <a:lnSpc>
                <a:spcPct val="80000"/>
              </a:lnSpc>
              <a:buClr>
                <a:srgbClr val="FF3300"/>
              </a:buClr>
              <a:buSzPct val="180000"/>
              <a:buNone/>
              <a:defRPr/>
            </a:pPr>
            <a:endParaRPr lang="ru-RU" sz="2000" b="1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lnSpc>
                <a:spcPct val="80000"/>
              </a:lnSpc>
              <a:buClr>
                <a:srgbClr val="FF3300"/>
              </a:buClr>
              <a:buSzPct val="180000"/>
              <a:buNone/>
              <a:defRPr/>
            </a:pPr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Сегодня в России не   осталось ни одного  региона,  где не были бы зафиксированы  случаи употребления наркотиков или их  распространения. </a:t>
            </a:r>
          </a:p>
          <a:p>
            <a:pPr eaLnBrk="1" hangingPunct="1">
              <a:lnSpc>
                <a:spcPct val="80000"/>
              </a:lnSpc>
              <a:buClr>
                <a:srgbClr val="FF3300"/>
              </a:buClr>
              <a:buSzPct val="180000"/>
              <a:buFont typeface="Wingdings" pitchFamily="2" charset="2"/>
              <a:buChar char="S"/>
              <a:defRPr/>
            </a:pPr>
            <a:endParaRPr lang="ru-RU" sz="2000" b="1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lnSpc>
                <a:spcPct val="80000"/>
              </a:lnSpc>
              <a:buClr>
                <a:srgbClr val="FF3300"/>
              </a:buClr>
              <a:buSzPct val="180000"/>
              <a:buNone/>
              <a:defRPr/>
            </a:pPr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 данным международной организации «Врачи без границ», уже сегодня в России от 3 до 4 млн.  наркоманов, а некоторыми специалистами их число оценивается даже выше 9 млн. чел</a:t>
            </a:r>
            <a:r>
              <a:rPr lang="ru-RU" sz="1900" b="1" dirty="0" smtClean="0">
                <a:latin typeface="Arial" charset="0"/>
              </a:rPr>
              <a:t>.</a:t>
            </a:r>
            <a:endParaRPr lang="ru-RU" sz="1900" b="1" dirty="0" smtClean="0">
              <a:solidFill>
                <a:schemeClr val="folHlink"/>
              </a:solidFill>
              <a:latin typeface="Arial" charset="0"/>
            </a:endParaRPr>
          </a:p>
        </p:txBody>
      </p:sp>
      <p:pic>
        <p:nvPicPr>
          <p:cNvPr id="14348" name="Picture 12" descr="НАРКОТИКИ1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>
            <a:lum bright="14000" contrast="18000"/>
          </a:blip>
          <a:srcRect/>
          <a:stretch>
            <a:fillRect/>
          </a:stretch>
        </p:blipFill>
        <p:spPr>
          <a:xfrm>
            <a:off x="5220072" y="1750710"/>
            <a:ext cx="3741470" cy="455766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6389" name="Номер слайда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5D8683C3-163B-46F9-8693-E0D67CFC7FC4}" type="slidenum">
              <a:rPr lang="ru-RU" smtClean="0"/>
              <a:pPr/>
              <a:t>10</a:t>
            </a:fld>
            <a:endParaRPr lang="ru-RU" smtClean="0"/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701779" y="188640"/>
            <a:ext cx="7772400" cy="92869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effectLst>
            <a:glow rad="228600">
              <a:schemeClr val="accent2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1200" normalizeH="0" baseline="0" noProof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99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Batang" pitchFamily="18" charset="-127"/>
                <a:ea typeface="Batang" pitchFamily="18" charset="-127"/>
                <a:cs typeface="+mn-cs"/>
              </a:rPr>
              <a:t>НАРКОМАНИЯ В РОССИИ</a:t>
            </a:r>
          </a:p>
        </p:txBody>
      </p:sp>
    </p:spTree>
    <p:extLst>
      <p:ext uri="{BB962C8B-B14F-4D97-AF65-F5344CB8AC3E}">
        <p14:creationId xmlns:p14="http://schemas.microsoft.com/office/powerpoint/2010/main" val="20222067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1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11" dur="1000"/>
                                        <p:tgtEl>
                                          <p:spTgt spid="14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1000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1000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5466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000" b="1" dirty="0" smtClean="0"/>
              <a:t>          </a:t>
            </a:r>
          </a:p>
        </p:txBody>
      </p:sp>
      <p:pic>
        <p:nvPicPr>
          <p:cNvPr id="16398" name="Picture 14" descr="i5">
            <a:hlinkClick r:id="rId2" action="ppaction://hlinkfile"/>
          </p:cNvPr>
          <p:cNvPicPr>
            <a:picLocks noGrp="1" noChangeAspect="1" noChangeArrowheads="1"/>
          </p:cNvPicPr>
          <p:nvPr>
            <p:ph sz="quarter" idx="3"/>
          </p:nvPr>
        </p:nvPicPr>
        <p:blipFill>
          <a:blip r:embed="rId3"/>
          <a:srcRect/>
          <a:stretch>
            <a:fillRect/>
          </a:stretch>
        </p:blipFill>
        <p:spPr>
          <a:xfrm>
            <a:off x="5796136" y="3365300"/>
            <a:ext cx="2430807" cy="194421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6403" name="Rectangle 19"/>
          <p:cNvSpPr>
            <a:spLocks noChangeArrowheads="1"/>
          </p:cNvSpPr>
          <p:nvPr/>
        </p:nvSpPr>
        <p:spPr bwMode="auto">
          <a:xfrm>
            <a:off x="251520" y="1628800"/>
            <a:ext cx="82804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8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 первую очередь наркотики влияют на психику, она приводит к духовной деградации и полному физическому истощению организма. </a:t>
            </a:r>
          </a:p>
        </p:txBody>
      </p:sp>
      <p:sp>
        <p:nvSpPr>
          <p:cNvPr id="19462" name="Rectangle 20"/>
          <p:cNvSpPr>
            <a:spLocks noChangeArrowheads="1"/>
          </p:cNvSpPr>
          <p:nvPr/>
        </p:nvSpPr>
        <p:spPr bwMode="auto">
          <a:xfrm>
            <a:off x="4500563" y="2636838"/>
            <a:ext cx="45005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>
              <a:solidFill>
                <a:schemeClr val="folHlink"/>
              </a:solidFill>
              <a:latin typeface="Arial" charset="0"/>
            </a:endParaRPr>
          </a:p>
        </p:txBody>
      </p:sp>
      <p:pic>
        <p:nvPicPr>
          <p:cNvPr id="16406" name="Picture 22" descr="21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4"/>
          <a:srcRect/>
          <a:stretch>
            <a:fillRect/>
          </a:stretch>
        </p:blipFill>
        <p:spPr>
          <a:xfrm>
            <a:off x="395536" y="3212976"/>
            <a:ext cx="2291831" cy="194421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6411" name="Picture 27" descr="19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213791" y="3140968"/>
            <a:ext cx="2171700" cy="324008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9467" name="Номер слайда 10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FCC93A52-332F-4A48-AB32-5398C0BA5B4C}" type="slidenum">
              <a:rPr lang="ru-RU" smtClean="0"/>
              <a:pPr/>
              <a:t>11</a:t>
            </a:fld>
            <a:endParaRPr lang="ru-RU" smtClean="0"/>
          </a:p>
        </p:txBody>
      </p:sp>
      <p:sp>
        <p:nvSpPr>
          <p:cNvPr id="12" name="Заголовок 1"/>
          <p:cNvSpPr txBox="1">
            <a:spLocks/>
          </p:cNvSpPr>
          <p:nvPr/>
        </p:nvSpPr>
        <p:spPr>
          <a:xfrm>
            <a:off x="701779" y="188640"/>
            <a:ext cx="7772400" cy="92869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effectLst>
            <a:glow rad="228600">
              <a:schemeClr val="accent2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99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Batang" pitchFamily="18" charset="-127"/>
                <a:ea typeface="Batang" pitchFamily="18" charset="-127"/>
              </a:rPr>
              <a:t>ПОСЛЕДСТВИЯ</a:t>
            </a:r>
            <a:endParaRPr kumimoji="0" lang="ru-RU" sz="3200" b="1" i="0" u="none" strike="noStrike" kern="1200" normalizeH="0" baseline="0" noProof="0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99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uLnTx/>
              <a:uFillTx/>
              <a:latin typeface="Batang" pitchFamily="18" charset="-127"/>
              <a:ea typeface="Batang" pitchFamily="18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07093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2000"/>
                                        <p:tgtEl>
                                          <p:spTgt spid="16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164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3" presetClass="entr" presetSubtype="5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4" dur="1000"/>
                                        <p:tgtEl>
                                          <p:spTgt spid="16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500"/>
                            </p:stCondLst>
                            <p:childTnLst>
                              <p:par>
                                <p:cTn id="16" presetID="3" presetClass="entr" presetSubtype="5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8" dur="1000"/>
                                        <p:tgtEl>
                                          <p:spTgt spid="164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0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40" name="Picture 4" descr="moz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68538" y="614700"/>
            <a:ext cx="5040312" cy="390683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9941" name="Text Box 5"/>
          <p:cNvSpPr txBox="1">
            <a:spLocks noChangeArrowheads="1"/>
          </p:cNvSpPr>
          <p:nvPr/>
        </p:nvSpPr>
        <p:spPr bwMode="auto">
          <a:xfrm>
            <a:off x="539750" y="4652963"/>
            <a:ext cx="8353425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 употреблении наркотиков начинает разлагаться печень, изменяют свою работу почки и вслед за ними начинают разрушаться все органы в организме, делая употребляющего наркотики инвалидом на всю жизнь. </a:t>
            </a:r>
          </a:p>
        </p:txBody>
      </p:sp>
      <p:sp>
        <p:nvSpPr>
          <p:cNvPr id="20484" name="Номер слайда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09E0686C-4291-49B8-87F2-AC7824806876}" type="slidenum">
              <a:rPr lang="ru-RU" smtClean="0"/>
              <a:pPr/>
              <a:t>12</a:t>
            </a:fld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15780128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399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3" presetClass="entr" presetSubtype="5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1" dur="1000"/>
                                        <p:tgtEl>
                                          <p:spTgt spid="399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4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4" name="Text Box 4"/>
          <p:cNvSpPr txBox="1">
            <a:spLocks noChangeArrowheads="1"/>
          </p:cNvSpPr>
          <p:nvPr/>
        </p:nvSpPr>
        <p:spPr bwMode="auto">
          <a:xfrm>
            <a:off x="395288" y="260350"/>
            <a:ext cx="8569325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Наркоман - раб наркотика; ради него он пойдёт на любую низость и преступление, что рано или поздно приведёт его к смерти.  Даже одного приёма достаточно, чтобы стать "зависимым".</a:t>
            </a:r>
          </a:p>
        </p:txBody>
      </p:sp>
      <p:pic>
        <p:nvPicPr>
          <p:cNvPr id="40966" name="Picture 6" descr="STOP_GRUGS[1]"/>
          <p:cNvPicPr>
            <a:picLocks noChangeAspect="1" noChangeArrowheads="1"/>
          </p:cNvPicPr>
          <p:nvPr/>
        </p:nvPicPr>
        <p:blipFill>
          <a:blip r:embed="rId2">
            <a:lum bright="30000" contrast="16000"/>
          </a:blip>
          <a:srcRect/>
          <a:stretch>
            <a:fillRect/>
          </a:stretch>
        </p:blipFill>
        <p:spPr bwMode="auto">
          <a:xfrm>
            <a:off x="2483768" y="2564904"/>
            <a:ext cx="3637632" cy="381642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1509" name="Номер слайда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CE7C16DA-CA0A-4ADD-9518-360E126994D2}" type="slidenum">
              <a:rPr lang="ru-RU" smtClean="0"/>
              <a:pPr/>
              <a:t>13</a:t>
            </a:fld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3921550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409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6" presetClass="entr" presetSubtype="32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1" dur="2000"/>
                                        <p:tgtEl>
                                          <p:spTgt spid="409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228" name="Picture 4" descr="2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2410" y="404664"/>
            <a:ext cx="4461853" cy="573325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2230" name="Text Box 6"/>
          <p:cNvSpPr txBox="1">
            <a:spLocks noChangeArrowheads="1"/>
          </p:cNvSpPr>
          <p:nvPr/>
        </p:nvSpPr>
        <p:spPr bwMode="auto">
          <a:xfrm>
            <a:off x="5508625" y="0"/>
            <a:ext cx="3313113" cy="5755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3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Средняя продолжительность жизни активного наркомана составляет 3 года. </a:t>
            </a:r>
          </a:p>
          <a:p>
            <a:pPr>
              <a:buFont typeface="Wingdings" pitchFamily="2" charset="2"/>
              <a:buChar char="q"/>
            </a:pPr>
            <a:endParaRPr lang="ru-RU" sz="2300" b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3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Дети, рождённые от наркоманов, умирают очень быстро, доживая максимум </a:t>
            </a:r>
            <a:r>
              <a:rPr lang="ru-RU" sz="23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 </a:t>
            </a:r>
            <a:r>
              <a:rPr lang="ru-RU" sz="23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4 месяцев. </a:t>
            </a:r>
          </a:p>
          <a:p>
            <a:pPr>
              <a:buFont typeface="Wingdings" pitchFamily="2" charset="2"/>
              <a:buChar char="q"/>
            </a:pPr>
            <a:endParaRPr lang="ru-RU" sz="2300" b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3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Наркотик губит наше будущее поколение, наших детей, а значит, и будущее всей страны.</a:t>
            </a:r>
          </a:p>
        </p:txBody>
      </p:sp>
      <p:sp>
        <p:nvSpPr>
          <p:cNvPr id="22532" name="Номер слайда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5454836C-CBF0-4936-8478-022AA27B6952}" type="slidenum">
              <a:rPr lang="ru-RU" smtClean="0"/>
              <a:pPr/>
              <a:t>14</a:t>
            </a:fld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2810602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52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4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1" dur="3000"/>
                                        <p:tgtEl>
                                          <p:spTgt spid="52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3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214282" y="1412776"/>
            <a:ext cx="8678198" cy="2800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EA107D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26 июня — Всемирный день борьбы с наркоманией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В этот день весь мир говорит о том, что современное общество заражено тяжелейшей психической болезнью, которую надо лечить. Карательные меры не решают проблемы, хотя у представителей российской государственной власти на этот счет иное мнение. 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Наркомания уже обрела статус социальной болезни. Она прогрессирует и поражает все слои населения. Никто достоверно не знает числа заболевших — официальные показатели можно назвать вершиной айсберга. Одни говорят, что эти цифры можно смело умножать на десять, другие — на пятьдесят. 97 процентов ВИЧ-инфицированных — наркоманы. Это болезнь молодежи, каждый десятый потребитель наркотиков — подросток до 18 лет. Специалисты утверждают, что не осталось ни одной школы, вуза, техникума, в которых не было бы подростков, больных наркоманией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17411" name="Picture 3"/>
          <p:cNvPicPr>
            <a:picLocks noChangeAspect="1" noChangeArrowheads="1"/>
          </p:cNvPicPr>
          <p:nvPr/>
        </p:nvPicPr>
        <p:blipFill>
          <a:blip r:embed="rId2"/>
          <a:srcRect r="11855" b="17968"/>
          <a:stretch>
            <a:fillRect/>
          </a:stretch>
        </p:blipFill>
        <p:spPr bwMode="auto">
          <a:xfrm>
            <a:off x="2734847" y="4365104"/>
            <a:ext cx="3637068" cy="219478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Заголовок 1"/>
          <p:cNvSpPr txBox="1">
            <a:spLocks/>
          </p:cNvSpPr>
          <p:nvPr/>
        </p:nvSpPr>
        <p:spPr>
          <a:xfrm>
            <a:off x="701779" y="188640"/>
            <a:ext cx="7772400" cy="92869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effectLst>
            <a:glow rad="228600">
              <a:schemeClr val="accent2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99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Batang" pitchFamily="18" charset="-127"/>
                <a:ea typeface="Batang" pitchFamily="18" charset="-127"/>
              </a:rPr>
              <a:t>БОРЬБА С НАРКОМАНИЕЙ</a:t>
            </a:r>
            <a:endParaRPr kumimoji="0" lang="ru-RU" sz="3200" b="1" i="0" u="none" strike="noStrike" kern="1200" normalizeH="0" baseline="0" noProof="0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99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uLnTx/>
              <a:uFillTx/>
              <a:latin typeface="Batang" pitchFamily="18" charset="-127"/>
              <a:ea typeface="Batang" pitchFamily="18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14149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74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4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7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9" presetClass="entr" presetSubtype="0" decel="10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74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74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740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7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7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09" grpId="0"/>
      <p:bldP spid="17409" grpId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9" name="Picture 9" descr="nelomay"/>
          <p:cNvPicPr>
            <a:picLocks noChangeAspect="1" noChangeArrowheads="1"/>
          </p:cNvPicPr>
          <p:nvPr/>
        </p:nvPicPr>
        <p:blipFill>
          <a:blip r:embed="rId2">
            <a:lum contrast="24000"/>
          </a:blip>
          <a:srcRect/>
          <a:stretch>
            <a:fillRect/>
          </a:stretch>
        </p:blipFill>
        <p:spPr bwMode="auto">
          <a:xfrm>
            <a:off x="250825" y="404813"/>
            <a:ext cx="4079875" cy="611981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5605" name="Rectangle 5"/>
          <p:cNvSpPr>
            <a:spLocks noChangeArrowheads="1"/>
          </p:cNvSpPr>
          <p:nvPr/>
        </p:nvSpPr>
        <p:spPr bwMode="auto">
          <a:xfrm>
            <a:off x="4356100" y="633413"/>
            <a:ext cx="4787900" cy="33547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3200" b="1" dirty="0">
                <a:solidFill>
                  <a:srgbClr val="A50021"/>
                </a:solidFill>
                <a:latin typeface="Century" pitchFamily="18" charset="0"/>
                <a:cs typeface="EucrosiaUPC" pitchFamily="18" charset="-34"/>
              </a:rPr>
              <a:t>«</a:t>
            </a:r>
            <a:r>
              <a:rPr lang="ru-RU" sz="3200" b="1" dirty="0">
                <a:solidFill>
                  <a:srgbClr val="A50021"/>
                </a:solidFill>
                <a:latin typeface="Century" pitchFamily="18" charset="0"/>
                <a:ea typeface="Batang" pitchFamily="18" charset="-127"/>
                <a:cs typeface="EucrosiaUPC" pitchFamily="18" charset="-34"/>
              </a:rPr>
              <a:t>У кого есть здоровье,           </a:t>
            </a:r>
            <a:r>
              <a:rPr lang="ru-RU" sz="3200" b="1" dirty="0">
                <a:solidFill>
                  <a:srgbClr val="A50021"/>
                </a:solidFill>
                <a:latin typeface="Century" pitchFamily="18" charset="0"/>
                <a:cs typeface="EucrosiaUPC" pitchFamily="18" charset="-34"/>
              </a:rPr>
              <a:t/>
            </a:r>
            <a:br>
              <a:rPr lang="ru-RU" sz="3200" b="1" dirty="0">
                <a:solidFill>
                  <a:srgbClr val="A50021"/>
                </a:solidFill>
                <a:latin typeface="Century" pitchFamily="18" charset="0"/>
                <a:cs typeface="EucrosiaUPC" pitchFamily="18" charset="-34"/>
              </a:rPr>
            </a:br>
            <a:r>
              <a:rPr lang="ru-RU" sz="3200" b="1" dirty="0">
                <a:solidFill>
                  <a:srgbClr val="A50021"/>
                </a:solidFill>
                <a:latin typeface="Century" pitchFamily="18" charset="0"/>
                <a:cs typeface="EucrosiaUPC" pitchFamily="18" charset="-34"/>
              </a:rPr>
              <a:t>   </a:t>
            </a:r>
            <a:r>
              <a:rPr lang="ru-RU" sz="3200" b="1" dirty="0">
                <a:solidFill>
                  <a:srgbClr val="A50021"/>
                </a:solidFill>
                <a:latin typeface="Century" pitchFamily="18" charset="0"/>
                <a:ea typeface="Batang" pitchFamily="18" charset="-127"/>
                <a:cs typeface="EucrosiaUPC" pitchFamily="18" charset="-34"/>
              </a:rPr>
              <a:t>у того есть</a:t>
            </a:r>
            <a:r>
              <a:rPr lang="ru-RU" sz="3200" b="1" dirty="0">
                <a:solidFill>
                  <a:srgbClr val="A50021"/>
                </a:solidFill>
                <a:latin typeface="Century" pitchFamily="18" charset="0"/>
                <a:cs typeface="EucrosiaUPC" pitchFamily="18" charset="-34"/>
              </a:rPr>
              <a:t> </a:t>
            </a:r>
            <a:r>
              <a:rPr lang="ru-RU" sz="3200" b="1" dirty="0">
                <a:solidFill>
                  <a:srgbClr val="A50021"/>
                </a:solidFill>
                <a:latin typeface="Century" pitchFamily="18" charset="0"/>
                <a:ea typeface="Batang" pitchFamily="18" charset="-127"/>
                <a:cs typeface="EucrosiaUPC" pitchFamily="18" charset="-34"/>
              </a:rPr>
              <a:t>надежда.</a:t>
            </a:r>
            <a:br>
              <a:rPr lang="ru-RU" sz="3200" b="1" dirty="0">
                <a:solidFill>
                  <a:srgbClr val="A50021"/>
                </a:solidFill>
                <a:latin typeface="Century" pitchFamily="18" charset="0"/>
                <a:ea typeface="Batang" pitchFamily="18" charset="-127"/>
                <a:cs typeface="EucrosiaUPC" pitchFamily="18" charset="-34"/>
              </a:rPr>
            </a:br>
            <a:r>
              <a:rPr lang="ru-RU" sz="3200" b="1" dirty="0">
                <a:solidFill>
                  <a:srgbClr val="A50021"/>
                </a:solidFill>
                <a:latin typeface="Century" pitchFamily="18" charset="0"/>
                <a:cs typeface="EucrosiaUPC" pitchFamily="18" charset="-34"/>
              </a:rPr>
              <a:t> </a:t>
            </a:r>
            <a:r>
              <a:rPr lang="ru-RU" sz="3200" b="1" dirty="0">
                <a:solidFill>
                  <a:srgbClr val="A50021"/>
                </a:solidFill>
                <a:latin typeface="Century" pitchFamily="18" charset="0"/>
                <a:ea typeface="Batang" pitchFamily="18" charset="-127"/>
                <a:cs typeface="EucrosiaUPC" pitchFamily="18" charset="-34"/>
              </a:rPr>
              <a:t>У кого есть надежда, </a:t>
            </a:r>
            <a:r>
              <a:rPr lang="ru-RU" sz="3200" b="1" dirty="0">
                <a:solidFill>
                  <a:srgbClr val="A50021"/>
                </a:solidFill>
                <a:latin typeface="Century" pitchFamily="18" charset="0"/>
                <a:cs typeface="EucrosiaUPC" pitchFamily="18" charset="-34"/>
              </a:rPr>
              <a:t>   </a:t>
            </a:r>
            <a:br>
              <a:rPr lang="ru-RU" sz="3200" b="1" dirty="0">
                <a:solidFill>
                  <a:srgbClr val="A50021"/>
                </a:solidFill>
                <a:latin typeface="Century" pitchFamily="18" charset="0"/>
                <a:cs typeface="EucrosiaUPC" pitchFamily="18" charset="-34"/>
              </a:rPr>
            </a:br>
            <a:r>
              <a:rPr lang="ru-RU" sz="3200" b="1" dirty="0">
                <a:solidFill>
                  <a:srgbClr val="A50021"/>
                </a:solidFill>
                <a:latin typeface="Century" pitchFamily="18" charset="0"/>
                <a:cs typeface="EucrosiaUPC" pitchFamily="18" charset="-34"/>
              </a:rPr>
              <a:t>         </a:t>
            </a:r>
            <a:r>
              <a:rPr lang="ru-RU" sz="3200" b="1" dirty="0">
                <a:solidFill>
                  <a:srgbClr val="A50021"/>
                </a:solidFill>
                <a:latin typeface="Century" pitchFamily="18" charset="0"/>
                <a:ea typeface="Batang" pitchFamily="18" charset="-127"/>
                <a:cs typeface="EucrosiaUPC" pitchFamily="18" charset="-34"/>
              </a:rPr>
              <a:t>у того есть всё</a:t>
            </a:r>
            <a:r>
              <a:rPr lang="ru-RU" sz="3200" b="1" dirty="0">
                <a:solidFill>
                  <a:srgbClr val="A50021"/>
                </a:solidFill>
                <a:latin typeface="Century" pitchFamily="18" charset="0"/>
                <a:cs typeface="EucrosiaUPC" pitchFamily="18" charset="-34"/>
              </a:rPr>
              <a:t>».</a:t>
            </a:r>
          </a:p>
          <a:p>
            <a:r>
              <a:rPr lang="ru-RU" sz="3200" b="1" dirty="0">
                <a:solidFill>
                  <a:srgbClr val="66FF66"/>
                </a:solidFill>
                <a:latin typeface="Comic Sans MS" pitchFamily="66" charset="0"/>
              </a:rPr>
              <a:t> </a:t>
            </a:r>
          </a:p>
          <a:p>
            <a:pPr algn="r"/>
            <a:r>
              <a:rPr lang="ru-RU" sz="3200" b="1" dirty="0">
                <a:solidFill>
                  <a:srgbClr val="FFFF66"/>
                </a:solidFill>
                <a:latin typeface="Comic Sans MS" pitchFamily="66" charset="0"/>
              </a:rPr>
              <a:t>           </a:t>
            </a:r>
            <a:r>
              <a:rPr lang="ru-RU" sz="2000" b="1" i="1" dirty="0">
                <a:solidFill>
                  <a:srgbClr val="A50021"/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Восточная  мудрость</a:t>
            </a:r>
            <a:r>
              <a:rPr lang="ru-RU" sz="2000" i="1" dirty="0">
                <a:solidFill>
                  <a:srgbClr val="A5002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i="1" dirty="0">
                <a:solidFill>
                  <a:srgbClr val="A5002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000" i="1" dirty="0">
              <a:solidFill>
                <a:srgbClr val="A5002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00" name="Номер слайда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71432B72-53AA-442D-8C55-CBE060F2690A}" type="slidenum">
              <a:rPr lang="ru-RU" smtClean="0"/>
              <a:pPr/>
              <a:t>16</a:t>
            </a:fld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7" dur="1000"/>
                                        <p:tgtEl>
                                          <p:spTgt spid="256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701779" y="188640"/>
            <a:ext cx="7772400" cy="396044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effectLst>
            <a:glow rad="228600">
              <a:schemeClr val="accent2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7200" b="1" i="0" u="none" strike="noStrike" kern="1200" normalizeH="0" baseline="0" noProof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990000"/>
                </a:solidFill>
                <a:uLnTx/>
                <a:uFillTx/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СКАЖИ НАРКОТИКАМ - НЕТ!</a:t>
            </a:r>
          </a:p>
        </p:txBody>
      </p:sp>
      <p:pic>
        <p:nvPicPr>
          <p:cNvPr id="3" name="Picture 2" descr="http://narcoman.at.ua/_ph/1/2/88861917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4209504"/>
            <a:ext cx="2695575" cy="260032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322403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7" name="Номер слайда 8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20ED2EAF-0088-4FDA-9D84-D43F47E24FEE}" type="slidenum">
              <a:rPr lang="ru-RU" smtClean="0"/>
              <a:pPr/>
              <a:t>2</a:t>
            </a:fld>
            <a:endParaRPr lang="ru-RU" smtClean="0"/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714348" y="214290"/>
            <a:ext cx="7772400" cy="92869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effectLst>
            <a:glow rad="228600">
              <a:schemeClr val="accent2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99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Batang" pitchFamily="18" charset="-127"/>
                <a:ea typeface="Batang" pitchFamily="18" charset="-127"/>
              </a:rPr>
              <a:t>ИЗ ИСТОРИИ</a:t>
            </a:r>
            <a:endParaRPr kumimoji="0" lang="ru-RU" sz="3200" b="1" i="0" u="none" strike="noStrike" kern="1200" normalizeH="0" baseline="0" noProof="0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99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uLnTx/>
              <a:uFillTx/>
              <a:latin typeface="Batang" pitchFamily="18" charset="-127"/>
              <a:ea typeface="Batang" pitchFamily="18" charset="-127"/>
              <a:cs typeface="+mn-cs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785786" y="1928802"/>
            <a:ext cx="7786742" cy="4071966"/>
          </a:xfrm>
          <a:prstGeom prst="roundRect">
            <a:avLst/>
          </a:prstGeom>
          <a:ln>
            <a:solidFill>
              <a:schemeClr val="accent2">
                <a:lumMod val="75000"/>
              </a:schemeClr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26" name="Rectangle 20"/>
          <p:cNvSpPr>
            <a:spLocks noChangeArrowheads="1"/>
          </p:cNvSpPr>
          <p:nvPr/>
        </p:nvSpPr>
        <p:spPr bwMode="auto">
          <a:xfrm>
            <a:off x="1500166" y="2571744"/>
            <a:ext cx="6215106" cy="27515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ru-RU" sz="32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Наркотики были известны еще в древности</a:t>
            </a:r>
          </a:p>
          <a:p>
            <a:pPr>
              <a:spcBef>
                <a:spcPct val="20000"/>
              </a:spcBef>
            </a:pPr>
            <a:r>
              <a:rPr lang="ru-RU" sz="32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(греч.</a:t>
            </a:r>
            <a:r>
              <a:rPr lang="en-US" sz="32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narke</a:t>
            </a:r>
            <a:r>
              <a:rPr lang="en-US" sz="32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32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сон, оцепенение, онемение,</a:t>
            </a:r>
            <a:r>
              <a:rPr lang="en-US" sz="32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endParaRPr lang="ru-RU" sz="3200" b="1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20000"/>
              </a:spcBef>
            </a:pPr>
            <a:r>
              <a:rPr lang="en-US" sz="32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mania </a:t>
            </a:r>
            <a:r>
              <a:rPr lang="ru-RU" sz="32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– страсть, безумие).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4288" y="4438650"/>
            <a:ext cx="4556125" cy="241935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ru-RU" sz="1800" b="1" dirty="0" smtClean="0">
                <a:solidFill>
                  <a:schemeClr val="folHlink"/>
                </a:solidFill>
                <a:latin typeface="Arial" charset="0"/>
              </a:rPr>
              <a:t>          </a:t>
            </a:r>
            <a:r>
              <a:rPr lang="ru-RU" sz="18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Шахтеры Боливии издавна получали часть жалованья не деньгами, а листьями растения, содержащего кокаин, которые жевали или курили. Вообще нет такого народа, который не употреблял бы в том или ином    виде наркотические вещества.</a:t>
            </a:r>
            <a:r>
              <a:rPr lang="ru-RU" sz="18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pic>
        <p:nvPicPr>
          <p:cNvPr id="13325" name="Picture 13" descr="coca2"/>
          <p:cNvPicPr>
            <a:picLocks noChangeAspect="1" noChangeArrowheads="1"/>
          </p:cNvPicPr>
          <p:nvPr/>
        </p:nvPicPr>
        <p:blipFill>
          <a:blip r:embed="rId2">
            <a:lum contrast="20000"/>
          </a:blip>
          <a:srcRect/>
          <a:stretch>
            <a:fillRect/>
          </a:stretch>
        </p:blipFill>
        <p:spPr bwMode="auto">
          <a:xfrm>
            <a:off x="4643438" y="4581525"/>
            <a:ext cx="4105275" cy="201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28" name="Text Box 16"/>
          <p:cNvSpPr txBox="1">
            <a:spLocks noChangeArrowheads="1"/>
          </p:cNvSpPr>
          <p:nvPr/>
        </p:nvSpPr>
        <p:spPr bwMode="auto">
          <a:xfrm>
            <a:off x="3132138" y="1268413"/>
            <a:ext cx="6011862" cy="1465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dirty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  </a:t>
            </a:r>
            <a:r>
              <a:rPr lang="ru-RU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 веществами, которые теперь называют наркотиками, человек познакомился давно. Древние египтяне готовили из мака снотворное. Они получали опиум и употребляли его, желая уснуть или приглушить боль.</a:t>
            </a:r>
          </a:p>
        </p:txBody>
      </p:sp>
      <p:sp>
        <p:nvSpPr>
          <p:cNvPr id="13329" name="Text Box 17"/>
          <p:cNvSpPr txBox="1">
            <a:spLocks noChangeArrowheads="1"/>
          </p:cNvSpPr>
          <p:nvPr/>
        </p:nvSpPr>
        <p:spPr bwMode="auto">
          <a:xfrm>
            <a:off x="3203575" y="2852738"/>
            <a:ext cx="5940425" cy="1465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dirty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  </a:t>
            </a:r>
            <a:r>
              <a:rPr lang="ru-RU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Бедуины, отправляясь в дальний переход, запасались </a:t>
            </a:r>
            <a:r>
              <a:rPr lang="ru-RU" b="1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бангом</a:t>
            </a:r>
            <a:r>
              <a:rPr lang="ru-RU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- смолой, известной под названием марихуаны или гашиша. Смолу курили, желая снять психическую нагрузку, вызванную однообразным пейзажем пустыни.</a:t>
            </a:r>
          </a:p>
        </p:txBody>
      </p:sp>
      <p:pic>
        <p:nvPicPr>
          <p:cNvPr id="13331" name="Picture 19" descr="soc_25_1_big[1]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 cstate="email"/>
          <a:srcRect/>
          <a:stretch>
            <a:fillRect/>
          </a:stretch>
        </p:blipFill>
        <p:spPr>
          <a:xfrm>
            <a:off x="214282" y="1428736"/>
            <a:ext cx="2692400" cy="2185987"/>
          </a:xfrm>
          <a:noFill/>
        </p:spPr>
      </p:pic>
      <p:sp>
        <p:nvSpPr>
          <p:cNvPr id="6152" name="Номер слайда 7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7D11830A-72E6-43C8-9069-2E47F77C2CE5}" type="slidenum">
              <a:rPr lang="ru-RU" smtClean="0"/>
              <a:pPr/>
              <a:t>3</a:t>
            </a:fld>
            <a:endParaRPr lang="ru-RU" smtClean="0"/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714348" y="214290"/>
            <a:ext cx="7772400" cy="92869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effectLst>
            <a:glow rad="228600">
              <a:schemeClr val="accent2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99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Batang" pitchFamily="18" charset="-127"/>
                <a:ea typeface="Batang" pitchFamily="18" charset="-127"/>
              </a:rPr>
              <a:t>ИЗ ИСТОРИИ</a:t>
            </a:r>
            <a:endParaRPr kumimoji="0" lang="ru-RU" sz="3200" b="1" i="0" u="none" strike="noStrike" kern="1200" normalizeH="0" baseline="0" noProof="0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99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uLnTx/>
              <a:uFillTx/>
              <a:latin typeface="Batang" pitchFamily="18" charset="-127"/>
              <a:ea typeface="Batang" pitchFamily="18" charset="-127"/>
              <a:cs typeface="+mn-cs"/>
            </a:endParaRPr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704240" y="214290"/>
            <a:ext cx="7772400" cy="92869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effectLst>
            <a:glow rad="228600">
              <a:schemeClr val="accent2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99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Batang" pitchFamily="18" charset="-127"/>
                <a:ea typeface="Batang" pitchFamily="18" charset="-127"/>
              </a:rPr>
              <a:t>ИЗ ИСТОРИИ</a:t>
            </a:r>
            <a:endParaRPr kumimoji="0" lang="ru-RU" sz="3200" b="1" i="0" u="none" strike="noStrike" kern="1200" normalizeH="0" baseline="0" noProof="0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99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uLnTx/>
              <a:uFillTx/>
              <a:latin typeface="Batang" pitchFamily="18" charset="-127"/>
              <a:ea typeface="Batang" pitchFamily="18" charset="-127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3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1" dur="2000"/>
                                        <p:tgtEl>
                                          <p:spTgt spid="133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8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5" dur="2000"/>
                                        <p:tgtEl>
                                          <p:spTgt spid="13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9" dur="2000"/>
                                        <p:tgtEl>
                                          <p:spTgt spid="13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500"/>
                            </p:stCondLst>
                            <p:childTnLst>
                              <p:par>
                                <p:cTn id="21" presetID="8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23" dur="20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/>
      <p:bldP spid="1332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142844" y="2357430"/>
            <a:ext cx="6715172" cy="4000528"/>
          </a:xfrm>
          <a:prstGeom prst="roundRect">
            <a:avLst/>
          </a:prstGeom>
          <a:ln>
            <a:solidFill>
              <a:schemeClr val="accent2">
                <a:lumMod val="75000"/>
              </a:schemeClr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2643182"/>
            <a:ext cx="6572296" cy="3357586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None/>
              <a:defRPr/>
            </a:pP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Шаг в пропасть…Опасно или нет? Сначала ты летишь, потом разбиваешься. </a:t>
            </a:r>
          </a:p>
          <a:p>
            <a:pPr>
              <a:lnSpc>
                <a:spcPct val="90000"/>
              </a:lnSpc>
              <a:buNone/>
              <a:defRPr/>
            </a:pP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Первая проба наркотика – начало такого полета, </a:t>
            </a:r>
          </a:p>
          <a:p>
            <a:pPr algn="ctr">
              <a:lnSpc>
                <a:spcPct val="90000"/>
              </a:lnSpc>
              <a:buNone/>
              <a:defRPr/>
            </a:pP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800" b="1" dirty="0" smtClean="0">
                <a:solidFill>
                  <a:srgbClr val="A50021"/>
                </a:solidFill>
                <a:latin typeface="Times New Roman" pitchFamily="18" charset="0"/>
                <a:cs typeface="Times New Roman" pitchFamily="18" charset="0"/>
              </a:rPr>
              <a:t>НО В КОНЦЕ ПОЛЕТА </a:t>
            </a:r>
          </a:p>
          <a:p>
            <a:pPr algn="ctr">
              <a:lnSpc>
                <a:spcPct val="90000"/>
              </a:lnSpc>
              <a:buNone/>
              <a:defRPr/>
            </a:pPr>
            <a:r>
              <a:rPr lang="ru-RU" sz="2800" b="1" dirty="0" smtClean="0">
                <a:solidFill>
                  <a:srgbClr val="A50021"/>
                </a:solidFill>
                <a:latin typeface="Times New Roman" pitchFamily="18" charset="0"/>
                <a:cs typeface="Times New Roman" pitchFamily="18" charset="0"/>
              </a:rPr>
              <a:t>  ВСЕГДА БУДЕТ ПАДЕНИЕ.</a:t>
            </a:r>
            <a:endParaRPr lang="ru-RU" sz="2800" b="1" dirty="0">
              <a:solidFill>
                <a:srgbClr val="A5002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Рисунок 10" descr="1194458236_1971mad.jpg"/>
          <p:cNvPicPr>
            <a:picLocks noChangeAspect="1"/>
          </p:cNvPicPr>
          <p:nvPr/>
        </p:nvPicPr>
        <p:blipFill>
          <a:blip r:embed="rId2"/>
          <a:srcRect l="1235" t="844" r="1235" b="7593"/>
          <a:stretch>
            <a:fillRect/>
          </a:stretch>
        </p:blipFill>
        <p:spPr bwMode="auto">
          <a:xfrm>
            <a:off x="6545963" y="0"/>
            <a:ext cx="2598037" cy="291253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Причины употребления наркотиков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28802"/>
            <a:ext cx="8229600" cy="4197361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90000"/>
              </a:lnSpc>
              <a:defRPr/>
            </a:pPr>
            <a:r>
              <a:rPr lang="ru-RU" dirty="0"/>
              <a:t>л</a:t>
            </a:r>
            <a:r>
              <a:rPr lang="ru-RU" dirty="0" smtClean="0"/>
              <a:t>ичные трудности</a:t>
            </a:r>
            <a:r>
              <a:rPr lang="ru-RU" dirty="0"/>
              <a:t>;</a:t>
            </a:r>
            <a:endParaRPr lang="ru-RU" dirty="0" smtClean="0"/>
          </a:p>
          <a:p>
            <a:pPr>
              <a:lnSpc>
                <a:spcPct val="90000"/>
              </a:lnSpc>
              <a:defRPr/>
            </a:pPr>
            <a:r>
              <a:rPr lang="ru-RU" dirty="0"/>
              <a:t>н</a:t>
            </a:r>
            <a:r>
              <a:rPr lang="ru-RU" dirty="0" smtClean="0"/>
              <a:t>едостатки социально-культурной сферы;</a:t>
            </a:r>
          </a:p>
          <a:p>
            <a:pPr>
              <a:lnSpc>
                <a:spcPct val="90000"/>
              </a:lnSpc>
              <a:defRPr/>
            </a:pPr>
            <a:r>
              <a:rPr lang="ru-RU" dirty="0"/>
              <a:t>н</a:t>
            </a:r>
            <a:r>
              <a:rPr lang="ru-RU" dirty="0" smtClean="0"/>
              <a:t>еорганизованный досуг;</a:t>
            </a:r>
          </a:p>
          <a:p>
            <a:pPr>
              <a:lnSpc>
                <a:spcPct val="90000"/>
              </a:lnSpc>
              <a:defRPr/>
            </a:pPr>
            <a:r>
              <a:rPr lang="ru-RU" dirty="0"/>
              <a:t>с</a:t>
            </a:r>
            <a:r>
              <a:rPr lang="ru-RU" dirty="0" smtClean="0"/>
              <a:t>оциальная несправедливость; </a:t>
            </a:r>
          </a:p>
          <a:p>
            <a:pPr>
              <a:lnSpc>
                <a:spcPct val="90000"/>
              </a:lnSpc>
              <a:defRPr/>
            </a:pPr>
            <a:r>
              <a:rPr lang="ru-RU" dirty="0"/>
              <a:t>н</a:t>
            </a:r>
            <a:r>
              <a:rPr lang="ru-RU" dirty="0" smtClean="0"/>
              <a:t>еудачи в учебе;</a:t>
            </a:r>
          </a:p>
          <a:p>
            <a:pPr>
              <a:lnSpc>
                <a:spcPct val="90000"/>
              </a:lnSpc>
              <a:defRPr/>
            </a:pPr>
            <a:r>
              <a:rPr lang="ru-RU" dirty="0"/>
              <a:t>р</a:t>
            </a:r>
            <a:r>
              <a:rPr lang="ru-RU" dirty="0" smtClean="0"/>
              <a:t>азочарование в людях;</a:t>
            </a:r>
          </a:p>
          <a:p>
            <a:pPr>
              <a:lnSpc>
                <a:spcPct val="90000"/>
              </a:lnSpc>
              <a:defRPr/>
            </a:pPr>
            <a:r>
              <a:rPr lang="ru-RU" dirty="0"/>
              <a:t>у</a:t>
            </a:r>
            <a:r>
              <a:rPr lang="ru-RU" dirty="0" smtClean="0"/>
              <a:t>довлетворение любопытства;</a:t>
            </a:r>
          </a:p>
          <a:p>
            <a:pPr>
              <a:lnSpc>
                <a:spcPct val="90000"/>
              </a:lnSpc>
              <a:defRPr/>
            </a:pPr>
            <a:r>
              <a:rPr lang="ru-RU" dirty="0"/>
              <a:t>п</a:t>
            </a:r>
            <a:r>
              <a:rPr lang="ru-RU" dirty="0" smtClean="0"/>
              <a:t>олучение чувства принадлежности(с целью быть принятым определенной группой);</a:t>
            </a:r>
          </a:p>
          <a:p>
            <a:pPr>
              <a:lnSpc>
                <a:spcPct val="90000"/>
              </a:lnSpc>
              <a:defRPr/>
            </a:pPr>
            <a:r>
              <a:rPr lang="ru-RU" dirty="0"/>
              <a:t>в</a:t>
            </a:r>
            <a:r>
              <a:rPr lang="ru-RU" dirty="0" smtClean="0"/>
              <a:t>ыражение независимости, а иногда враждебного настроения по отношению к окружающим;</a:t>
            </a:r>
          </a:p>
          <a:p>
            <a:pPr>
              <a:lnSpc>
                <a:spcPct val="90000"/>
              </a:lnSpc>
              <a:defRPr/>
            </a:pPr>
            <a:r>
              <a:rPr lang="ru-RU" dirty="0"/>
              <a:t>с</a:t>
            </a:r>
            <a:r>
              <a:rPr lang="ru-RU" dirty="0" smtClean="0"/>
              <a:t>тремление к «экстриму»;</a:t>
            </a:r>
          </a:p>
          <a:p>
            <a:pPr>
              <a:lnSpc>
                <a:spcPct val="90000"/>
              </a:lnSpc>
              <a:defRPr/>
            </a:pPr>
            <a:r>
              <a:rPr lang="ru-RU" dirty="0"/>
              <a:t>у</a:t>
            </a:r>
            <a:r>
              <a:rPr lang="ru-RU" dirty="0" smtClean="0"/>
              <a:t>ход от чего-то гнетущего.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714348" y="214290"/>
            <a:ext cx="7772400" cy="150019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effectLst>
            <a:glow rad="228600">
              <a:schemeClr val="accent2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99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Batang" pitchFamily="18" charset="-127"/>
                <a:ea typeface="Batang" pitchFamily="18" charset="-127"/>
              </a:rPr>
              <a:t>ПРИЧИНЫ УПОТРЕБЛЕНИЯ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99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Batang" pitchFamily="18" charset="-127"/>
                <a:ea typeface="Batang" pitchFamily="18" charset="-127"/>
              </a:rPr>
              <a:t>НАРКОТИКОВ</a:t>
            </a:r>
            <a:endParaRPr kumimoji="0" lang="ru-RU" sz="3200" b="1" i="0" u="none" strike="noStrike" kern="1200" normalizeH="0" baseline="0" noProof="0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99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uLnTx/>
              <a:uFillTx/>
              <a:latin typeface="Batang" pitchFamily="18" charset="-127"/>
              <a:ea typeface="Batang" pitchFamily="18" charset="-127"/>
              <a:cs typeface="+mn-cs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68313" y="346075"/>
            <a:ext cx="8077200" cy="912813"/>
          </a:xfrm>
        </p:spPr>
        <p:txBody>
          <a:bodyPr/>
          <a:lstStyle/>
          <a:p>
            <a:pPr algn="l" eaLnBrk="1" hangingPunct="1">
              <a:defRPr/>
            </a:pPr>
            <a:r>
              <a:rPr lang="ru-RU" smtClean="0"/>
              <a:t> 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95288" y="1857363"/>
            <a:ext cx="4038600" cy="4662499"/>
          </a:xfrm>
        </p:spPr>
        <p:txBody>
          <a:bodyPr/>
          <a:lstStyle/>
          <a:p>
            <a:pPr eaLnBrk="1" hangingPunct="1">
              <a:defRPr/>
            </a:pPr>
            <a:r>
              <a:rPr lang="ru-RU" b="1" dirty="0" smtClean="0">
                <a:solidFill>
                  <a:srgbClr val="A50021"/>
                </a:solidFill>
              </a:rPr>
              <a:t>Стимуляторы</a:t>
            </a:r>
          </a:p>
          <a:p>
            <a:pPr eaLnBrk="1" hangingPunct="1">
              <a:defRPr/>
            </a:pPr>
            <a:r>
              <a:rPr lang="ru-RU" b="1" dirty="0" smtClean="0">
                <a:solidFill>
                  <a:srgbClr val="A50021"/>
                </a:solidFill>
              </a:rPr>
              <a:t>Галлюциногены</a:t>
            </a:r>
          </a:p>
          <a:p>
            <a:pPr eaLnBrk="1" hangingPunct="1">
              <a:defRPr/>
            </a:pPr>
            <a:r>
              <a:rPr lang="ru-RU" b="1" dirty="0" smtClean="0">
                <a:solidFill>
                  <a:srgbClr val="A50021"/>
                </a:solidFill>
              </a:rPr>
              <a:t>Транквилизаторы</a:t>
            </a:r>
          </a:p>
          <a:p>
            <a:pPr eaLnBrk="1" hangingPunct="1">
              <a:defRPr/>
            </a:pPr>
            <a:r>
              <a:rPr lang="ru-RU" b="1" dirty="0" smtClean="0">
                <a:solidFill>
                  <a:srgbClr val="A50021"/>
                </a:solidFill>
              </a:rPr>
              <a:t>Препараты конопли</a:t>
            </a:r>
          </a:p>
          <a:p>
            <a:pPr eaLnBrk="1" hangingPunct="1">
              <a:defRPr/>
            </a:pPr>
            <a:r>
              <a:rPr lang="ru-RU" b="1" dirty="0" smtClean="0">
                <a:solidFill>
                  <a:srgbClr val="A50021"/>
                </a:solidFill>
              </a:rPr>
              <a:t>Опиаты</a:t>
            </a:r>
          </a:p>
          <a:p>
            <a:pPr eaLnBrk="1" hangingPunct="1">
              <a:defRPr/>
            </a:pPr>
            <a:r>
              <a:rPr lang="ru-RU" b="1" dirty="0" err="1" smtClean="0">
                <a:solidFill>
                  <a:srgbClr val="A50021"/>
                </a:solidFill>
              </a:rPr>
              <a:t>Ингаляниты</a:t>
            </a:r>
            <a:endParaRPr lang="ru-RU" b="1" dirty="0" smtClean="0">
              <a:solidFill>
                <a:srgbClr val="A50021"/>
              </a:solidFill>
              <a:hlinkClick r:id="" action="ppaction://noaction">
                <a:snd r:embed="rId3" name="chimes.wav"/>
              </a:hlinkClick>
            </a:endParaRPr>
          </a:p>
        </p:txBody>
      </p:sp>
      <p:pic>
        <p:nvPicPr>
          <p:cNvPr id="55301" name="Picture 5" descr="feuer"/>
          <p:cNvPicPr>
            <a:picLocks noGrp="1" noChangeAspect="1" noChangeArrowheads="1" noCrop="1"/>
          </p:cNvPicPr>
          <p:nvPr>
            <p:ph sz="half" idx="2"/>
          </p:nvPr>
        </p:nvPicPr>
        <p:blipFill>
          <a:blip r:embed="rId4"/>
          <a:srcRect/>
          <a:stretch>
            <a:fillRect/>
          </a:stretch>
        </p:blipFill>
        <p:spPr>
          <a:xfrm>
            <a:off x="4786314" y="1785926"/>
            <a:ext cx="3998941" cy="4853501"/>
          </a:xfrm>
          <a:noFill/>
        </p:spPr>
      </p:pic>
      <p:sp>
        <p:nvSpPr>
          <p:cNvPr id="55304" name="Rectangle 8"/>
          <p:cNvSpPr>
            <a:spLocks noChangeArrowheads="1"/>
          </p:cNvSpPr>
          <p:nvPr/>
        </p:nvSpPr>
        <p:spPr bwMode="auto">
          <a:xfrm>
            <a:off x="3644900" y="6181725"/>
            <a:ext cx="39211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/>
            </a:pPr>
            <a:endParaRPr lang="ru-RU" sz="3200" b="1">
              <a:solidFill>
                <a:srgbClr val="FF33CC"/>
              </a:solidFill>
              <a:effectLst>
                <a:outerShdw blurRad="38100" dist="38100" dir="2700000" algn="tl">
                  <a:srgbClr val="000000"/>
                </a:outerShdw>
              </a:effectLst>
              <a:hlinkClick r:id="" action="ppaction://noaction">
                <a:snd r:embed="rId3" name="chimes.wav"/>
              </a:hlinkClick>
            </a:endParaRPr>
          </a:p>
        </p:txBody>
      </p:sp>
      <p:sp>
        <p:nvSpPr>
          <p:cNvPr id="7175" name="Номер слайда 6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EE836FB5-3DE3-436B-BAE1-2A31220E5727}" type="slidenum">
              <a:rPr lang="ru-RU" smtClean="0"/>
              <a:pPr/>
              <a:t>6</a:t>
            </a:fld>
            <a:endParaRPr lang="ru-RU" smtClean="0"/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714348" y="214290"/>
            <a:ext cx="7772400" cy="135732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effectLst>
            <a:glow rad="228600">
              <a:schemeClr val="accent2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99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Batang" pitchFamily="18" charset="-127"/>
                <a:ea typeface="Batang" pitchFamily="18" charset="-127"/>
              </a:rPr>
              <a:t>ОСНОВНЫЕ ГРУППЫ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99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Batang" pitchFamily="18" charset="-127"/>
                <a:ea typeface="Batang" pitchFamily="18" charset="-127"/>
              </a:rPr>
              <a:t>НАРКОТИКОВ</a:t>
            </a:r>
            <a:endParaRPr kumimoji="0" lang="ru-RU" sz="3200" b="1" i="0" u="none" strike="noStrike" kern="1200" normalizeH="0" baseline="0" noProof="0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99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uLnTx/>
              <a:uFillTx/>
              <a:latin typeface="Batang" pitchFamily="18" charset="-127"/>
              <a:ea typeface="Batang" pitchFamily="18" charset="-127"/>
              <a:cs typeface="+mn-cs"/>
            </a:endParaRPr>
          </a:p>
        </p:txBody>
      </p:sp>
    </p:spTree>
    <p:custDataLst>
      <p:tags r:id="rId1"/>
    </p:custDataLst>
  </p:cSld>
  <p:clrMapOvr>
    <a:masterClrMapping/>
  </p:clrMapOvr>
  <p:transition advClick="0" advTm="0">
    <p:zo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5" descr="magic_shroom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86182" y="4857760"/>
            <a:ext cx="2286016" cy="182322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42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28596" y="1357298"/>
            <a:ext cx="4038600" cy="478472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ru-RU" sz="2800" dirty="0" smtClean="0"/>
              <a:t>                                     </a:t>
            </a:r>
          </a:p>
        </p:txBody>
      </p:sp>
      <p:sp>
        <p:nvSpPr>
          <p:cNvPr id="8200" name="Номер слайда 7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2B627160-5842-4C1F-8CA0-795F8EC71180}" type="slidenum">
              <a:rPr lang="ru-RU" smtClean="0"/>
              <a:pPr/>
              <a:t>7</a:t>
            </a:fld>
            <a:endParaRPr lang="ru-RU" smtClean="0"/>
          </a:p>
        </p:txBody>
      </p:sp>
      <p:sp>
        <p:nvSpPr>
          <p:cNvPr id="12" name="TextBox 11"/>
          <p:cNvSpPr txBox="1"/>
          <p:nvPr/>
        </p:nvSpPr>
        <p:spPr>
          <a:xfrm>
            <a:off x="0" y="0"/>
            <a:ext cx="350046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ru-RU" sz="2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99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Batang" pitchFamily="18" charset="-127"/>
                <a:ea typeface="Batang" pitchFamily="18" charset="-127"/>
              </a:rPr>
              <a:t>СТИМУЛЯТОРЫ</a:t>
            </a:r>
          </a:p>
          <a:p>
            <a:pPr algn="ctr">
              <a:spcBef>
                <a:spcPct val="0"/>
              </a:spcBef>
              <a:defRPr/>
            </a:pP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вещества, стимулирующие центральную нервную систему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0" y="2571744"/>
            <a:ext cx="3500462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ru-RU" sz="2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99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Batang" pitchFamily="18" charset="-127"/>
                <a:ea typeface="Batang" pitchFamily="18" charset="-127"/>
              </a:rPr>
              <a:t>ГАЛЮЦИНОГЕНЫ</a:t>
            </a:r>
          </a:p>
          <a:p>
            <a:pPr algn="ctr">
              <a:spcBef>
                <a:spcPct val="0"/>
              </a:spcBef>
              <a:defRPr/>
            </a:pPr>
            <a:r>
              <a:rPr lang="ru-RU" sz="2000" b="1" dirty="0" smtClean="0">
                <a:solidFill>
                  <a:srgbClr val="FF0000"/>
                </a:solidFill>
              </a:rPr>
              <a:t>наркотики, вызывающие зрительные и слуховые обманы (галлюцинации) </a:t>
            </a:r>
          </a:p>
          <a:p>
            <a:pPr algn="ctr">
              <a:spcBef>
                <a:spcPct val="0"/>
              </a:spcBef>
              <a:defRPr/>
            </a:pPr>
            <a:endParaRPr lang="ru-RU" sz="2000" b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99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Batang" pitchFamily="18" charset="-127"/>
              <a:ea typeface="Batang" pitchFamily="18" charset="-127"/>
            </a:endParaRPr>
          </a:p>
        </p:txBody>
      </p:sp>
      <p:pic>
        <p:nvPicPr>
          <p:cNvPr id="14" name="Picture 5" descr="FluorescenceIII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42910" y="4071942"/>
            <a:ext cx="2214546" cy="243528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5" name="TextBox 14"/>
          <p:cNvSpPr txBox="1"/>
          <p:nvPr/>
        </p:nvSpPr>
        <p:spPr>
          <a:xfrm>
            <a:off x="2857488" y="1214422"/>
            <a:ext cx="3500462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ru-RU" sz="2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99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Batang" pitchFamily="18" charset="-127"/>
                <a:ea typeface="Batang" pitchFamily="18" charset="-127"/>
              </a:rPr>
              <a:t>ТРАНКВИЛИЗАТОРЫ</a:t>
            </a:r>
          </a:p>
          <a:p>
            <a:pPr algn="ctr">
              <a:spcBef>
                <a:spcPct val="0"/>
              </a:spcBef>
              <a:defRPr/>
            </a:pPr>
            <a:r>
              <a:rPr lang="ru-RU" sz="2000" b="1" dirty="0" smtClean="0">
                <a:solidFill>
                  <a:srgbClr val="FF0000"/>
                </a:solidFill>
              </a:rPr>
              <a:t>лекарственные средства, подавляющие нервное напряжение и расстройство</a:t>
            </a:r>
            <a:endParaRPr lang="ru-RU" sz="2000" b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99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Batang" pitchFamily="18" charset="-127"/>
              <a:ea typeface="Batang" pitchFamily="18" charset="-127"/>
            </a:endParaRPr>
          </a:p>
          <a:p>
            <a:pPr algn="ctr">
              <a:spcBef>
                <a:spcPct val="0"/>
              </a:spcBef>
              <a:defRPr/>
            </a:pPr>
            <a:endParaRPr lang="ru-RU" sz="2000" b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99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643538" y="2571744"/>
            <a:ext cx="350046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ru-RU" sz="2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99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Batang" pitchFamily="18" charset="-127"/>
                <a:ea typeface="Batang" pitchFamily="18" charset="-127"/>
              </a:rPr>
              <a:t>ПРЕПАРАТЫ КОНОПЛИ</a:t>
            </a:r>
          </a:p>
          <a:p>
            <a:pPr algn="ctr">
              <a:lnSpc>
                <a:spcPct val="80000"/>
              </a:lnSpc>
              <a:defRPr/>
            </a:pPr>
            <a:r>
              <a:rPr lang="ru-RU" sz="2000" b="1" dirty="0" smtClean="0">
                <a:solidFill>
                  <a:srgbClr val="FF0000"/>
                </a:solidFill>
              </a:rPr>
              <a:t>вещества , получаемые из различных сортов конопли. Вызывают гашишную наркоманию  </a:t>
            </a:r>
          </a:p>
        </p:txBody>
      </p:sp>
      <p:pic>
        <p:nvPicPr>
          <p:cNvPr id="17" name="Picture 8" descr="cannabispotd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429388" y="4143380"/>
            <a:ext cx="2143140" cy="241416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8" name="TextBox 17"/>
          <p:cNvSpPr txBox="1"/>
          <p:nvPr/>
        </p:nvSpPr>
        <p:spPr>
          <a:xfrm>
            <a:off x="3000364" y="3571876"/>
            <a:ext cx="350046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ru-RU" sz="2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99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Batang" pitchFamily="18" charset="-127"/>
                <a:ea typeface="Batang" pitchFamily="18" charset="-127"/>
              </a:rPr>
              <a:t>ОПИАТЫ</a:t>
            </a:r>
          </a:p>
          <a:p>
            <a:pPr algn="ctr">
              <a:spcBef>
                <a:spcPct val="0"/>
              </a:spcBef>
              <a:defRPr/>
            </a:pPr>
            <a:r>
              <a:rPr lang="ru-RU" sz="2000" b="1" dirty="0" smtClean="0">
                <a:solidFill>
                  <a:srgbClr val="FF0000"/>
                </a:solidFill>
              </a:rPr>
              <a:t>препараты группы опия (опий или опиум). Вызывают тяжелую, широко </a:t>
            </a:r>
            <a:endParaRPr lang="ru-RU" sz="2000" b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99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643538" y="0"/>
            <a:ext cx="3500462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ru-RU" sz="2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99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Batang" pitchFamily="18" charset="-127"/>
                <a:ea typeface="Batang" pitchFamily="18" charset="-127"/>
              </a:rPr>
              <a:t>ИНГАЛЯНИТЫ</a:t>
            </a:r>
          </a:p>
          <a:p>
            <a:pPr algn="ctr">
              <a:spcBef>
                <a:spcPct val="0"/>
              </a:spcBef>
              <a:defRPr/>
            </a:pPr>
            <a:r>
              <a:rPr lang="ru-RU" sz="2000" b="1" dirty="0" smtClean="0">
                <a:solidFill>
                  <a:srgbClr val="FF0000"/>
                </a:solidFill>
              </a:rPr>
              <a:t>Вещества, которые вводят в организм через дыхательные пути </a:t>
            </a:r>
          </a:p>
          <a:p>
            <a:pPr algn="ctr">
              <a:spcBef>
                <a:spcPct val="0"/>
              </a:spcBef>
              <a:defRPr/>
            </a:pPr>
            <a:endParaRPr lang="ru-RU" sz="2000" b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99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Batang" pitchFamily="18" charset="-127"/>
              <a:ea typeface="Batang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Picture 5" descr="Смерть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25" y="0"/>
            <a:ext cx="4946650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214282" y="2478423"/>
            <a:ext cx="8030126" cy="3139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Кто же он, наркоман, — преступник, которого надо ловить, сажать в тюрьму, или больной, которого надо лечить? Что заставляет его рисковать? 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Наркомания — это болезнь, ее надо лечить. Она страшна тем, что растет как снежный ком: когда перестают действовать более легкие наркотики, наркоман переходит на тяжелые, в конечном счете это приводит к гибели тысяч молодых людей. Сегодня наркоманы ушли в подполье. К этому привели запретительные меры, к которым от бессилия прибегают наши правоохранительные органы. Силы общества должны быть направлены на то, чтобы из наркоманов сделать не врагов, а союзников врачей и милиции”. 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701779" y="188640"/>
            <a:ext cx="7772400" cy="92869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effectLst>
            <a:glow rad="228600">
              <a:schemeClr val="accent2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99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Batang" pitchFamily="18" charset="-127"/>
                <a:ea typeface="Batang" pitchFamily="18" charset="-127"/>
              </a:rPr>
              <a:t>БОЛЬНОЙ ИЛИ ПРЕСТУПНИК?</a:t>
            </a:r>
            <a:endParaRPr kumimoji="0" lang="ru-RU" sz="3200" b="1" i="0" u="none" strike="noStrike" kern="1200" normalizeH="0" baseline="0" noProof="0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99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uLnTx/>
              <a:uFillTx/>
              <a:latin typeface="Batang" pitchFamily="18" charset="-127"/>
              <a:ea typeface="Batang" pitchFamily="18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369942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84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4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84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84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84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84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3" grpId="0"/>
      <p:bldP spid="18433" grpId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8|1.7|2.5|1.9|1.8|1.7|1.5|1.6|2.5|9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283</TotalTime>
  <Words>812</Words>
  <Application>Microsoft Office PowerPoint</Application>
  <PresentationFormat>Экран (4:3)</PresentationFormat>
  <Paragraphs>90</Paragraphs>
  <Slides>17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НАРКОМАНИЯ –   БОЛЕЗНЬ XXI ВЕКА</vt:lpstr>
      <vt:lpstr>Презентация PowerPoint</vt:lpstr>
      <vt:lpstr>Презентация PowerPoint</vt:lpstr>
      <vt:lpstr>Презентация PowerPoint</vt:lpstr>
      <vt:lpstr>Причины употребления наркотиков</vt:lpstr>
      <vt:lpstr>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НАРКОМАНИЯ –   БОЛЕЗНЬ XXI ВЕКА</dc:title>
  <dc:creator>ЛЕСЕНЬКА</dc:creator>
  <cp:lastModifiedBy>user</cp:lastModifiedBy>
  <cp:revision>25</cp:revision>
  <dcterms:created xsi:type="dcterms:W3CDTF">2013-03-14T15:39:40Z</dcterms:created>
  <dcterms:modified xsi:type="dcterms:W3CDTF">2013-04-01T10:34:35Z</dcterms:modified>
</cp:coreProperties>
</file>