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1" r:id="rId7"/>
    <p:sldId id="260" r:id="rId8"/>
    <p:sldId id="268" r:id="rId9"/>
    <p:sldId id="262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ПОДВИГ 260-Й СТРЕЛКОВОЙ ДИВИЗИИ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Яков Аронович </a:t>
            </a:r>
            <a:r>
              <a:rPr lang="ru-RU" b="1" dirty="0" err="1" smtClean="0">
                <a:solidFill>
                  <a:schemeClr val="bg1"/>
                </a:solidFill>
              </a:rPr>
              <a:t>Гельфандбейн</a:t>
            </a:r>
            <a:r>
              <a:rPr lang="ru-RU" b="1" dirty="0" smtClean="0">
                <a:solidFill>
                  <a:schemeClr val="bg1"/>
                </a:solidFill>
              </a:rPr>
              <a:t>, в 1941 году – командир взвода топографической разведки 2-го дивизиона 829-го артиллерийского полка 260-й стрелковой дивизии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6" name="Содержимое 5" descr="gelfandbeyn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929190" y="1785926"/>
            <a:ext cx="3381168" cy="442913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2703_329_246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28860" y="1214422"/>
            <a:ext cx="3489790" cy="4665698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Красноармеец 839-го артиллерийского полка 260-й стрелковой дивизии Александр Дмитриевич </a:t>
            </a:r>
            <a:r>
              <a:rPr lang="ru-RU" b="1" dirty="0" err="1" smtClean="0">
                <a:solidFill>
                  <a:schemeClr val="bg1"/>
                </a:solidFill>
              </a:rPr>
              <a:t>Бекешев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7" name="Содержимое 6" descr="bekeshev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251061" y="1600200"/>
            <a:ext cx="2832877" cy="452596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Кимрский краеведческий музей сейчас ведет работу по установлению судеб кимряков – солдат 260-й дивизии. В распоряжении музея есть поименные списки мобилизованных в июле 1941 года. Имеется доступ к архивам, и книгам памяти военнопленных. Есть связь с поисковыми отрядами на </a:t>
            </a:r>
            <a:r>
              <a:rPr lang="ru-RU" dirty="0" err="1" smtClean="0">
                <a:solidFill>
                  <a:schemeClr val="bg1"/>
                </a:solidFill>
              </a:rPr>
              <a:t>Брянщине</a:t>
            </a:r>
            <a:r>
              <a:rPr lang="ru-RU" dirty="0" smtClean="0">
                <a:solidFill>
                  <a:schemeClr val="bg1"/>
                </a:solidFill>
              </a:rPr>
              <a:t>. Однако, несмотря на это, собирать сведения о дивизии приходится по крупицам. Любой рассказ, старое письмо или фотография могут пролить свет на еще одну страницу её героической истории.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kimryds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00100" y="714356"/>
            <a:ext cx="7094566" cy="551364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На фронтах Великой Отечественной войны погибли 13 тысяч кимряков, из них почти каждый третий – из 260-й стрелковой дивизии.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Спустя три недели после объявления о начале Великой Отечественной войны в Кимрах началось формирование 260-й стрелковой дивизии. Призвано в неё было около 4 тысяч жителей Кимр, Кимрского и существовавшего тогда отдельно </a:t>
            </a:r>
            <a:r>
              <a:rPr lang="ru-RU" dirty="0" err="1" smtClean="0">
                <a:solidFill>
                  <a:schemeClr val="bg1"/>
                </a:solidFill>
              </a:rPr>
              <a:t>Горицкого</a:t>
            </a:r>
            <a:r>
              <a:rPr lang="ru-RU" dirty="0" smtClean="0">
                <a:solidFill>
                  <a:schemeClr val="bg1"/>
                </a:solidFill>
              </a:rPr>
              <a:t> районов. 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ru-RU" dirty="0" smtClean="0">
                <a:solidFill>
                  <a:schemeClr val="bg1"/>
                </a:solidFill>
              </a:rPr>
              <a:t>Дивизия воевала в составе 50-й армии и под Брянском приняла на себя жестокий удар превосходящих сил противника, планировавшего в ходе операции «Тайфун» захват Москвы и скорую победу. Бойцы Красной Армии  не дали планам врага осуществиться. Попав в окружение, наши воины героически сражались и ценой огромных потерь пробили вражеское кольцо. Те немногие из кимряков, кто остался в живых, продолжали бои под Тулой.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ru-RU" dirty="0" smtClean="0">
                <a:solidFill>
                  <a:schemeClr val="bg1"/>
                </a:solidFill>
              </a:rPr>
              <a:t>Операция «Тайфун» – кодовое название плана фашистской Германии по быстрому захвату Москвы и полному поражению Советского Союза. В середине сентября 1941 года немецкое командование приступило к подготовке этой грандиозной операции, которая включала в себя два этапа, первый – окружить и разгромить группировки советских войск Западного и Брянского фронтов в районе Вязьмы и Брянска. На втором этапе предполагалось произвести охват Москвы с севера и юга, замкнув кольцо окружения. Этот план, по замыслу немецкого командования, должен был привести к падению Москвы и завершению войны до наступления зимы 1941 года.  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ru-RU" dirty="0" smtClean="0">
                <a:solidFill>
                  <a:schemeClr val="bg1"/>
                </a:solidFill>
              </a:rPr>
              <a:t>В то время немецкое командование продолжало подготовку для наступления на Москву на Брянском фронте, и 2 октября гитлеровские войска перешли в наступление, нанося главный удар по войскам 50-й армии. Храбро сражались соединения и части армии, но под ударами превосходящих сил врага фронт их обороны был прорван. Дивизии с тяжёлыми боями отходили на восток, обстановка с каждым днём ухудшалась.</a:t>
            </a:r>
          </a:p>
          <a:p>
            <a:pPr fontAlgn="base"/>
            <a:r>
              <a:rPr lang="ru-RU" dirty="0" smtClean="0">
                <a:solidFill>
                  <a:schemeClr val="bg1"/>
                </a:solidFill>
              </a:rPr>
              <a:t>К 8 октября 50-я армия была полностью отсечена от остальных войск Брянского фронта. Со всех сторон её окружал враг. Гитлеровские отряды заняли все важные населенные пункты, перекрёстки дорог, железнодорожные станции и разъезды. 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ru-RU" sz="2400" dirty="0" smtClean="0">
                <a:solidFill>
                  <a:schemeClr val="bg1"/>
                </a:solidFill>
              </a:rPr>
              <a:t>Утром 11 октября дивизия, почти полностью потеряв как боевую единицу попавший накануне в засаду 839-й артполк и сбив заслон противника, устремилась к Хвастовичам, где встретила упорное сопротивление врага, пытавшегося не допустить переправы через реку </a:t>
            </a:r>
            <a:r>
              <a:rPr lang="ru-RU" sz="2400" dirty="0" err="1" smtClean="0">
                <a:solidFill>
                  <a:schemeClr val="bg1"/>
                </a:solidFill>
              </a:rPr>
              <a:t>Рессета</a:t>
            </a:r>
            <a:r>
              <a:rPr lang="ru-RU" sz="2400" dirty="0" smtClean="0">
                <a:solidFill>
                  <a:schemeClr val="bg1"/>
                </a:solidFill>
              </a:rPr>
              <a:t>. Бой длился два дня. Под сильным артиллерийским и миномётным огнём, непрерывной бомбёжкой насквозь промокшие, отощавшие от недоедания, израненные, но сильные ненавистью к врагу наши воины чуть ли не в рукопашной схватке прорвались к реке и форсировали её. Прорыв дался ценой больших потерь.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ru-RU" sz="2000" dirty="0" smtClean="0">
                <a:solidFill>
                  <a:schemeClr val="bg1"/>
                </a:solidFill>
              </a:rPr>
              <a:t>В </a:t>
            </a:r>
            <a:r>
              <a:rPr lang="ru-RU" sz="2000" dirty="0" smtClean="0">
                <a:solidFill>
                  <a:schemeClr val="bg1"/>
                </a:solidFill>
              </a:rPr>
              <a:t>этот день погода стояла хмурая, с морозным, пронизывающим ветром. С неба, как слёзы, лились струи дождя вперемежку с зарядами снега, словно оплакивая тысячи погибших и погибающих ежесекундно солдат. Вода в </a:t>
            </a:r>
            <a:r>
              <a:rPr lang="ru-RU" sz="2000" dirty="0" err="1" smtClean="0">
                <a:solidFill>
                  <a:schemeClr val="bg1"/>
                </a:solidFill>
              </a:rPr>
              <a:t>Рессете</a:t>
            </a:r>
            <a:r>
              <a:rPr lang="ru-RU" sz="2000" dirty="0" smtClean="0">
                <a:solidFill>
                  <a:schemeClr val="bg1"/>
                </a:solidFill>
              </a:rPr>
              <a:t> стала буро-красная от крови. В воздухе стоял непрерывный гул от разрывов снарядов, мин и гранат, воя авиабомб и падающих в пике вражеских самолётов, пулемётной и оружейной стрельбы, человеческого крика, воя, стонов, просьб о помощи, многоголосого «ура». Дым от сгоревшего пороха смешался с землёй, поднятой тысячами ног и разрывов, застилая и разъедая глаза, сдавливая дыхание до хрипоты. Даже сегодня здесь находят участки земли, насквозь пропитанные кровью…</a:t>
            </a:r>
          </a:p>
          <a:p>
            <a:pPr fontAlgn="base"/>
            <a:r>
              <a:rPr lang="ru-RU" sz="2000" dirty="0" smtClean="0">
                <a:solidFill>
                  <a:schemeClr val="bg1"/>
                </a:solidFill>
              </a:rPr>
              <a:t>Но впереди вновь был противник. Дивизия резко меняет направление на северо-восточное и берёт курс на Белёв. После отчаянного боя 17 октября она прорывает фронт.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Уцелевшие части 260-й дивизии понесли громадные потери – к Белёву из окружения вышли лишь 674 человека с четырьмя пулемётами (на 1 сентября 1941 года дивизия  насчитывала 10 464 человека). Поэтому командованием 50-й армии, вследствие невосполнимых потерь, 17 ноября 1941 года было принято решение о расформировании 260-й и слиянии её с 290-й (</a:t>
            </a:r>
            <a:r>
              <a:rPr lang="ru-RU" dirty="0" err="1" smtClean="0">
                <a:solidFill>
                  <a:schemeClr val="bg1"/>
                </a:solidFill>
              </a:rPr>
              <a:t>калязинской</a:t>
            </a:r>
            <a:r>
              <a:rPr lang="ru-RU" dirty="0" smtClean="0">
                <a:solidFill>
                  <a:schemeClr val="bg1"/>
                </a:solidFill>
              </a:rPr>
              <a:t>) стрелковой дивизией, которая тоже имела ощутимый урон – из окружения вышли только 2119 человек.  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666</Words>
  <PresentationFormat>Экран (4:3)</PresentationFormat>
  <Paragraphs>14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ПОДВИГ 260-Й СТРЕЛКОВОЙ ДИВИЗИИ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ПОДВИГ 260-Й СТРЕЛКОВОЙ ДИВИЗИИ </dc:title>
  <cp:lastModifiedBy>Мини1</cp:lastModifiedBy>
  <cp:revision>4</cp:revision>
  <dcterms:modified xsi:type="dcterms:W3CDTF">2013-05-08T05:36:45Z</dcterms:modified>
</cp:coreProperties>
</file>