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9"/>
  </p:notesMasterIdLst>
  <p:sldIdLst>
    <p:sldId id="256" r:id="rId2"/>
    <p:sldId id="270" r:id="rId3"/>
    <p:sldId id="271" r:id="rId4"/>
    <p:sldId id="258" r:id="rId5"/>
    <p:sldId id="263" r:id="rId6"/>
    <p:sldId id="259" r:id="rId7"/>
    <p:sldId id="322" r:id="rId8"/>
    <p:sldId id="275" r:id="rId9"/>
    <p:sldId id="318" r:id="rId10"/>
    <p:sldId id="266" r:id="rId11"/>
    <p:sldId id="283" r:id="rId12"/>
    <p:sldId id="269" r:id="rId13"/>
    <p:sldId id="279" r:id="rId14"/>
    <p:sldId id="300" r:id="rId15"/>
    <p:sldId id="298" r:id="rId16"/>
    <p:sldId id="313" r:id="rId17"/>
    <p:sldId id="28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66" autoAdjust="0"/>
    <p:restoredTop sz="94660"/>
  </p:normalViewPr>
  <p:slideViewPr>
    <p:cSldViewPr>
      <p:cViewPr>
        <p:scale>
          <a:sx n="91" d="100"/>
          <a:sy n="91" d="100"/>
        </p:scale>
        <p:origin x="36"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0DBA5CD-B9D8-4D2A-8A5A-BD690C5369C5}" type="datetimeFigureOut">
              <a:rPr lang="ru-RU"/>
              <a:pPr>
                <a:defRPr/>
              </a:pPr>
              <a:t>03.04.2013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197211-EFF4-4D7C-96F1-BB17E38FE77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F11755E-9666-4962-B467-120BD0FB86ED}" type="slidenum">
              <a:rPr lang="ru-RU" smtClean="0"/>
              <a:pPr>
                <a:defRPr/>
              </a:pPr>
              <a:t>12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D690BD7-3CE9-4462-80F7-6CBBCEEEA31F}" type="slidenum">
              <a:rPr lang="ru-RU" smtClean="0"/>
              <a:pPr>
                <a:defRPr/>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B3328783-8212-41BC-82E3-9CF6281B7C2C}" type="datetimeFigureOut">
              <a:rPr lang="ru-RU"/>
              <a:pPr>
                <a:defRPr/>
              </a:pPr>
              <a:t>03.04.2013</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ADC675E7-71DD-4707-9BA9-7BF5265C3E7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2A3CA56-8A69-4A99-A332-2C4CA416AE16}" type="datetimeFigureOut">
              <a:rPr lang="ru-RU"/>
              <a:pPr>
                <a:defRPr/>
              </a:pPr>
              <a:t>03.04.2013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93BFB12-D561-4EB2-9A07-78B4F0899BF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285F621-1D71-4E9C-B157-AC7D7B8F62F2}" type="datetimeFigureOut">
              <a:rPr lang="ru-RU"/>
              <a:pPr>
                <a:defRPr/>
              </a:pPr>
              <a:t>03.04.2013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BFB771A-AAA1-46DD-B81E-D79828FBB8F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85800" y="1828800"/>
            <a:ext cx="7696200" cy="3657600"/>
          </a:xfrm>
        </p:spPr>
        <p:txBody>
          <a:bodyPr>
            <a:normAutofit/>
          </a:bodyPr>
          <a:lstStyle/>
          <a:p>
            <a:pPr lvl="0"/>
            <a:endParaRPr lang="ru-RU" noProof="0" smtClean="0"/>
          </a:p>
        </p:txBody>
      </p:sp>
      <p:sp>
        <p:nvSpPr>
          <p:cNvPr id="4" name="Rectangle 5"/>
          <p:cNvSpPr>
            <a:spLocks noGrp="1" noChangeArrowheads="1"/>
          </p:cNvSpPr>
          <p:nvPr>
            <p:ph type="dt" sz="half" idx="10"/>
          </p:nvPr>
        </p:nvSpPr>
        <p:spPr/>
        <p:txBody>
          <a:bodyPr/>
          <a:lstStyle>
            <a:lvl1pPr>
              <a:defRPr/>
            </a:lvl1pPr>
          </a:lstStyle>
          <a:p>
            <a:pPr>
              <a:defRPr/>
            </a:pPr>
            <a:endParaRPr lang="ru-RU"/>
          </a:p>
        </p:txBody>
      </p:sp>
      <p:sp>
        <p:nvSpPr>
          <p:cNvPr id="5" name="Rectangle 6"/>
          <p:cNvSpPr>
            <a:spLocks noGrp="1" noChangeArrowheads="1"/>
          </p:cNvSpPr>
          <p:nvPr>
            <p:ph type="ftr" sz="quarter" idx="11"/>
          </p:nvPr>
        </p:nvSpPr>
        <p:spPr/>
        <p:txBody>
          <a:bodyPr/>
          <a:lstStyle>
            <a:lvl1pPr>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vl1pPr>
          </a:lstStyle>
          <a:p>
            <a:pPr>
              <a:defRPr/>
            </a:pPr>
            <a:fld id="{04E6D862-768A-4D59-A458-AF544C5F7A7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10100" y="1828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10100" y="3733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p:txBody>
          <a:bodyPr/>
          <a:lstStyle>
            <a:lvl1pPr>
              <a:defRPr/>
            </a:lvl1pPr>
          </a:lstStyle>
          <a:p>
            <a:pPr>
              <a:defRPr/>
            </a:pPr>
            <a:endParaRPr lang="ru-RU"/>
          </a:p>
        </p:txBody>
      </p:sp>
      <p:sp>
        <p:nvSpPr>
          <p:cNvPr id="7" name="Rectangle 6"/>
          <p:cNvSpPr>
            <a:spLocks noGrp="1" noChangeArrowheads="1"/>
          </p:cNvSpPr>
          <p:nvPr>
            <p:ph type="ftr" sz="quarter" idx="11"/>
          </p:nvPr>
        </p:nvSpPr>
        <p:spPr/>
        <p:txBody>
          <a:bodyPr/>
          <a:lstStyle>
            <a:lvl1pPr>
              <a:defRPr/>
            </a:lvl1pPr>
          </a:lstStyle>
          <a:p>
            <a:pPr>
              <a:defRPr/>
            </a:pPr>
            <a:endParaRPr lang="ru-RU"/>
          </a:p>
        </p:txBody>
      </p:sp>
      <p:sp>
        <p:nvSpPr>
          <p:cNvPr id="8" name="Rectangle 7"/>
          <p:cNvSpPr>
            <a:spLocks noGrp="1" noChangeArrowheads="1"/>
          </p:cNvSpPr>
          <p:nvPr>
            <p:ph type="sldNum" sz="quarter" idx="12"/>
          </p:nvPr>
        </p:nvSpPr>
        <p:spPr/>
        <p:txBody>
          <a:bodyPr/>
          <a:lstStyle>
            <a:lvl1pPr>
              <a:defRPr/>
            </a:lvl1pPr>
          </a:lstStyle>
          <a:p>
            <a:pPr>
              <a:defRPr/>
            </a:pPr>
            <a:fld id="{5E370EEF-F8A3-4A1D-BC1D-CF7D65AF07F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8C8301A-25B7-40FF-ADB5-5228EC17D624}" type="datetimeFigureOut">
              <a:rPr lang="ru-RU"/>
              <a:pPr>
                <a:defRPr/>
              </a:pPr>
              <a:t>03.04.2013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84AC321-7A9A-459F-97D5-79BC38D5422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ru-RU"/>
          </a:p>
        </p:txBody>
      </p:sp>
      <p:sp>
        <p:nvSpPr>
          <p:cNvPr id="5" name="Полилиния 4"/>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ru-RU"/>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D77A5713-4CFF-4787-B588-50A1584808BC}" type="datetimeFigureOut">
              <a:rPr lang="ru-RU"/>
              <a:pPr>
                <a:defRPr/>
              </a:pPr>
              <a:t>03.04.2013</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49B12B6A-5212-483C-8FCD-EB1DE8BAEF9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A11C7992-6C00-4CD7-893B-1EE2C606B94D}" type="datetimeFigureOut">
              <a:rPr lang="ru-RU"/>
              <a:pPr>
                <a:defRPr/>
              </a:pPr>
              <a:t>03.04.2013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918D8BE-83DC-4D09-9906-6A6BC48C921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117C834A-AE62-4E36-89E6-8B87E2DB62B9}" type="datetimeFigureOut">
              <a:rPr lang="ru-RU"/>
              <a:pPr>
                <a:defRPr/>
              </a:pPr>
              <a:t>03.04.2013</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827B2190-3C83-452A-9807-204074B4802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F4254C8-C061-4006-B025-BB1111C07EFD}" type="datetimeFigureOut">
              <a:rPr lang="ru-RU"/>
              <a:pPr>
                <a:defRPr/>
              </a:pPr>
              <a:t>03.04.2013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690E4F9-2728-4F25-A977-283BC060915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61DD7D4E-C289-44E0-B22A-7C0192930C96}" type="datetimeFigureOut">
              <a:rPr lang="ru-RU"/>
              <a:pPr>
                <a:defRPr/>
              </a:pPr>
              <a:t>03.04.2013</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88E509EB-DF56-4CA5-BEDF-06CF05E4AA3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B3C43CE-97F5-4E08-9271-32DB8E601F64}" type="datetimeFigureOut">
              <a:rPr lang="ru-RU"/>
              <a:pPr>
                <a:defRPr/>
              </a:pPr>
              <a:t>03.04.2013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2B573EE-4ABA-44D0-A04D-10FD1839C8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732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722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732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722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73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72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F26ED91C-A4B4-4527-BA2F-CAA758524F0D}" type="datetimeFigureOut">
              <a:rPr lang="ru-RU"/>
              <a:pPr>
                <a:defRPr/>
              </a:pPr>
              <a:t>03.04.2013</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83C1A8A9-D068-4E12-B8DA-11995A3FD4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3084"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088E3F23-4959-4CA9-AF5C-16090D5264B0}" type="datetimeFigureOut">
              <a:rPr lang="ru-RU"/>
              <a:pPr>
                <a:defRPr/>
              </a:pPr>
              <a:t>03.04.2013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2451AB9F-EE20-43E3-B0A8-920EB095DF9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45" r:id="rId1"/>
    <p:sldLayoutId id="2147484040" r:id="rId2"/>
    <p:sldLayoutId id="2147484046" r:id="rId3"/>
    <p:sldLayoutId id="2147484047" r:id="rId4"/>
    <p:sldLayoutId id="2147484048" r:id="rId5"/>
    <p:sldLayoutId id="2147484041" r:id="rId6"/>
    <p:sldLayoutId id="2147484049" r:id="rId7"/>
    <p:sldLayoutId id="2147484042" r:id="rId8"/>
    <p:sldLayoutId id="2147484050" r:id="rId9"/>
    <p:sldLayoutId id="2147484043" r:id="rId10"/>
    <p:sldLayoutId id="2147484044" r:id="rId11"/>
    <p:sldLayoutId id="2147484051" r:id="rId12"/>
    <p:sldLayoutId id="2147484052"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__________Microsoft_Office_Excel1.xls"/><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6029340" cy="1500197"/>
          </a:xfrm>
        </p:spPr>
        <p:txBody>
          <a:bodyPr/>
          <a:lstStyle/>
          <a:p>
            <a:pPr eaLnBrk="1" fontAlgn="auto" hangingPunct="1">
              <a:spcAft>
                <a:spcPts val="0"/>
              </a:spcAft>
              <a:defRPr/>
            </a:pPr>
            <a:r>
              <a:rPr lang="ru-RU" sz="4400" i="1" dirty="0" smtClean="0">
                <a:solidFill>
                  <a:schemeClr val="tx2">
                    <a:satMod val="200000"/>
                  </a:schemeClr>
                </a:solidFill>
              </a:rPr>
              <a:t>тема проекта           </a:t>
            </a:r>
            <a:endParaRPr lang="ru-RU" sz="4400" i="1" dirty="0">
              <a:solidFill>
                <a:schemeClr val="tx2">
                  <a:satMod val="200000"/>
                </a:schemeClr>
              </a:solidFill>
            </a:endParaRPr>
          </a:p>
        </p:txBody>
      </p:sp>
      <p:sp>
        <p:nvSpPr>
          <p:cNvPr id="3" name="Подзаголовок 2"/>
          <p:cNvSpPr>
            <a:spLocks noGrp="1"/>
          </p:cNvSpPr>
          <p:nvPr>
            <p:ph type="subTitle" idx="1"/>
          </p:nvPr>
        </p:nvSpPr>
        <p:spPr>
          <a:xfrm>
            <a:off x="428625" y="1357313"/>
            <a:ext cx="7343775" cy="3727450"/>
          </a:xfrm>
        </p:spPr>
        <p:txBody>
          <a:bodyPr>
            <a:noAutofit/>
          </a:bodyPr>
          <a:lstStyle/>
          <a:p>
            <a:pPr eaLnBrk="1" fontAlgn="auto" hangingPunct="1">
              <a:spcAft>
                <a:spcPts val="0"/>
              </a:spcAft>
              <a:buFont typeface="Wingdings"/>
              <a:buNone/>
              <a:defRPr/>
            </a:pPr>
            <a:r>
              <a:rPr lang="ru-RU" sz="7200" b="1" dirty="0" smtClean="0">
                <a:solidFill>
                  <a:schemeClr val="accent2">
                    <a:lumMod val="75000"/>
                  </a:schemeClr>
                </a:solidFill>
              </a:rPr>
              <a:t>Мы  в  ответе  за тех,  кого приручили.</a:t>
            </a:r>
            <a:endParaRPr lang="ru-RU" sz="7200" b="1" dirty="0">
              <a:solidFill>
                <a:schemeClr val="accent2">
                  <a:lumMod val="75000"/>
                </a:schemeClr>
              </a:solidFill>
            </a:endParaRPr>
          </a:p>
        </p:txBody>
      </p:sp>
      <p:pic>
        <p:nvPicPr>
          <p:cNvPr id="4" name="Picture 5" descr="http://i067.radikal.ru/0904/6f/db9c8cf12cfb.jpg"/>
          <p:cNvPicPr>
            <a:picLocks noChangeAspect="1" noChangeArrowheads="1"/>
          </p:cNvPicPr>
          <p:nvPr/>
        </p:nvPicPr>
        <p:blipFill>
          <a:blip r:embed="rId2"/>
          <a:srcRect/>
          <a:stretch>
            <a:fillRect/>
          </a:stretch>
        </p:blipFill>
        <p:spPr bwMode="auto">
          <a:xfrm>
            <a:off x="5143500" y="2962275"/>
            <a:ext cx="3857625" cy="389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fontAlgn="auto" hangingPunct="1">
              <a:spcAft>
                <a:spcPts val="0"/>
              </a:spcAft>
              <a:defRPr/>
            </a:pPr>
            <a:r>
              <a:rPr lang="ru-RU" dirty="0" smtClean="0">
                <a:solidFill>
                  <a:schemeClr val="tx2">
                    <a:satMod val="200000"/>
                  </a:schemeClr>
                </a:solidFill>
              </a:rPr>
              <a:t>  </a:t>
            </a:r>
          </a:p>
        </p:txBody>
      </p:sp>
      <p:graphicFrame>
        <p:nvGraphicFramePr>
          <p:cNvPr id="1026" name="Object 12"/>
          <p:cNvGraphicFramePr>
            <a:graphicFrameLocks noChangeAspect="1"/>
          </p:cNvGraphicFramePr>
          <p:nvPr>
            <p:ph type="chart" idx="1"/>
          </p:nvPr>
        </p:nvGraphicFramePr>
        <p:xfrm>
          <a:off x="4979988" y="1408113"/>
          <a:ext cx="5481637" cy="3657600"/>
        </p:xfrm>
        <a:graphic>
          <a:graphicData uri="http://schemas.openxmlformats.org/presentationml/2006/ole">
            <p:oleObj spid="_x0000_s1026" name="Диаграмма" r:id="rId3" imgW="6095872" imgH="4067265" progId="MSGraph.Chart.8">
              <p:embed followColorScheme="full"/>
            </p:oleObj>
          </a:graphicData>
        </a:graphic>
      </p:graphicFrame>
      <p:sp>
        <p:nvSpPr>
          <p:cNvPr id="1029" name="Rectangle 3"/>
          <p:cNvSpPr>
            <a:spLocks noGrp="1" noChangeArrowheads="1"/>
          </p:cNvSpPr>
          <p:nvPr>
            <p:ph type="body" idx="4294967295"/>
          </p:nvPr>
        </p:nvSpPr>
        <p:spPr>
          <a:xfrm>
            <a:off x="571500" y="1428750"/>
            <a:ext cx="7693025" cy="4681538"/>
          </a:xfrm>
        </p:spPr>
        <p:txBody>
          <a:bodyPr/>
          <a:lstStyle/>
          <a:p>
            <a:pPr marL="533400" indent="-533400" eaLnBrk="1" hangingPunct="1">
              <a:lnSpc>
                <a:spcPct val="80000"/>
              </a:lnSpc>
              <a:buFontTx/>
              <a:buNone/>
            </a:pPr>
            <a:endParaRPr lang="ru-RU" sz="2600" b="1" smtClean="0"/>
          </a:p>
          <a:p>
            <a:pPr marL="533400" indent="-533400" eaLnBrk="1" hangingPunct="1">
              <a:lnSpc>
                <a:spcPct val="80000"/>
              </a:lnSpc>
              <a:buFont typeface="Wingdings" pitchFamily="2" charset="2"/>
              <a:buAutoNum type="arabicPeriod"/>
            </a:pPr>
            <a:r>
              <a:rPr lang="ru-RU" sz="2600" b="1" smtClean="0"/>
              <a:t>У вас есть дома кошка, собака?</a:t>
            </a:r>
          </a:p>
          <a:p>
            <a:pPr marL="533400" indent="-533400" eaLnBrk="1" hangingPunct="1">
              <a:lnSpc>
                <a:spcPct val="80000"/>
              </a:lnSpc>
              <a:buFont typeface="Wingdings" pitchFamily="2" charset="2"/>
              <a:buAutoNum type="arabicPeriod"/>
            </a:pPr>
            <a:r>
              <a:rPr lang="ru-RU" sz="2600" b="1" smtClean="0"/>
              <a:t>Вы могли бы подобрать на улице бездомное животное?</a:t>
            </a:r>
          </a:p>
          <a:p>
            <a:pPr marL="533400" indent="-533400" eaLnBrk="1" hangingPunct="1">
              <a:lnSpc>
                <a:spcPct val="80000"/>
              </a:lnSpc>
              <a:buFont typeface="Wingdings" pitchFamily="2" charset="2"/>
              <a:buAutoNum type="arabicPeriod"/>
            </a:pPr>
            <a:r>
              <a:rPr lang="ru-RU" sz="2600" b="1" smtClean="0"/>
              <a:t>Вы могли бы выгнать кошку или собаку из дома?</a:t>
            </a:r>
          </a:p>
          <a:p>
            <a:pPr marL="533400" indent="-533400" eaLnBrk="1" hangingPunct="1">
              <a:lnSpc>
                <a:spcPct val="80000"/>
              </a:lnSpc>
              <a:buFont typeface="Wingdings" pitchFamily="2" charset="2"/>
              <a:buAutoNum type="arabicPeriod"/>
            </a:pPr>
            <a:r>
              <a:rPr lang="ru-RU" sz="2600" b="1" smtClean="0"/>
              <a:t>Нужно ли убивать бездомных животных?</a:t>
            </a:r>
          </a:p>
          <a:p>
            <a:pPr marL="533400" indent="-533400" eaLnBrk="1" hangingPunct="1">
              <a:lnSpc>
                <a:spcPct val="80000"/>
              </a:lnSpc>
              <a:buFont typeface="Wingdings" pitchFamily="2" charset="2"/>
              <a:buAutoNum type="arabicPeriod"/>
            </a:pPr>
            <a:r>
              <a:rPr lang="ru-RU" sz="2600" b="1" smtClean="0"/>
              <a:t>Нужен ли приют для бездомных кошек и собак?</a:t>
            </a:r>
          </a:p>
          <a:p>
            <a:pPr marL="533400" indent="-533400" eaLnBrk="1" hangingPunct="1">
              <a:lnSpc>
                <a:spcPct val="80000"/>
              </a:lnSpc>
              <a:buFont typeface="Wingdings" pitchFamily="2" charset="2"/>
              <a:buAutoNum type="arabicPeriod"/>
            </a:pPr>
            <a:r>
              <a:rPr lang="ru-RU" sz="2600" b="1" smtClean="0"/>
              <a:t>Где чаще встречаются бродячие животные?</a:t>
            </a:r>
          </a:p>
          <a:p>
            <a:pPr marL="533400" indent="-533400" eaLnBrk="1" hangingPunct="1">
              <a:lnSpc>
                <a:spcPct val="80000"/>
              </a:lnSpc>
              <a:buFont typeface="Wingdings" pitchFamily="2" charset="2"/>
              <a:buAutoNum type="arabicPeriod"/>
            </a:pPr>
            <a:endParaRPr lang="ru-RU" sz="2600" b="1" smtClean="0"/>
          </a:p>
          <a:p>
            <a:pPr marL="533400" indent="-533400" eaLnBrk="1" hangingPunct="1">
              <a:lnSpc>
                <a:spcPct val="80000"/>
              </a:lnSpc>
              <a:buFontTx/>
              <a:buNone/>
            </a:pPr>
            <a:endParaRPr lang="ru-RU" sz="2600" b="1" smtClean="0"/>
          </a:p>
        </p:txBody>
      </p:sp>
      <p:sp>
        <p:nvSpPr>
          <p:cNvPr id="2" name="WordArt 4"/>
          <p:cNvSpPr>
            <a:spLocks noChangeArrowheads="1" noChangeShapeType="1" noTextEdit="1"/>
          </p:cNvSpPr>
          <p:nvPr/>
        </p:nvSpPr>
        <p:spPr bwMode="auto">
          <a:xfrm>
            <a:off x="2286000" y="0"/>
            <a:ext cx="4419600" cy="13843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3600" b="1" kern="10">
                <a:ln w="9525">
                  <a:round/>
                  <a:headEnd/>
                  <a:tailEnd/>
                </a:ln>
                <a:gradFill rotWithShape="1">
                  <a:gsLst>
                    <a:gs pos="0">
                      <a:schemeClr val="bg2"/>
                    </a:gs>
                    <a:gs pos="100000">
                      <a:schemeClr val="folHlink"/>
                    </a:gs>
                  </a:gsLst>
                  <a:path path="rect">
                    <a:fillToRect t="100000" r="100000"/>
                  </a:path>
                </a:gradFill>
                <a:latin typeface="Comic Sans MS"/>
              </a:rPr>
              <a:t>Опрос</a:t>
            </a:r>
          </a:p>
        </p:txBody>
      </p:sp>
      <p:pic>
        <p:nvPicPr>
          <p:cNvPr id="1030" name="Picture 14" descr="J0296996"/>
          <p:cNvPicPr>
            <a:picLocks noChangeAspect="1" noChangeArrowheads="1" noCrop="1"/>
          </p:cNvPicPr>
          <p:nvPr/>
        </p:nvPicPr>
        <p:blipFill>
          <a:blip r:embed="rId4"/>
          <a:srcRect/>
          <a:stretch>
            <a:fillRect/>
          </a:stretch>
        </p:blipFill>
        <p:spPr bwMode="auto">
          <a:xfrm>
            <a:off x="7586663" y="4929188"/>
            <a:ext cx="1557337"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dissolve">
                                      <p:cBhvr>
                                        <p:cTn id="12" dur="500"/>
                                        <p:tgtEl>
                                          <p:spTgt spid="10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9">
                                            <p:txEl>
                                              <p:pRg st="2" end="2"/>
                                            </p:txEl>
                                          </p:spTgt>
                                        </p:tgtEl>
                                        <p:attrNameLst>
                                          <p:attrName>style.visibility</p:attrName>
                                        </p:attrNameLst>
                                      </p:cBhvr>
                                      <p:to>
                                        <p:strVal val="visible"/>
                                      </p:to>
                                    </p:set>
                                    <p:animEffect transition="in" filter="dissolve">
                                      <p:cBhvr>
                                        <p:cTn id="17" dur="500"/>
                                        <p:tgtEl>
                                          <p:spTgt spid="10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9">
                                            <p:txEl>
                                              <p:pRg st="3" end="3"/>
                                            </p:txEl>
                                          </p:spTgt>
                                        </p:tgtEl>
                                        <p:attrNameLst>
                                          <p:attrName>style.visibility</p:attrName>
                                        </p:attrNameLst>
                                      </p:cBhvr>
                                      <p:to>
                                        <p:strVal val="visible"/>
                                      </p:to>
                                    </p:set>
                                    <p:animEffect transition="in" filter="dissolve">
                                      <p:cBhvr>
                                        <p:cTn id="22" dur="500"/>
                                        <p:tgtEl>
                                          <p:spTgt spid="10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9">
                                            <p:txEl>
                                              <p:pRg st="4" end="4"/>
                                            </p:txEl>
                                          </p:spTgt>
                                        </p:tgtEl>
                                        <p:attrNameLst>
                                          <p:attrName>style.visibility</p:attrName>
                                        </p:attrNameLst>
                                      </p:cBhvr>
                                      <p:to>
                                        <p:strVal val="visible"/>
                                      </p:to>
                                    </p:set>
                                    <p:animEffect transition="in" filter="dissolve">
                                      <p:cBhvr>
                                        <p:cTn id="27" dur="500"/>
                                        <p:tgtEl>
                                          <p:spTgt spid="102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9">
                                            <p:txEl>
                                              <p:pRg st="5" end="5"/>
                                            </p:txEl>
                                          </p:spTgt>
                                        </p:tgtEl>
                                        <p:attrNameLst>
                                          <p:attrName>style.visibility</p:attrName>
                                        </p:attrNameLst>
                                      </p:cBhvr>
                                      <p:to>
                                        <p:strVal val="visible"/>
                                      </p:to>
                                    </p:set>
                                    <p:animEffect transition="in" filter="dissolve">
                                      <p:cBhvr>
                                        <p:cTn id="32" dur="500"/>
                                        <p:tgtEl>
                                          <p:spTgt spid="102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9">
                                            <p:txEl>
                                              <p:pRg st="6" end="6"/>
                                            </p:txEl>
                                          </p:spTgt>
                                        </p:tgtEl>
                                        <p:attrNameLst>
                                          <p:attrName>style.visibility</p:attrName>
                                        </p:attrNameLst>
                                      </p:cBhvr>
                                      <p:to>
                                        <p:strVal val="visible"/>
                                      </p:to>
                                    </p:set>
                                    <p:animEffect transition="in" filter="dissolve">
                                      <p:cBhvr>
                                        <p:cTn id="37" dur="500"/>
                                        <p:tgtEl>
                                          <p:spTgt spid="10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33400" indent="-533400" eaLnBrk="1" hangingPunct="1">
              <a:lnSpc>
                <a:spcPct val="80000"/>
              </a:lnSpc>
              <a:defRPr/>
            </a:pPr>
            <a:r>
              <a:rPr lang="ru-RU" b="1" dirty="0" smtClean="0"/>
              <a:t>Где чаще встречаются бродячие  животные?</a:t>
            </a:r>
            <a:br>
              <a:rPr lang="ru-RU" b="1" dirty="0" smtClean="0"/>
            </a:br>
            <a:endParaRPr lang="ru-RU" dirty="0"/>
          </a:p>
        </p:txBody>
      </p:sp>
      <p:graphicFrame>
        <p:nvGraphicFramePr>
          <p:cNvPr id="4098" name="Диаграмма 3"/>
          <p:cNvGraphicFramePr>
            <a:graphicFrameLocks noGrp="1"/>
          </p:cNvGraphicFramePr>
          <p:nvPr>
            <p:ph type="chart" idx="1"/>
          </p:nvPr>
        </p:nvGraphicFramePr>
        <p:xfrm>
          <a:off x="625475" y="1314450"/>
          <a:ext cx="7586663" cy="3455988"/>
        </p:xfrm>
        <a:graphic>
          <a:graphicData uri="http://schemas.openxmlformats.org/presentationml/2006/ole">
            <p:oleObj spid="_x0000_s2050" name="Диаграмма" r:id="rId3" imgW="7696158" imgH="3505290" progId="Excel.Chart.8">
              <p:embed/>
            </p:oleObj>
          </a:graphicData>
        </a:graphic>
      </p:graphicFrame>
      <p:pic>
        <p:nvPicPr>
          <p:cNvPr id="13" name="Picture 2" descr="C:\Users\Admin\Desktop\проект о животных\P1060080.JPG"/>
          <p:cNvPicPr>
            <a:picLocks noChangeAspect="1" noChangeArrowheads="1"/>
          </p:cNvPicPr>
          <p:nvPr/>
        </p:nvPicPr>
        <p:blipFill>
          <a:blip r:embed="rId4"/>
          <a:srcRect/>
          <a:stretch>
            <a:fillRect/>
          </a:stretch>
        </p:blipFill>
        <p:spPr bwMode="auto">
          <a:xfrm>
            <a:off x="5214938" y="3929063"/>
            <a:ext cx="3562350" cy="26717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539750" y="1214438"/>
            <a:ext cx="7848600" cy="3429000"/>
          </a:xfrm>
        </p:spPr>
        <p:txBody>
          <a:bodyPr>
            <a:noAutofit/>
          </a:bodyPr>
          <a:lstStyle/>
          <a:p>
            <a:pPr marL="411480" eaLnBrk="1" fontAlgn="auto" hangingPunct="1">
              <a:spcAft>
                <a:spcPts val="0"/>
              </a:spcAft>
              <a:buFont typeface="Wingdings"/>
              <a:buChar char=""/>
              <a:defRPr/>
            </a:pPr>
            <a:r>
              <a:rPr lang="ru-RU" sz="3200" b="1" dirty="0" smtClean="0">
                <a:solidFill>
                  <a:srgbClr val="FF6600"/>
                </a:solidFill>
                <a:effectLst>
                  <a:outerShdw blurRad="38100" dist="38100" dir="2700000" algn="tl">
                    <a:srgbClr val="000000"/>
                  </a:outerShdw>
                </a:effectLst>
              </a:rPr>
              <a:t>Опрос показал, что люди в нашем городе добрые и к домашним животным относятся, как к друзьям. И если у кошек и собак нет добрых хозяев, то в приюте их могут согреть, обласкать и накормить. </a:t>
            </a:r>
          </a:p>
        </p:txBody>
      </p:sp>
      <p:pic>
        <p:nvPicPr>
          <p:cNvPr id="21507" name="Picture 4" descr="Карандаш"/>
          <p:cNvPicPr>
            <a:picLocks noChangeAspect="1" noChangeArrowheads="1" noCrop="1"/>
          </p:cNvPicPr>
          <p:nvPr/>
        </p:nvPicPr>
        <p:blipFill>
          <a:blip r:embed="rId3"/>
          <a:srcRect/>
          <a:stretch>
            <a:fillRect/>
          </a:stretch>
        </p:blipFill>
        <p:spPr bwMode="auto">
          <a:xfrm>
            <a:off x="1357313" y="0"/>
            <a:ext cx="1152525" cy="1152525"/>
          </a:xfrm>
          <a:prstGeom prst="rect">
            <a:avLst/>
          </a:prstGeom>
          <a:noFill/>
          <a:ln w="9525">
            <a:noFill/>
            <a:miter lim="800000"/>
            <a:headEnd/>
            <a:tailEnd/>
          </a:ln>
        </p:spPr>
      </p:pic>
      <p:pic>
        <p:nvPicPr>
          <p:cNvPr id="29700" name="Picture 23" descr="CAT_0008"/>
          <p:cNvPicPr>
            <a:picLocks noChangeAspect="1" noChangeArrowheads="1"/>
          </p:cNvPicPr>
          <p:nvPr/>
        </p:nvPicPr>
        <p:blipFill>
          <a:blip r:embed="rId4"/>
          <a:srcRect/>
          <a:stretch>
            <a:fillRect/>
          </a:stretch>
        </p:blipFill>
        <p:spPr bwMode="auto">
          <a:xfrm>
            <a:off x="5143504" y="4143380"/>
            <a:ext cx="3816350" cy="245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Admin\Desktop\проект о животных\P1050859.JPG"/>
          <p:cNvPicPr>
            <a:picLocks noChangeAspect="1" noChangeArrowheads="1"/>
          </p:cNvPicPr>
          <p:nvPr/>
        </p:nvPicPr>
        <p:blipFill>
          <a:blip r:embed="rId5" cstate="print"/>
          <a:srcRect/>
          <a:stretch>
            <a:fillRect/>
          </a:stretch>
        </p:blipFill>
        <p:spPr bwMode="auto">
          <a:xfrm>
            <a:off x="928662" y="4143380"/>
            <a:ext cx="3429024" cy="2464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7330">
                                            <p:txEl>
                                              <p:pRg st="0" end="0"/>
                                            </p:txEl>
                                          </p:spTgt>
                                        </p:tgtEl>
                                        <p:attrNameLst>
                                          <p:attrName>style.visibility</p:attrName>
                                        </p:attrNameLst>
                                      </p:cBhvr>
                                      <p:to>
                                        <p:strVal val="visible"/>
                                      </p:to>
                                    </p:set>
                                    <p:animEffect transition="in" filter="fade">
                                      <p:cBhvr>
                                        <p:cTn id="7" dur="1000"/>
                                        <p:tgtEl>
                                          <p:spTgt spid="227330">
                                            <p:txEl>
                                              <p:pRg st="0" end="0"/>
                                            </p:txEl>
                                          </p:spTgt>
                                        </p:tgtEl>
                                      </p:cBhvr>
                                    </p:animEffect>
                                    <p:anim calcmode="lin" valueType="num">
                                      <p:cBhvr>
                                        <p:cTn id="8" dur="1000" fill="hold"/>
                                        <p:tgtEl>
                                          <p:spTgt spid="2273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73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14400" y="142875"/>
            <a:ext cx="7772400" cy="1284288"/>
          </a:xfrm>
          <a:solidFill>
            <a:schemeClr val="bg1"/>
          </a:solidFill>
        </p:spPr>
        <p:txBody>
          <a:bodyPr/>
          <a:lstStyle/>
          <a:p>
            <a:pPr eaLnBrk="1" fontAlgn="auto" hangingPunct="1">
              <a:spcAft>
                <a:spcPts val="0"/>
              </a:spcAft>
              <a:defRPr/>
            </a:pPr>
            <a:r>
              <a:rPr lang="ru-RU" b="1" dirty="0" smtClean="0">
                <a:solidFill>
                  <a:srgbClr val="FFFF00"/>
                </a:solidFill>
              </a:rPr>
              <a:t>  </a:t>
            </a:r>
            <a:r>
              <a:rPr lang="ru-RU" b="1" dirty="0" smtClean="0">
                <a:solidFill>
                  <a:schemeClr val="accent2"/>
                </a:solidFill>
              </a:rPr>
              <a:t>Выводы группы социологов</a:t>
            </a:r>
            <a:r>
              <a:rPr lang="ru-RU" b="1" dirty="0" smtClean="0">
                <a:solidFill>
                  <a:srgbClr val="FFFF00"/>
                </a:solidFill>
              </a:rPr>
              <a:t/>
            </a:r>
            <a:br>
              <a:rPr lang="ru-RU" b="1" dirty="0" smtClean="0">
                <a:solidFill>
                  <a:srgbClr val="FFFF00"/>
                </a:solidFill>
              </a:rPr>
            </a:br>
            <a:r>
              <a:rPr lang="ru-RU" dirty="0" smtClean="0">
                <a:solidFill>
                  <a:srgbClr val="FFFF00"/>
                </a:solidFill>
              </a:rPr>
              <a:t/>
            </a:r>
            <a:br>
              <a:rPr lang="ru-RU" dirty="0" smtClean="0">
                <a:solidFill>
                  <a:srgbClr val="FFFF00"/>
                </a:solidFill>
              </a:rPr>
            </a:br>
            <a:r>
              <a:rPr lang="ru-RU" dirty="0" smtClean="0">
                <a:solidFill>
                  <a:schemeClr val="tx2">
                    <a:satMod val="200000"/>
                  </a:schemeClr>
                </a:solidFill>
              </a:rPr>
              <a:t>•     Большинство горожан готовы помочь бездомным животным, но не готовы взять их к себе домой.</a:t>
            </a:r>
            <a:br>
              <a:rPr lang="ru-RU" dirty="0" smtClean="0">
                <a:solidFill>
                  <a:schemeClr val="tx2">
                    <a:satMod val="200000"/>
                  </a:schemeClr>
                </a:solidFill>
              </a:rPr>
            </a:br>
            <a:r>
              <a:rPr lang="ru-RU" dirty="0" smtClean="0">
                <a:solidFill>
                  <a:schemeClr val="tx2">
                    <a:satMod val="200000"/>
                  </a:schemeClr>
                </a:solidFill>
              </a:rPr>
              <a:t>•     Большая часть жителей города считает, что нужно строить пожизненные приюты для животных.</a:t>
            </a:r>
            <a:br>
              <a:rPr lang="ru-RU" dirty="0" smtClean="0">
                <a:solidFill>
                  <a:schemeClr val="tx2">
                    <a:satMod val="200000"/>
                  </a:schemeClr>
                </a:solidFill>
              </a:rPr>
            </a:br>
            <a:endParaRPr lang="ru-RU"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5416550"/>
          </a:xfrm>
        </p:spPr>
        <p:txBody>
          <a:bodyPr/>
          <a:lstStyle/>
          <a:p>
            <a:pPr>
              <a:defRPr/>
            </a:pPr>
            <a:r>
              <a:rPr lang="ru-RU" sz="2800" dirty="0" smtClean="0"/>
              <a:t>Занимаясь проблемой бездомных животных мы выяснили , что их численность контролируется администрацией Калининского МО.</a:t>
            </a:r>
            <a:br>
              <a:rPr lang="ru-RU" sz="2800" dirty="0" smtClean="0"/>
            </a:br>
            <a:r>
              <a:rPr lang="ru-RU" sz="2800" dirty="0" smtClean="0"/>
              <a:t>Только один, специально обученный человек в нашем районе может регулировать численность бездомных животных с помощью специальных препаратов.</a:t>
            </a:r>
            <a:endParaRPr lang="ru-RU" sz="2800" dirty="0"/>
          </a:p>
        </p:txBody>
      </p:sp>
      <p:pic>
        <p:nvPicPr>
          <p:cNvPr id="23555" name="Picture 2" descr="C:\Users\Admin\Desktop\проект о животных\P1060085.JPG"/>
          <p:cNvPicPr>
            <a:picLocks noChangeAspect="1" noChangeArrowheads="1"/>
          </p:cNvPicPr>
          <p:nvPr/>
        </p:nvPicPr>
        <p:blipFill>
          <a:blip r:embed="rId2"/>
          <a:srcRect/>
          <a:stretch>
            <a:fillRect/>
          </a:stretch>
        </p:blipFill>
        <p:spPr bwMode="auto">
          <a:xfrm>
            <a:off x="5143500" y="3857625"/>
            <a:ext cx="3857625" cy="289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512763"/>
            <a:ext cx="8215312" cy="3273425"/>
          </a:xfrm>
        </p:spPr>
        <p:txBody>
          <a:bodyPr/>
          <a:lstStyle/>
          <a:p>
            <a:pPr>
              <a:defRPr/>
            </a:pPr>
            <a:r>
              <a:rPr lang="ru-RU" sz="2400" b="1" dirty="0" smtClean="0">
                <a:solidFill>
                  <a:srgbClr val="FFFF00"/>
                </a:solidFill>
              </a:rPr>
              <a:t>Реализуя наш проект мы посетили ветлечебницу, где нас встретил главный ветеринарный врач Калининского района Егоров Николай Владимирович. Он для нас подготовил информацию по интересующей нас теме. Затем мы задали ему ряд вопросов.</a:t>
            </a:r>
            <a:endParaRPr lang="ru-RU" sz="2400" b="1" dirty="0">
              <a:solidFill>
                <a:srgbClr val="FFFF00"/>
              </a:solidFill>
            </a:endParaRPr>
          </a:p>
        </p:txBody>
      </p:sp>
      <p:pic>
        <p:nvPicPr>
          <p:cNvPr id="58370" name="Picture 2" descr="C:\Users\Admin\Desktop\проект о животных\P1060092.JPG"/>
          <p:cNvPicPr>
            <a:picLocks noChangeAspect="1" noChangeArrowheads="1"/>
          </p:cNvPicPr>
          <p:nvPr/>
        </p:nvPicPr>
        <p:blipFill>
          <a:blip r:embed="rId2"/>
          <a:srcRect/>
          <a:stretch>
            <a:fillRect/>
          </a:stretch>
        </p:blipFill>
        <p:spPr bwMode="auto">
          <a:xfrm>
            <a:off x="714348" y="2786058"/>
            <a:ext cx="3829050" cy="3157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Admin\Desktop\проект о животных\P1060096.JPG"/>
          <p:cNvPicPr>
            <a:picLocks noGrp="1" noChangeAspect="1" noChangeArrowheads="1"/>
          </p:cNvPicPr>
          <p:nvPr>
            <p:ph idx="1"/>
          </p:nvPr>
        </p:nvPicPr>
        <p:blipFill>
          <a:blip r:embed="rId3" cstate="print"/>
          <a:srcRect/>
          <a:stretch>
            <a:fillRect/>
          </a:stretch>
        </p:blipFill>
        <p:spPr>
          <a:xfrm>
            <a:off x="4857752" y="3643314"/>
            <a:ext cx="4031746" cy="3023809"/>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6059487"/>
          </a:xfrm>
        </p:spPr>
        <p:txBody>
          <a:bodyPr/>
          <a:lstStyle/>
          <a:p>
            <a:pPr>
              <a:defRPr/>
            </a:pPr>
            <a:r>
              <a:rPr lang="ru-RU" sz="2400" b="1" dirty="0" smtClean="0">
                <a:solidFill>
                  <a:schemeClr val="accent6"/>
                </a:solidFill>
              </a:rPr>
              <a:t>Занимаясь проблемой бездомных животных мы пришли к выводу, что эти несчастные животные появляются на улицах нашего города в результате бесчеловечного отношения людей к животным. И что бы внести свой вклад в решение этой проблемы мы составили письмо-обращение к жителям и расклеили его на улицах города.</a:t>
            </a:r>
            <a:endParaRPr lang="ru-RU" sz="2400" b="1" dirty="0">
              <a:solidFill>
                <a:schemeClr val="accent6"/>
              </a:solidFill>
            </a:endParaRPr>
          </a:p>
        </p:txBody>
      </p:sp>
      <p:pic>
        <p:nvPicPr>
          <p:cNvPr id="25603" name="Picture 3" descr="G:\бездомные животные\P1060251.JPG"/>
          <p:cNvPicPr>
            <a:picLocks noChangeAspect="1" noChangeArrowheads="1"/>
          </p:cNvPicPr>
          <p:nvPr/>
        </p:nvPicPr>
        <p:blipFill>
          <a:blip r:embed="rId3"/>
          <a:srcRect/>
          <a:stretch>
            <a:fillRect/>
          </a:stretch>
        </p:blipFill>
        <p:spPr bwMode="auto">
          <a:xfrm>
            <a:off x="4714875" y="3357563"/>
            <a:ext cx="3905250" cy="2928937"/>
          </a:xfrm>
          <a:prstGeom prst="rect">
            <a:avLst/>
          </a:prstGeom>
          <a:noFill/>
          <a:ln w="9525">
            <a:noFill/>
            <a:miter lim="800000"/>
            <a:headEnd/>
            <a:tailEnd/>
          </a:ln>
        </p:spPr>
      </p:pic>
      <p:pic>
        <p:nvPicPr>
          <p:cNvPr id="25604" name="Picture 4" descr="G:\бездомные животные\P1060246.JPG"/>
          <p:cNvPicPr>
            <a:picLocks noChangeAspect="1" noChangeArrowheads="1"/>
          </p:cNvPicPr>
          <p:nvPr/>
        </p:nvPicPr>
        <p:blipFill>
          <a:blip r:embed="rId4"/>
          <a:srcRect/>
          <a:stretch>
            <a:fillRect/>
          </a:stretch>
        </p:blipFill>
        <p:spPr bwMode="auto">
          <a:xfrm>
            <a:off x="642938" y="3357563"/>
            <a:ext cx="390525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0"/>
            <a:ext cx="9144000" cy="6556375"/>
          </a:xfrm>
          <a:prstGeom prst="rect">
            <a:avLst/>
          </a:prstGeom>
          <a:noFill/>
          <a:ln w="9525">
            <a:noFill/>
            <a:miter lim="800000"/>
            <a:headEnd/>
            <a:tailEnd/>
          </a:ln>
        </p:spPr>
        <p:txBody>
          <a:bodyPr anchor="ctr">
            <a:spAutoFit/>
          </a:bodyPr>
          <a:lstStyle/>
          <a:p>
            <a:r>
              <a:rPr lang="ru-RU" sz="2800" b="1"/>
              <a:t>	</a:t>
            </a:r>
            <a:r>
              <a:rPr lang="ru-RU" sz="2800" b="1" u="sng"/>
              <a:t>Письмо – обращение к жителям города</a:t>
            </a:r>
            <a:endParaRPr lang="ru-RU" sz="2800" u="sng"/>
          </a:p>
          <a:p>
            <a:r>
              <a:rPr lang="ru-RU" sz="2800" b="1" i="1"/>
              <a:t> 			</a:t>
            </a:r>
          </a:p>
          <a:p>
            <a:r>
              <a:rPr lang="ru-RU" sz="2800" b="1" i="1"/>
              <a:t>			</a:t>
            </a:r>
            <a:r>
              <a:rPr lang="ru-RU" sz="2800" b="1" i="1">
                <a:solidFill>
                  <a:srgbClr val="FF0000"/>
                </a:solidFill>
              </a:rPr>
              <a:t>Берегите животных!</a:t>
            </a:r>
            <a:endParaRPr lang="ru-RU" sz="2800">
              <a:solidFill>
                <a:srgbClr val="FF0000"/>
              </a:solidFill>
            </a:endParaRPr>
          </a:p>
          <a:p>
            <a:pPr eaLnBrk="0" hangingPunct="0"/>
            <a:r>
              <a:rPr lang="ru-RU" sz="2800">
                <a:latin typeface="Calibri" pitchFamily="34" charset="0"/>
                <a:cs typeface="Times New Roman" pitchFamily="18" charset="0"/>
              </a:rPr>
              <a:t>На нашей планете много разных животных. Но я хочу обратить внимание на наших домашних питомцев. Ведь они такие красивые, ласковые, умные и забавные. Приходишь домой, а они сидят у порога, виляют хвостом и смотрят на нас своими ласковыми глазами. Даже душа радуется!</a:t>
            </a:r>
            <a:endParaRPr lang="ru-RU" sz="2800"/>
          </a:p>
          <a:p>
            <a:pPr eaLnBrk="0" hangingPunct="0"/>
            <a:r>
              <a:rPr lang="ru-RU" sz="2800">
                <a:latin typeface="Calibri" pitchFamily="34" charset="0"/>
                <a:cs typeface="Times New Roman" pitchFamily="18" charset="0"/>
              </a:rPr>
              <a:t>Но есть такие люди, которые выбрасывают животных на улицу. И их жизнь становится мучительной. У них нет хорошей еды, тепла и ласки. Им приходится жить в подвалах и на улице. Они заболевают и умирают. И поэтому я хочу обратиться ко всем: – Люди! Будьте людьми! Не выбрасывайте домашних животных!</a:t>
            </a:r>
            <a:endParaRPr lang="ru-RU"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Цель проекта:</a:t>
            </a:r>
            <a:endParaRPr lang="ru-RU" b="1" dirty="0">
              <a:solidFill>
                <a:srgbClr val="FF0000"/>
              </a:solidFill>
            </a:endParaRPr>
          </a:p>
        </p:txBody>
      </p:sp>
      <p:sp>
        <p:nvSpPr>
          <p:cNvPr id="13315" name="Содержимое 2"/>
          <p:cNvSpPr>
            <a:spLocks noGrp="1"/>
          </p:cNvSpPr>
          <p:nvPr>
            <p:ph idx="1"/>
          </p:nvPr>
        </p:nvSpPr>
        <p:spPr/>
        <p:txBody>
          <a:bodyPr/>
          <a:lstStyle/>
          <a:p>
            <a:pPr eaLnBrk="1" hangingPunct="1"/>
            <a:r>
              <a:rPr lang="ru-RU" sz="4000" b="1" smtClean="0">
                <a:solidFill>
                  <a:srgbClr val="FFFF00"/>
                </a:solidFill>
              </a:rPr>
              <a:t>Выяснить значение домашних животных и привлечь к проблеме бездомных животных учащихся и взрослых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solidFill>
                  <a:srgbClr val="FF0000"/>
                </a:solidFill>
              </a:rPr>
              <a:t>Задачи проекта:</a:t>
            </a:r>
            <a:endParaRPr lang="ru-RU" b="1" dirty="0">
              <a:solidFill>
                <a:srgbClr val="FF0000"/>
              </a:solidFill>
            </a:endParaRPr>
          </a:p>
        </p:txBody>
      </p:sp>
      <p:sp>
        <p:nvSpPr>
          <p:cNvPr id="16387" name="Содержимое 2"/>
          <p:cNvSpPr>
            <a:spLocks noGrp="1"/>
          </p:cNvSpPr>
          <p:nvPr>
            <p:ph idx="1"/>
          </p:nvPr>
        </p:nvSpPr>
        <p:spPr/>
        <p:txBody>
          <a:bodyPr/>
          <a:lstStyle/>
          <a:p>
            <a:pPr eaLnBrk="1" hangingPunct="1"/>
            <a:r>
              <a:rPr lang="ru-RU" b="1" smtClean="0"/>
              <a:t>Выяснить состояние вопроса бездомных животных.</a:t>
            </a:r>
          </a:p>
          <a:p>
            <a:pPr eaLnBrk="1" hangingPunct="1"/>
            <a:r>
              <a:rPr lang="ru-RU" b="1" smtClean="0"/>
              <a:t>Изучить состояние проблемы бездомных животных у нас в городе.</a:t>
            </a:r>
          </a:p>
          <a:p>
            <a:pPr eaLnBrk="1" hangingPunct="1"/>
            <a:r>
              <a:rPr lang="ru-RU" b="1" smtClean="0"/>
              <a:t>Выяснить отношение жителей нашего города к проблеме бездомных животных.</a:t>
            </a:r>
          </a:p>
          <a:p>
            <a:pPr eaLnBrk="1" hangingPunct="1"/>
            <a:r>
              <a:rPr lang="ru-RU" b="1" smtClean="0"/>
              <a:t>Организация пропаганды и создания агитационной листовки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214313" y="117475"/>
            <a:ext cx="8715375" cy="6062663"/>
          </a:xfrm>
          <a:prstGeom prst="rect">
            <a:avLst/>
          </a:prstGeom>
          <a:noFill/>
          <a:ln w="9525">
            <a:noFill/>
            <a:miter lim="800000"/>
            <a:headEnd/>
            <a:tailEnd/>
          </a:ln>
        </p:spPr>
        <p:txBody>
          <a:bodyPr>
            <a:spAutoFit/>
          </a:bodyPr>
          <a:lstStyle/>
          <a:p>
            <a:r>
              <a:rPr lang="ru-RU" sz="3200" b="1">
                <a:solidFill>
                  <a:schemeClr val="bg1"/>
                </a:solidFill>
                <a:latin typeface="Corbel" pitchFamily="34" charset="0"/>
              </a:rPr>
              <a:t>			</a:t>
            </a:r>
            <a:r>
              <a:rPr lang="ru-RU" sz="3600" b="1">
                <a:solidFill>
                  <a:srgbClr val="C00000"/>
                </a:solidFill>
                <a:latin typeface="Corbel" pitchFamily="34" charset="0"/>
              </a:rPr>
              <a:t>Проблема</a:t>
            </a:r>
          </a:p>
          <a:p>
            <a:r>
              <a:rPr lang="ru-RU" sz="3200" b="1">
                <a:latin typeface="Corbel" pitchFamily="34" charset="0"/>
              </a:rPr>
              <a:t>Бездомных собак и кошек можно встретить повсюду: в подвалах, в теплотрассах, в подъездах и на улицах. Они грязные, голодные и поэтому злые. Могут быть переносчиками болезней. Когда-то они жили в доме, но затем хозяевам быстро надоели, ведь уход за животными требует большого терпения. И вот они оказались на улице. Кто-то их подкармливает, а кто-то швырнет в них камень или палку. Кто поможет бедным животным? Кто их защитит?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ru-RU" dirty="0">
                <a:solidFill>
                  <a:srgbClr val="FFFF00"/>
                </a:solidFill>
              </a:rPr>
              <a:t>Пути решения</a:t>
            </a:r>
          </a:p>
        </p:txBody>
      </p:sp>
      <p:sp>
        <p:nvSpPr>
          <p:cNvPr id="10243" name="Rectangle 3"/>
          <p:cNvSpPr>
            <a:spLocks noGrp="1" noChangeArrowheads="1"/>
          </p:cNvSpPr>
          <p:nvPr>
            <p:ph idx="1"/>
          </p:nvPr>
        </p:nvSpPr>
        <p:spPr/>
        <p:txBody>
          <a:bodyPr>
            <a:normAutofit/>
          </a:bodyPr>
          <a:lstStyle/>
          <a:p>
            <a:pPr marL="411480" eaLnBrk="1" fontAlgn="auto" hangingPunct="1">
              <a:spcAft>
                <a:spcPts val="0"/>
              </a:spcAft>
              <a:buFont typeface="Wingdings"/>
              <a:buChar char=""/>
              <a:defRPr/>
            </a:pPr>
            <a:r>
              <a:rPr lang="ru-RU" dirty="0">
                <a:solidFill>
                  <a:srgbClr val="FFFF00"/>
                </a:solidFill>
                <a:effectLst>
                  <a:outerShdw blurRad="38100" dist="38100" dir="2700000" algn="tl">
                    <a:srgbClr val="000000"/>
                  </a:outerShdw>
                </a:effectLst>
              </a:rPr>
              <a:t>Провести </a:t>
            </a:r>
            <a:r>
              <a:rPr lang="ru-RU" dirty="0" smtClean="0">
                <a:solidFill>
                  <a:srgbClr val="FFFF00"/>
                </a:solidFill>
                <a:effectLst>
                  <a:outerShdw blurRad="38100" dist="38100" dir="2700000" algn="tl">
                    <a:srgbClr val="000000"/>
                  </a:outerShdw>
                </a:effectLst>
              </a:rPr>
              <a:t>анкетирование.</a:t>
            </a:r>
            <a:endParaRPr lang="ru-RU" dirty="0">
              <a:solidFill>
                <a:srgbClr val="FFFF00"/>
              </a:solidFill>
              <a:effectLst>
                <a:outerShdw blurRad="38100" dist="38100" dir="2700000" algn="tl">
                  <a:srgbClr val="000000"/>
                </a:outerShdw>
              </a:effectLst>
            </a:endParaRPr>
          </a:p>
          <a:p>
            <a:pPr marL="411480" eaLnBrk="1" fontAlgn="auto" hangingPunct="1">
              <a:spcAft>
                <a:spcPts val="0"/>
              </a:spcAft>
              <a:buFont typeface="Wingdings"/>
              <a:buChar char=""/>
              <a:defRPr/>
            </a:pPr>
            <a:r>
              <a:rPr lang="ru-RU" dirty="0" smtClean="0">
                <a:solidFill>
                  <a:srgbClr val="FFFF00"/>
                </a:solidFill>
                <a:effectLst>
                  <a:outerShdw blurRad="38100" dist="38100" dir="2700000" algn="tl">
                    <a:srgbClr val="000000"/>
                  </a:outerShdw>
                </a:effectLst>
              </a:rPr>
              <a:t>Организовать экскурсию в ветлечебницу.</a:t>
            </a:r>
            <a:endParaRPr lang="ru-RU" dirty="0">
              <a:solidFill>
                <a:srgbClr val="FFFF00"/>
              </a:solidFill>
              <a:effectLst>
                <a:outerShdw blurRad="38100" dist="38100" dir="2700000" algn="tl">
                  <a:srgbClr val="000000"/>
                </a:outerShdw>
              </a:effectLst>
            </a:endParaRPr>
          </a:p>
          <a:p>
            <a:pPr marL="411480" eaLnBrk="1" fontAlgn="auto" hangingPunct="1">
              <a:spcAft>
                <a:spcPts val="0"/>
              </a:spcAft>
              <a:buFont typeface="Wingdings"/>
              <a:buChar char=""/>
              <a:defRPr/>
            </a:pPr>
            <a:r>
              <a:rPr lang="ru-RU" sz="3200" dirty="0" smtClean="0">
                <a:solidFill>
                  <a:srgbClr val="FFFF00"/>
                </a:solidFill>
              </a:rPr>
              <a:t>Распространение  агитационных  листовок.</a:t>
            </a:r>
          </a:p>
          <a:p>
            <a:pPr marL="411480" eaLnBrk="1" fontAlgn="auto" hangingPunct="1">
              <a:spcAft>
                <a:spcPts val="0"/>
              </a:spcAft>
              <a:buFont typeface="Wingdings"/>
              <a:buChar char=""/>
              <a:defRPr/>
            </a:pPr>
            <a:r>
              <a:rPr lang="ru-RU" sz="3200" dirty="0" smtClean="0">
                <a:solidFill>
                  <a:srgbClr val="FFFF00"/>
                </a:solidFill>
                <a:effectLst>
                  <a:outerShdw blurRad="38100" dist="38100" dir="2700000" algn="tl">
                    <a:srgbClr val="000000"/>
                  </a:outerShdw>
                </a:effectLst>
              </a:rPr>
              <a:t> Разработать макет приюта для брошенных питомцев</a:t>
            </a:r>
            <a:r>
              <a:rPr lang="ru-RU" sz="3600" b="1" dirty="0" smtClean="0">
                <a:solidFill>
                  <a:srgbClr val="FFFF00"/>
                </a:solidFill>
              </a:rPr>
              <a:t> </a:t>
            </a:r>
          </a:p>
          <a:p>
            <a:pPr marL="411480" eaLnBrk="1" fontAlgn="auto" hangingPunct="1">
              <a:spcAft>
                <a:spcPts val="0"/>
              </a:spcAft>
              <a:buFont typeface="Wingdings"/>
              <a:buChar char=""/>
              <a:defRPr/>
            </a:pPr>
            <a:endParaRPr lang="ru-RU" sz="3200" dirty="0" smtClean="0">
              <a:solidFill>
                <a:srgbClr val="FFFF00"/>
              </a:solidFill>
            </a:endParaRPr>
          </a:p>
          <a:p>
            <a:pPr marL="411480" eaLnBrk="1" fontAlgn="auto" hangingPunct="1">
              <a:spcAft>
                <a:spcPts val="0"/>
              </a:spcAft>
              <a:buFont typeface="Wingdings"/>
              <a:buChar char=""/>
              <a:defRPr/>
            </a:pPr>
            <a:endParaRPr lang="ru-RU" dirty="0" smtClean="0">
              <a:solidFill>
                <a:srgbClr val="FFFF00"/>
              </a:solidFill>
              <a:effectLst>
                <a:outerShdw blurRad="38100" dist="38100" dir="2700000" algn="tl">
                  <a:srgbClr val="000000"/>
                </a:outerShdw>
              </a:effectLst>
            </a:endParaRPr>
          </a:p>
          <a:p>
            <a:pPr marL="411480" eaLnBrk="1" fontAlgn="auto" hangingPunct="1">
              <a:spcAft>
                <a:spcPts val="0"/>
              </a:spcAft>
              <a:buFont typeface="Wingdings"/>
              <a:buChar char=""/>
              <a:defRPr/>
            </a:pPr>
            <a:endParaRPr lang="ru-RU"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ru-RU" b="1" i="1" dirty="0" smtClean="0">
                <a:solidFill>
                  <a:schemeClr val="tx2">
                    <a:satMod val="200000"/>
                  </a:schemeClr>
                </a:solidFill>
              </a:rPr>
              <a:t>План проекта:</a:t>
            </a:r>
            <a:endParaRPr lang="ru-RU" b="1" i="1" dirty="0">
              <a:solidFill>
                <a:schemeClr val="tx2">
                  <a:satMod val="200000"/>
                </a:schemeClr>
              </a:solidFill>
            </a:endParaRPr>
          </a:p>
        </p:txBody>
      </p:sp>
      <p:sp>
        <p:nvSpPr>
          <p:cNvPr id="2" name="Содержимое 1"/>
          <p:cNvSpPr>
            <a:spLocks noGrp="1"/>
          </p:cNvSpPr>
          <p:nvPr>
            <p:ph idx="1"/>
          </p:nvPr>
        </p:nvSpPr>
        <p:spPr/>
        <p:txBody>
          <a:bodyPr>
            <a:normAutofit fontScale="85000" lnSpcReduction="10000"/>
          </a:bodyPr>
          <a:lstStyle/>
          <a:p>
            <a:pPr marL="411480" eaLnBrk="1" fontAlgn="auto" hangingPunct="1">
              <a:spcAft>
                <a:spcPts val="0"/>
              </a:spcAft>
              <a:buFont typeface="Wingdings"/>
              <a:buChar char=""/>
              <a:defRPr/>
            </a:pPr>
            <a:r>
              <a:rPr lang="ru-RU" dirty="0" smtClean="0"/>
              <a:t>1. Приём заявок на участие в проекте, выбор цели исследования, рекомендации по использованию источников–1 неделя; </a:t>
            </a:r>
          </a:p>
          <a:p>
            <a:pPr marL="411480" eaLnBrk="1" fontAlgn="auto" hangingPunct="1">
              <a:spcAft>
                <a:spcPts val="0"/>
              </a:spcAft>
              <a:buFont typeface="Wingdings"/>
              <a:buChar char=""/>
              <a:defRPr/>
            </a:pPr>
            <a:r>
              <a:rPr lang="ru-RU" dirty="0" smtClean="0"/>
              <a:t>подготовка оборудования для проекта (компьютер, сканер, принтер) </a:t>
            </a:r>
          </a:p>
          <a:p>
            <a:pPr marL="411480" eaLnBrk="1" fontAlgn="auto" hangingPunct="1">
              <a:spcAft>
                <a:spcPts val="0"/>
              </a:spcAft>
              <a:buFont typeface="Wingdings"/>
              <a:buChar char=""/>
              <a:defRPr/>
            </a:pPr>
            <a:r>
              <a:rPr lang="ru-RU" dirty="0" smtClean="0"/>
              <a:t>2. Консультации  (2 раза в неделю) – 15-20 минут.</a:t>
            </a:r>
          </a:p>
          <a:p>
            <a:pPr marL="411480" eaLnBrk="1" fontAlgn="auto" hangingPunct="1">
              <a:spcAft>
                <a:spcPts val="0"/>
              </a:spcAft>
              <a:buFont typeface="Wingdings"/>
              <a:buChar char=""/>
              <a:defRPr/>
            </a:pPr>
            <a:r>
              <a:rPr lang="ru-RU" dirty="0" smtClean="0"/>
              <a:t> 3. Самостоятельная работа учащихся – 2 недели.</a:t>
            </a:r>
          </a:p>
          <a:p>
            <a:pPr marL="411480" eaLnBrk="1" fontAlgn="auto" hangingPunct="1">
              <a:spcAft>
                <a:spcPts val="0"/>
              </a:spcAft>
              <a:buFont typeface="Wingdings"/>
              <a:buChar char=""/>
              <a:defRPr/>
            </a:pPr>
            <a:r>
              <a:rPr lang="ru-RU" dirty="0" smtClean="0"/>
              <a:t> 4. Обработка информации –2 дня.</a:t>
            </a:r>
          </a:p>
          <a:p>
            <a:pPr marL="411480" eaLnBrk="1" fontAlgn="auto" hangingPunct="1">
              <a:spcAft>
                <a:spcPts val="0"/>
              </a:spcAft>
              <a:buFont typeface="Wingdings"/>
              <a:buChar char=""/>
              <a:defRPr/>
            </a:pPr>
            <a:r>
              <a:rPr lang="ru-RU" dirty="0" smtClean="0"/>
              <a:t> 5. Оформление работ, подготовка к презентации – 3 дня. </a:t>
            </a:r>
          </a:p>
          <a:p>
            <a:pPr marL="411480" eaLnBrk="1" fontAlgn="auto" hangingPunct="1">
              <a:spcAft>
                <a:spcPts val="0"/>
              </a:spcAft>
              <a:buFont typeface="Wingdings"/>
              <a:buChar char=""/>
              <a:defRPr/>
            </a:pPr>
            <a:r>
              <a:rPr lang="ru-RU" dirty="0" smtClean="0"/>
              <a:t>6. Защита – 1 день. Итого-1 месяц. </a:t>
            </a:r>
          </a:p>
          <a:p>
            <a:pPr marL="411480" eaLnBrk="1" fontAlgn="auto" hangingPunct="1">
              <a:spcAft>
                <a:spcPts val="0"/>
              </a:spcAft>
              <a:buFont typeface="Wingdings"/>
              <a:buChar char=""/>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763"/>
            <a:ext cx="7772400" cy="5845175"/>
          </a:xfrm>
        </p:spPr>
        <p:txBody>
          <a:bodyPr/>
          <a:lstStyle/>
          <a:p>
            <a:pPr>
              <a:defRPr/>
            </a:pPr>
            <a:r>
              <a:rPr lang="ru-RU" sz="3200" dirty="0" smtClean="0"/>
              <a:t>Перед тем, как приступить к выполнению проекта мы разделились на 3 группы: экологи, социологи и  зоологи. Перед каждой группой были поставлены определённые цели.</a:t>
            </a:r>
            <a:endParaRPr lang="ru-RU" sz="3200" dirty="0"/>
          </a:p>
        </p:txBody>
      </p:sp>
      <p:sp>
        <p:nvSpPr>
          <p:cNvPr id="18435" name="Содержимое 2"/>
          <p:cNvSpPr>
            <a:spLocks noGrp="1"/>
          </p:cNvSpPr>
          <p:nvPr>
            <p:ph idx="1"/>
          </p:nvPr>
        </p:nvSpPr>
        <p:spPr>
          <a:xfrm>
            <a:off x="914400" y="4929188"/>
            <a:ext cx="7772400" cy="1427162"/>
          </a:xfrm>
        </p:spPr>
        <p:txBody>
          <a:bodyPr/>
          <a:lstStyle/>
          <a:p>
            <a:r>
              <a:rPr lang="ru-RU" smtClean="0"/>
              <a:t> </a:t>
            </a:r>
          </a:p>
        </p:txBody>
      </p:sp>
      <p:pic>
        <p:nvPicPr>
          <p:cNvPr id="18436" name="Picture 2" descr="G:\бездомные животные\P1060088.JPG"/>
          <p:cNvPicPr>
            <a:picLocks noChangeAspect="1" noChangeArrowheads="1"/>
          </p:cNvPicPr>
          <p:nvPr/>
        </p:nvPicPr>
        <p:blipFill>
          <a:blip r:embed="rId2"/>
          <a:srcRect/>
          <a:stretch>
            <a:fillRect/>
          </a:stretch>
        </p:blipFill>
        <p:spPr bwMode="auto">
          <a:xfrm>
            <a:off x="2286000" y="3000375"/>
            <a:ext cx="4857750"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285750" y="285750"/>
            <a:ext cx="8643938" cy="6986588"/>
          </a:xfrm>
          <a:prstGeom prst="rect">
            <a:avLst/>
          </a:prstGeom>
          <a:noFill/>
          <a:ln w="9525">
            <a:noFill/>
            <a:miter lim="800000"/>
            <a:headEnd/>
            <a:tailEnd/>
          </a:ln>
        </p:spPr>
        <p:txBody>
          <a:bodyPr>
            <a:spAutoFit/>
          </a:bodyPr>
          <a:lstStyle/>
          <a:p>
            <a:r>
              <a:rPr lang="ru-RU" sz="3200" b="1">
                <a:solidFill>
                  <a:srgbClr val="FF0000"/>
                </a:solidFill>
                <a:cs typeface="Times New Roman" pitchFamily="18" charset="0"/>
              </a:rPr>
              <a:t>Зоологи </a:t>
            </a:r>
            <a:r>
              <a:rPr lang="ru-RU" sz="3200"/>
              <a:t/>
            </a:r>
            <a:br>
              <a:rPr lang="ru-RU" sz="3200"/>
            </a:br>
            <a:r>
              <a:rPr lang="ru-RU" sz="3200" b="1">
                <a:cs typeface="Times New Roman" pitchFamily="18" charset="0"/>
              </a:rPr>
              <a:t>• </a:t>
            </a:r>
            <a:r>
              <a:rPr lang="ru-RU" sz="3200" b="1"/>
              <a:t>Выяснить значение домашних животных . </a:t>
            </a:r>
          </a:p>
          <a:p>
            <a:r>
              <a:rPr lang="ru-RU" sz="3200" b="1">
                <a:solidFill>
                  <a:srgbClr val="FF0000"/>
                </a:solidFill>
                <a:cs typeface="Times New Roman" pitchFamily="18" charset="0"/>
              </a:rPr>
              <a:t>Социологи</a:t>
            </a:r>
            <a:r>
              <a:rPr lang="ru-RU" sz="3200"/>
              <a:t/>
            </a:r>
            <a:br>
              <a:rPr lang="ru-RU" sz="3200"/>
            </a:br>
            <a:r>
              <a:rPr lang="ru-RU" sz="3200" b="1">
                <a:cs typeface="Times New Roman" pitchFamily="18" charset="0"/>
              </a:rPr>
              <a:t>•     Выяснить отношение горожан к проблеме бездомных животных.</a:t>
            </a:r>
            <a:r>
              <a:rPr lang="ru-RU" sz="3200" b="1"/>
              <a:t/>
            </a:r>
            <a:br>
              <a:rPr lang="ru-RU" sz="3200" b="1"/>
            </a:br>
            <a:r>
              <a:rPr lang="ru-RU" sz="3200" b="1">
                <a:cs typeface="Times New Roman" pitchFamily="18" charset="0"/>
              </a:rPr>
              <a:t>•     Выяснить способы решения этой проблемы. </a:t>
            </a:r>
            <a:r>
              <a:rPr lang="ru-RU" sz="3200"/>
              <a:t/>
            </a:r>
            <a:br>
              <a:rPr lang="ru-RU" sz="3200"/>
            </a:br>
            <a:endParaRPr lang="ru-RU" sz="3200"/>
          </a:p>
          <a:p>
            <a:r>
              <a:rPr lang="ru-RU" sz="3200" b="1">
                <a:solidFill>
                  <a:srgbClr val="FF0000"/>
                </a:solidFill>
                <a:cs typeface="Times New Roman" pitchFamily="18" charset="0"/>
              </a:rPr>
              <a:t>Экологи</a:t>
            </a:r>
            <a:r>
              <a:rPr lang="ru-RU" sz="3200"/>
              <a:t/>
            </a:r>
            <a:br>
              <a:rPr lang="ru-RU" sz="3200"/>
            </a:br>
            <a:r>
              <a:rPr lang="ru-RU" sz="3200" b="1">
                <a:cs typeface="Times New Roman" pitchFamily="18" charset="0"/>
              </a:rPr>
              <a:t>•     Кто контролирует численность бездомных животных в городе.</a:t>
            </a:r>
            <a:r>
              <a:rPr lang="ru-RU" sz="3200" b="1"/>
              <a:t/>
            </a:r>
            <a:br>
              <a:rPr lang="ru-RU" sz="3200" b="1"/>
            </a:br>
            <a:r>
              <a:rPr lang="ru-RU" sz="3200" b="1">
                <a:cs typeface="Times New Roman" pitchFamily="18" charset="0"/>
              </a:rPr>
              <a:t>•     Выяснить общие заболевания. </a:t>
            </a:r>
            <a:r>
              <a:rPr lang="ru-RU" sz="3200"/>
              <a:t/>
            </a:r>
            <a:br>
              <a:rPr lang="ru-RU" sz="3200"/>
            </a:br>
            <a:endParaRPr lang="ru-RU" sz="3200" b="1">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Текст 3"/>
          <p:cNvSpPr>
            <a:spLocks noGrp="1"/>
          </p:cNvSpPr>
          <p:nvPr>
            <p:ph type="body" idx="1"/>
          </p:nvPr>
        </p:nvSpPr>
        <p:spPr>
          <a:xfrm>
            <a:off x="706438" y="1214438"/>
            <a:ext cx="4151312" cy="4071937"/>
          </a:xfrm>
        </p:spPr>
        <p:txBody>
          <a:bodyPr/>
          <a:lstStyle/>
          <a:p>
            <a:pPr marL="53975"/>
            <a:r>
              <a:rPr lang="ru-RU" sz="2800" b="1" i="1" smtClean="0">
                <a:solidFill>
                  <a:srgbClr val="7030A0"/>
                </a:solidFill>
              </a:rPr>
              <a:t>Наша группа подсчитала количество бездомных животных в районе школы - интернат в течении полутора часов.</a:t>
            </a:r>
          </a:p>
          <a:p>
            <a:pPr marL="53975"/>
            <a:r>
              <a:rPr lang="ru-RU" sz="2800" b="1" i="1" smtClean="0">
                <a:solidFill>
                  <a:srgbClr val="7030A0"/>
                </a:solidFill>
              </a:rPr>
              <a:t> Результат :</a:t>
            </a:r>
          </a:p>
          <a:p>
            <a:pPr marL="53975"/>
            <a:r>
              <a:rPr lang="ru-RU" sz="2800" b="1" i="1" smtClean="0">
                <a:solidFill>
                  <a:srgbClr val="7030A0"/>
                </a:solidFill>
              </a:rPr>
              <a:t> 5 кошек   и     6 собак.</a:t>
            </a:r>
          </a:p>
        </p:txBody>
      </p:sp>
      <p:sp>
        <p:nvSpPr>
          <p:cNvPr id="3" name="Заголовок 2"/>
          <p:cNvSpPr>
            <a:spLocks noGrp="1"/>
          </p:cNvSpPr>
          <p:nvPr>
            <p:ph type="title"/>
          </p:nvPr>
        </p:nvSpPr>
        <p:spPr>
          <a:xfrm>
            <a:off x="706438" y="512763"/>
            <a:ext cx="8156575" cy="344487"/>
          </a:xfrm>
        </p:spPr>
        <p:txBody>
          <a:bodyPr/>
          <a:lstStyle/>
          <a:p>
            <a:pPr>
              <a:defRPr/>
            </a:pPr>
            <a:endParaRPr lang="ru-RU" dirty="0"/>
          </a:p>
        </p:txBody>
      </p:sp>
      <p:pic>
        <p:nvPicPr>
          <p:cNvPr id="20484" name="Picture 2" descr="C:\Users\Admin\Desktop\проект о животных\P1060086.JPG"/>
          <p:cNvPicPr>
            <a:picLocks noChangeAspect="1" noChangeArrowheads="1"/>
          </p:cNvPicPr>
          <p:nvPr/>
        </p:nvPicPr>
        <p:blipFill>
          <a:blip r:embed="rId2"/>
          <a:srcRect/>
          <a:stretch>
            <a:fillRect/>
          </a:stretch>
        </p:blipFill>
        <p:spPr bwMode="auto">
          <a:xfrm>
            <a:off x="4786313" y="3500438"/>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747</TotalTime>
  <Words>428</Words>
  <Application>Microsoft Office PowerPoint</Application>
  <PresentationFormat>Экран (4:3)</PresentationFormat>
  <Paragraphs>55</Paragraphs>
  <Slides>17</Slides>
  <Notes>2</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17</vt:i4>
      </vt:variant>
    </vt:vector>
  </HeadingPairs>
  <TitlesOfParts>
    <vt:vector size="28" baseType="lpstr">
      <vt:lpstr>Arial</vt:lpstr>
      <vt:lpstr>Consolas</vt:lpstr>
      <vt:lpstr>Corbel</vt:lpstr>
      <vt:lpstr>Wingdings</vt:lpstr>
      <vt:lpstr>Wingdings 2</vt:lpstr>
      <vt:lpstr>Wingdings 3</vt:lpstr>
      <vt:lpstr>Calibri</vt:lpstr>
      <vt:lpstr>Times New Roman</vt:lpstr>
      <vt:lpstr>Метро</vt:lpstr>
      <vt:lpstr>Диаграмма Microsoft Graph</vt:lpstr>
      <vt:lpstr>Диаграмма Microsoft Office Excel</vt:lpstr>
      <vt:lpstr>тема проекта           </vt:lpstr>
      <vt:lpstr>Цель проекта:</vt:lpstr>
      <vt:lpstr>Задачи проекта:</vt:lpstr>
      <vt:lpstr>Слайд 4</vt:lpstr>
      <vt:lpstr>Пути решения</vt:lpstr>
      <vt:lpstr>План проекта:</vt:lpstr>
      <vt:lpstr>Перед тем, как приступить к выполнению проекта мы разделились на 3 группы: экологи, социологи и  зоологи. Перед каждой группой были поставлены определённые цели.</vt:lpstr>
      <vt:lpstr>Слайд 8</vt:lpstr>
      <vt:lpstr>Слайд 9</vt:lpstr>
      <vt:lpstr>  </vt:lpstr>
      <vt:lpstr>Где чаще встречаются бродячие  животные? </vt:lpstr>
      <vt:lpstr>Слайд 12</vt:lpstr>
      <vt:lpstr>  Выводы группы социологов  •     Большинство горожан готовы помочь бездомным животным, но не готовы взять их к себе домой. •     Большая часть жителей города считает, что нужно строить пожизненные приюты для животных. </vt:lpstr>
      <vt:lpstr>Занимаясь проблемой бездомных животных мы выяснили , что их численность контролируется администрацией Калининского МО. Только один, специально обученный человек в нашем районе может регулировать численность бездомных животных с помощью специальных препаратов.</vt:lpstr>
      <vt:lpstr>Реализуя наш проект мы посетили ветлечебницу, где нас встретил главный ветеринарный врач Калининского района Егоров Николай Владимирович. Он для нас подготовил информацию по интересующей нас теме. Затем мы задали ему ряд вопросов.</vt:lpstr>
      <vt:lpstr>Занимаясь проблемой бездомных животных мы пришли к выводу, что эти несчастные животные появляются на улицах нашего города в результате бесчеловечного отношения людей к животным. И что бы внести свой вклад в решение этой проблемы мы составили письмо-обращение к жителям и расклеили его на улицах города.</vt:lpstr>
      <vt:lpstr>Слайд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проекта</dc:title>
  <dc:creator>Admin</dc:creator>
  <cp:lastModifiedBy>Марина</cp:lastModifiedBy>
  <cp:revision>89</cp:revision>
  <dcterms:created xsi:type="dcterms:W3CDTF">2012-05-02T19:37:36Z</dcterms:created>
  <dcterms:modified xsi:type="dcterms:W3CDTF">2013-04-03T10:59:51Z</dcterms:modified>
</cp:coreProperties>
</file>