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4"/>
  </p:handoutMasterIdLst>
  <p:sldIdLst>
    <p:sldId id="256" r:id="rId2"/>
    <p:sldId id="259" r:id="rId3"/>
    <p:sldId id="261" r:id="rId4"/>
    <p:sldId id="282" r:id="rId5"/>
    <p:sldId id="262" r:id="rId6"/>
    <p:sldId id="279" r:id="rId7"/>
    <p:sldId id="277" r:id="rId8"/>
    <p:sldId id="270" r:id="rId9"/>
    <p:sldId id="280" r:id="rId10"/>
    <p:sldId id="273" r:id="rId11"/>
    <p:sldId id="284" r:id="rId12"/>
    <p:sldId id="27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50" autoAdjust="0"/>
  </p:normalViewPr>
  <p:slideViewPr>
    <p:cSldViewPr>
      <p:cViewPr>
        <p:scale>
          <a:sx n="70" d="100"/>
          <a:sy n="70" d="100"/>
        </p:scale>
        <p:origin x="-1164" y="-84"/>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1BEA4-2C46-4237-9BDD-0ADE6CCF3B34}" type="datetimeFigureOut">
              <a:rPr lang="ru-RU" smtClean="0"/>
              <a:pPr/>
              <a:t>21.04.2013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8770BE-FE81-4DEF-BE35-E7A3E44B490E}" type="slidenum">
              <a:rPr lang="ru-RU" smtClean="0"/>
              <a:pPr/>
              <a:t>‹#›</a:t>
            </a:fld>
            <a:endParaRPr lang="ru-RU"/>
          </a:p>
        </p:txBody>
      </p:sp>
    </p:spTree>
    <p:extLst>
      <p:ext uri="{BB962C8B-B14F-4D97-AF65-F5344CB8AC3E}">
        <p14:creationId xmlns:p14="http://schemas.microsoft.com/office/powerpoint/2010/main" val="7904889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21.04.2013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21.04.2013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21.04.2013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21.04.2013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7000260" y="1639915"/>
            <a:ext cx="1423070" cy="792087"/>
          </a:xfrm>
        </p:spPr>
        <p:txBody>
          <a:bodyPr>
            <a:noAutofit/>
          </a:bodyPr>
          <a:lstStyle/>
          <a:p>
            <a:pPr algn="ct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endParaRPr lang="ru-RU" sz="12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51520" y="3861048"/>
            <a:ext cx="4320480" cy="2304256"/>
          </a:xfrm>
        </p:spPr>
        <p:txBody>
          <a:bodyPr>
            <a:normAutofit/>
          </a:bodyPr>
          <a:lstStyle/>
          <a:p>
            <a:r>
              <a:rPr lang="ru-RU" sz="1800" dirty="0" smtClean="0">
                <a:latin typeface="Calibri" pitchFamily="34" charset="0"/>
              </a:rPr>
              <a:t>.</a:t>
            </a:r>
            <a:r>
              <a:rPr lang="ru-RU" sz="1800" dirty="0">
                <a:latin typeface="Calibri" pitchFamily="34" charset="0"/>
              </a:rPr>
              <a:t/>
            </a:r>
            <a:br>
              <a:rPr lang="ru-RU" sz="1800" dirty="0">
                <a:latin typeface="Calibri" pitchFamily="34" charset="0"/>
              </a:rPr>
            </a:br>
            <a:endParaRPr lang="ru-RU" sz="1800" i="1" dirty="0" smtClean="0"/>
          </a:p>
          <a:p>
            <a:r>
              <a:rPr lang="ru-RU" sz="1600" i="1" dirty="0"/>
              <a:t>Выполнил </a:t>
            </a:r>
            <a:r>
              <a:rPr lang="ru-RU" sz="1600" i="1" dirty="0" smtClean="0"/>
              <a:t>работу</a:t>
            </a:r>
            <a:r>
              <a:rPr lang="ru-RU" sz="1600" i="1" dirty="0"/>
              <a:t>:</a:t>
            </a:r>
            <a:r>
              <a:rPr lang="ru-RU" sz="1600" i="1" dirty="0" smtClean="0"/>
              <a:t>  </a:t>
            </a:r>
            <a:r>
              <a:rPr lang="ru-RU" sz="1600" i="1" dirty="0" err="1" smtClean="0"/>
              <a:t>Буханцев</a:t>
            </a:r>
            <a:r>
              <a:rPr lang="ru-RU" sz="1600" i="1" dirty="0" smtClean="0"/>
              <a:t>  Виктор- ученик 6класса.</a:t>
            </a:r>
          </a:p>
          <a:p>
            <a:r>
              <a:rPr lang="ru-RU" sz="1600" i="1" dirty="0" smtClean="0"/>
              <a:t>Руководитель: Конева. В. А  учитель штукатурно-малярного  дела</a:t>
            </a:r>
            <a:r>
              <a:rPr lang="ru-RU" sz="1800" i="1" dirty="0" smtClean="0"/>
              <a:t>.</a:t>
            </a:r>
            <a:endParaRPr lang="ru-RU" sz="1800" dirty="0" smtClean="0"/>
          </a:p>
        </p:txBody>
      </p:sp>
      <p:pic>
        <p:nvPicPr>
          <p:cNvPr id="6" name="Рисунок 5" descr="фото 004"/>
          <p:cNvPicPr/>
          <p:nvPr/>
        </p:nvPicPr>
        <p:blipFill>
          <a:blip r:embed="rId2" cstate="print"/>
          <a:srcRect/>
          <a:stretch>
            <a:fillRect/>
          </a:stretch>
        </p:blipFill>
        <p:spPr bwMode="auto">
          <a:xfrm>
            <a:off x="714349" y="928670"/>
            <a:ext cx="2643206" cy="2000264"/>
          </a:xfrm>
          <a:prstGeom prst="rect">
            <a:avLst/>
          </a:prstGeom>
          <a:solidFill>
            <a:srgbClr val="FF0000"/>
          </a:solidFill>
          <a:ln w="9525">
            <a:solidFill>
              <a:srgbClr val="FF0000"/>
            </a:solidFill>
            <a:miter lim="800000"/>
            <a:headEnd/>
            <a:tailEnd/>
          </a:ln>
        </p:spPr>
      </p:pic>
      <p:pic>
        <p:nvPicPr>
          <p:cNvPr id="1026" name="Picture 2" descr="C:\Users\пользователь\Desktop\фото2\Проект-Фоторамка\135_2502\IMG_1410.JPG"/>
          <p:cNvPicPr>
            <a:picLocks noChangeAspect="1" noChangeArrowheads="1"/>
          </p:cNvPicPr>
          <p:nvPr/>
        </p:nvPicPr>
        <p:blipFill>
          <a:blip r:embed="rId3" cstate="print"/>
          <a:srcRect/>
          <a:stretch>
            <a:fillRect/>
          </a:stretch>
        </p:blipFill>
        <p:spPr bwMode="auto">
          <a:xfrm rot="5400000">
            <a:off x="6393668" y="4464855"/>
            <a:ext cx="1857389" cy="1643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Прямоугольник 7"/>
          <p:cNvSpPr/>
          <p:nvPr/>
        </p:nvSpPr>
        <p:spPr>
          <a:xfrm>
            <a:off x="4653136" y="185296"/>
            <a:ext cx="4014192" cy="1477328"/>
          </a:xfrm>
          <a:prstGeom prst="rect">
            <a:avLst/>
          </a:prstGeom>
        </p:spPr>
        <p:txBody>
          <a:bodyPr wrap="square">
            <a:spAutoFit/>
          </a:bodyPr>
          <a:lstStyle/>
          <a:p>
            <a:r>
              <a:rPr lang="ru-RU" sz="1200" dirty="0">
                <a:solidFill>
                  <a:schemeClr val="bg1"/>
                </a:solidFill>
                <a:latin typeface="Calibri" pitchFamily="34" charset="0"/>
              </a:rPr>
              <a:t>Государственное бюджетное специальное (коррекционное) образовательное учреждение Краснодарского края для обучающихся воспитанников с ограниченными возможностями здоровья специальная (коррекционная) общеобразовательная школа- интернат» станицы </a:t>
            </a:r>
            <a:r>
              <a:rPr lang="ru-RU" sz="1200" dirty="0" err="1">
                <a:solidFill>
                  <a:schemeClr val="bg1"/>
                </a:solidFill>
                <a:latin typeface="Calibri" pitchFamily="34" charset="0"/>
              </a:rPr>
              <a:t>Медвёдовской</a:t>
            </a:r>
            <a:r>
              <a:rPr lang="ru-RU" sz="1200" dirty="0">
                <a:solidFill>
                  <a:schemeClr val="bg1"/>
                </a:solidFill>
                <a:latin typeface="Calibri" pitchFamily="34" charset="0"/>
              </a:rPr>
              <a:t>.</a:t>
            </a:r>
            <a:r>
              <a:rPr lang="ru-RU" dirty="0">
                <a:solidFill>
                  <a:schemeClr val="bg1"/>
                </a:solidFill>
                <a:latin typeface="Calibri" pitchFamily="34" charset="0"/>
              </a:rPr>
              <a:t/>
            </a:r>
            <a:br>
              <a:rPr lang="ru-RU" dirty="0">
                <a:solidFill>
                  <a:schemeClr val="bg1"/>
                </a:solidFill>
                <a:latin typeface="Calibri" pitchFamily="34" charset="0"/>
              </a:rPr>
            </a:br>
            <a:endParaRPr lang="ru-RU" dirty="0">
              <a:solidFill>
                <a:schemeClr val="bg1"/>
              </a:solidFill>
            </a:endParaRPr>
          </a:p>
        </p:txBody>
      </p:sp>
      <p:sp>
        <p:nvSpPr>
          <p:cNvPr id="9" name="Прямоугольник 8"/>
          <p:cNvSpPr/>
          <p:nvPr/>
        </p:nvSpPr>
        <p:spPr>
          <a:xfrm rot="10800000" flipV="1">
            <a:off x="4978524" y="2956998"/>
            <a:ext cx="3337891" cy="253916"/>
          </a:xfrm>
          <a:prstGeom prst="rect">
            <a:avLst/>
          </a:prstGeom>
        </p:spPr>
        <p:txBody>
          <a:bodyPr wrap="square">
            <a:spAutoFit/>
          </a:bodyPr>
          <a:lstStyle/>
          <a:p>
            <a:r>
              <a:rPr lang="ru-RU" sz="1050" b="1" dirty="0">
                <a:solidFill>
                  <a:prstClr val="white"/>
                </a:solidFill>
                <a:effectLst>
                  <a:outerShdw blurRad="38100" dist="38100" dir="2700000" algn="tl">
                    <a:srgbClr val="000000">
                      <a:alpha val="43137"/>
                    </a:srgbClr>
                  </a:outerShdw>
                </a:effectLst>
                <a:latin typeface="Trebuchet MS"/>
                <a:ea typeface="+mj-ea"/>
                <a:cs typeface="+mj-cs"/>
              </a:rPr>
              <a:t> </a:t>
            </a:r>
            <a:endParaRPr lang="ru-RU" sz="1050" dirty="0"/>
          </a:p>
        </p:txBody>
      </p:sp>
      <p:sp>
        <p:nvSpPr>
          <p:cNvPr id="11" name="Прямоугольник 10"/>
          <p:cNvSpPr/>
          <p:nvPr/>
        </p:nvSpPr>
        <p:spPr>
          <a:xfrm>
            <a:off x="5715008" y="1643050"/>
            <a:ext cx="2563788" cy="707886"/>
          </a:xfrm>
          <a:prstGeom prst="rect">
            <a:avLst/>
          </a:prstGeom>
        </p:spPr>
        <p:txBody>
          <a:bodyPr wrap="square">
            <a:spAutoFit/>
          </a:bodyPr>
          <a:lstStyle/>
          <a:p>
            <a:pPr lvl="0"/>
            <a:r>
              <a:rPr lang="ru-RU" sz="2000" b="1" dirty="0">
                <a:solidFill>
                  <a:prstClr val="white"/>
                </a:solidFill>
                <a:effectLst>
                  <a:outerShdw blurRad="38100" dist="38100" dir="2700000" algn="tl">
                    <a:srgbClr val="000000">
                      <a:alpha val="43137"/>
                    </a:srgbClr>
                  </a:outerShdw>
                </a:effectLst>
                <a:latin typeface="Trebuchet MS"/>
              </a:rPr>
              <a:t>Мастер-класс.</a:t>
            </a:r>
            <a:br>
              <a:rPr lang="ru-RU" sz="2000" b="1" dirty="0">
                <a:solidFill>
                  <a:prstClr val="white"/>
                </a:solidFill>
                <a:effectLst>
                  <a:outerShdw blurRad="38100" dist="38100" dir="2700000" algn="tl">
                    <a:srgbClr val="000000">
                      <a:alpha val="43137"/>
                    </a:srgbClr>
                  </a:outerShdw>
                </a:effectLst>
                <a:latin typeface="Trebuchet MS"/>
              </a:rPr>
            </a:br>
            <a:endParaRPr lang="ru-RU" sz="2000" dirty="0">
              <a:solidFill>
                <a:prstClr val="black"/>
              </a:solidFill>
            </a:endParaRPr>
          </a:p>
        </p:txBody>
      </p:sp>
      <p:sp>
        <p:nvSpPr>
          <p:cNvPr id="12" name="Прямоугольник 11"/>
          <p:cNvSpPr/>
          <p:nvPr/>
        </p:nvSpPr>
        <p:spPr>
          <a:xfrm>
            <a:off x="4572000" y="2420888"/>
            <a:ext cx="2304255" cy="1138773"/>
          </a:xfrm>
          <a:prstGeom prst="rect">
            <a:avLst/>
          </a:prstGeom>
        </p:spPr>
        <p:txBody>
          <a:bodyPr wrap="square">
            <a:spAutoFit/>
          </a:bodyPr>
          <a:lstStyle/>
          <a:p>
            <a:pPr lvl="0"/>
            <a:r>
              <a:rPr lang="ru-RU" sz="1600" b="1" dirty="0">
                <a:solidFill>
                  <a:prstClr val="white"/>
                </a:solidFill>
                <a:effectLst>
                  <a:outerShdw blurRad="38100" dist="38100" dir="2700000" algn="tl">
                    <a:srgbClr val="000000">
                      <a:alpha val="43137"/>
                    </a:srgbClr>
                  </a:outerShdw>
                </a:effectLst>
                <a:latin typeface="Trebuchet MS"/>
              </a:rPr>
              <a:t>Изготовление </a:t>
            </a:r>
            <a:endParaRPr lang="ru-RU" sz="1600" b="1" dirty="0" smtClean="0">
              <a:solidFill>
                <a:prstClr val="white"/>
              </a:solidFill>
              <a:effectLst>
                <a:outerShdw blurRad="38100" dist="38100" dir="2700000" algn="tl">
                  <a:srgbClr val="000000">
                    <a:alpha val="43137"/>
                  </a:srgbClr>
                </a:outerShdw>
              </a:effectLst>
              <a:latin typeface="Trebuchet MS"/>
            </a:endParaRPr>
          </a:p>
          <a:p>
            <a:r>
              <a:rPr lang="ru-RU" sz="1600" b="1" dirty="0">
                <a:solidFill>
                  <a:prstClr val="white"/>
                </a:solidFill>
                <a:effectLst>
                  <a:outerShdw blurRad="38100" dist="38100" dir="2700000" algn="tl">
                    <a:srgbClr val="000000">
                      <a:alpha val="43137"/>
                    </a:srgbClr>
                  </a:outerShdw>
                </a:effectLst>
                <a:latin typeface="Trebuchet MS"/>
              </a:rPr>
              <a:t>ф</a:t>
            </a:r>
            <a:r>
              <a:rPr lang="ru-RU" sz="1600" b="1" dirty="0" smtClean="0">
                <a:solidFill>
                  <a:prstClr val="white"/>
                </a:solidFill>
                <a:effectLst>
                  <a:outerShdw blurRad="38100" dist="38100" dir="2700000" algn="tl">
                    <a:srgbClr val="000000">
                      <a:alpha val="43137"/>
                    </a:srgbClr>
                  </a:outerShdw>
                </a:effectLst>
                <a:latin typeface="Trebuchet MS"/>
              </a:rPr>
              <a:t>оторамки из гипса.</a:t>
            </a:r>
            <a:endParaRPr lang="ru-RU" sz="1600" b="1" dirty="0">
              <a:solidFill>
                <a:prstClr val="white"/>
              </a:solidFill>
              <a:effectLst>
                <a:outerShdw blurRad="38100" dist="38100" dir="2700000" algn="tl">
                  <a:srgbClr val="000000">
                    <a:alpha val="43137"/>
                  </a:srgbClr>
                </a:outerShdw>
              </a:effectLst>
              <a:latin typeface="Trebuchet MS"/>
            </a:endParaRPr>
          </a:p>
          <a:p>
            <a:pPr lvl="0"/>
            <a:endParaRPr lang="ru-RU" b="1" dirty="0">
              <a:solidFill>
                <a:prstClr val="white"/>
              </a:solidFill>
              <a:effectLst>
                <a:outerShdw blurRad="38100" dist="38100" dir="2700000" algn="tl">
                  <a:srgbClr val="000000">
                    <a:alpha val="43137"/>
                  </a:srgbClr>
                </a:outerShdw>
              </a:effectLst>
              <a:latin typeface="Trebuchet MS"/>
            </a:endParaRPr>
          </a:p>
          <a:p>
            <a:pPr lvl="0"/>
            <a:endParaRPr lang="ru-RU"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ользователь\Desktop\фото2\Проект-Фоторамка\IMG_1424.JPG"/>
          <p:cNvPicPr>
            <a:picLocks noChangeAspect="1" noChangeArrowheads="1"/>
          </p:cNvPicPr>
          <p:nvPr/>
        </p:nvPicPr>
        <p:blipFill>
          <a:blip r:embed="rId2" cstate="print"/>
          <a:srcRect/>
          <a:stretch>
            <a:fillRect/>
          </a:stretch>
        </p:blipFill>
        <p:spPr bwMode="auto">
          <a:xfrm>
            <a:off x="1571604" y="1500174"/>
            <a:ext cx="5357850" cy="4018388"/>
          </a:xfrm>
          <a:prstGeom prst="rect">
            <a:avLst/>
          </a:prstGeom>
          <a:noFill/>
        </p:spPr>
      </p:pic>
      <p:sp>
        <p:nvSpPr>
          <p:cNvPr id="7" name="Прямоугольник 6"/>
          <p:cNvSpPr/>
          <p:nvPr/>
        </p:nvSpPr>
        <p:spPr>
          <a:xfrm>
            <a:off x="928662" y="571480"/>
            <a:ext cx="5857916" cy="400110"/>
          </a:xfrm>
          <a:prstGeom prst="rect">
            <a:avLst/>
          </a:prstGeom>
        </p:spPr>
        <p:txBody>
          <a:bodyPr wrap="square">
            <a:spAutoFit/>
          </a:bodyPr>
          <a:lstStyle/>
          <a:p>
            <a:r>
              <a:rPr lang="ru-RU" sz="2000" dirty="0" smtClean="0">
                <a:solidFill>
                  <a:srgbClr val="A5B592">
                    <a:lumMod val="50000"/>
                  </a:srgbClr>
                </a:solidFill>
                <a:latin typeface="Times New Roman" pitchFamily="18" charset="0"/>
                <a:cs typeface="Times New Roman" pitchFamily="18" charset="0"/>
              </a:rPr>
              <a:t>10.Раскраска отливки после полного высыхания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43000"/>
            <a:ext cx="7859216" cy="629816"/>
          </a:xfrm>
        </p:spPr>
        <p:txBody>
          <a:bodyPr>
            <a:normAutofit fontScale="90000"/>
          </a:bodyPr>
          <a:lstStyle/>
          <a:p>
            <a:pPr algn="ctr"/>
            <a:r>
              <a:rPr lang="ru-RU" sz="2400" dirty="0" smtClean="0"/>
              <a:t>Готовая </a:t>
            </a:r>
            <a:r>
              <a:rPr lang="ru-RU" sz="2400" dirty="0" err="1" smtClean="0"/>
              <a:t>фоторамка</a:t>
            </a:r>
            <a:r>
              <a:rPr lang="ru-RU" dirty="0" smtClean="0"/>
              <a:t>.</a:t>
            </a:r>
            <a:endParaRPr lang="ru-RU" dirty="0"/>
          </a:p>
        </p:txBody>
      </p:sp>
      <p:pic>
        <p:nvPicPr>
          <p:cNvPr id="3074" name="Picture 2" descr="C:\Documents and Settings\User\Рабочий стол\Валентина Александровна\Фото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3048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User\Рабочий стол\Валентина Александровна\Фото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118813"/>
            <a:ext cx="3048000" cy="406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941168"/>
            <a:ext cx="2182796" cy="15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Documents and Settings\User\Рабочий стол\90911576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5"/>
            <a:ext cx="4727645" cy="3545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55576" y="764704"/>
            <a:ext cx="7931224" cy="936104"/>
          </a:xfrm>
        </p:spPr>
        <p:txBody>
          <a:bodyPr>
            <a:normAutofit/>
          </a:bodyPr>
          <a:lstStyle/>
          <a:p>
            <a:pPr algn="ctr"/>
            <a:r>
              <a:rPr lang="ru-RU" sz="2800" dirty="0" smtClean="0"/>
              <a:t>Из истории </a:t>
            </a:r>
            <a:r>
              <a:rPr lang="ru-RU" dirty="0" smtClean="0"/>
              <a:t>.</a:t>
            </a:r>
            <a:endParaRPr lang="ru-RU" dirty="0"/>
          </a:p>
        </p:txBody>
      </p:sp>
      <p:sp>
        <p:nvSpPr>
          <p:cNvPr id="7" name="Прямоугольник 6"/>
          <p:cNvSpPr/>
          <p:nvPr/>
        </p:nvSpPr>
        <p:spPr>
          <a:xfrm>
            <a:off x="107504" y="1484784"/>
            <a:ext cx="8460940" cy="5262979"/>
          </a:xfrm>
          <a:prstGeom prst="rect">
            <a:avLst/>
          </a:prstGeom>
        </p:spPr>
        <p:txBody>
          <a:bodyPr wrap="square">
            <a:spAutoFit/>
          </a:bodyPr>
          <a:lstStyle/>
          <a:p>
            <a:r>
              <a:rPr lang="ru-RU" sz="1600" dirty="0"/>
              <a:t>С лета 1825 года, когда была сделана первая фотография, изобретатели пытались найти способ развивать данный вид искусства. Мы видели камеры, перед которыми надо было сидеть неподвижно некоторое время, удивлялись картам мгновенно появляющимся из фотоаппарата, а наши дети с легкостью пользуются цифровыми фотоаппаратами.</a:t>
            </a:r>
          </a:p>
          <a:p>
            <a:r>
              <a:rPr lang="ru-RU" sz="1600" dirty="0"/>
              <a:t> </a:t>
            </a:r>
          </a:p>
          <a:p>
            <a:r>
              <a:rPr lang="ru-RU" sz="1600" dirty="0"/>
              <a:t>С развитием фотокамер - мы наблюдали еще за одним неординарным явлением в мире фотографии - за ростом популярности фоторамок... Фоторамка на самом деле была еще до появления фотографии. Популярности рамки получили во времена Микеланджело, который использовал их для повышения эстетики своих картин.</a:t>
            </a:r>
          </a:p>
          <a:p>
            <a:r>
              <a:rPr lang="ru-RU" sz="1600" dirty="0"/>
              <a:t> </a:t>
            </a:r>
          </a:p>
          <a:p>
            <a:r>
              <a:rPr lang="ru-RU" sz="1600" dirty="0"/>
              <a:t>Позднее, при появлении зеркальных фотокамер, фоторамки полноценно вошли в обиход. И значительная доля картин, которые с древних времен украшали стены богатых домов, уступили свое место настенной фотографии.  Часто рамки покупают как дополнение к фотографии, на самом деле, рамки - способ подчеркивания намерения и мысли </a:t>
            </a:r>
            <a:r>
              <a:rPr lang="ru-RU" sz="1600" dirty="0" smtClean="0"/>
              <a:t>фотографа. </a:t>
            </a:r>
          </a:p>
          <a:p>
            <a:r>
              <a:rPr lang="ru-RU" sz="1600" dirty="0" smtClean="0"/>
              <a:t>Помните</a:t>
            </a:r>
            <a:r>
              <a:rPr lang="ru-RU" sz="1600" dirty="0"/>
              <a:t>, фоторамку нужно подбирать именно к фотографии, а не к вашему интерьеру или цвету стен. В том случае, конечно, если вы не собираетесь менять фоторамку каждый раз, когда меняет дизайн вашей квартиры или просто переставляете мебель.</a:t>
            </a:r>
          </a:p>
          <a:p>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48680"/>
            <a:ext cx="5112568" cy="2160240"/>
          </a:xfrm>
        </p:spPr>
        <p:txBody>
          <a:bodyPr>
            <a:normAutofit/>
          </a:bodyPr>
          <a:lstStyle/>
          <a:p>
            <a:pPr marL="0" indent="447675">
              <a:buNone/>
            </a:pPr>
            <a:r>
              <a:rPr lang="ru-RU" sz="2400" dirty="0" smtClean="0">
                <a:solidFill>
                  <a:schemeClr val="accent1">
                    <a:lumMod val="50000"/>
                  </a:schemeClr>
                </a:solidFill>
              </a:rPr>
              <a:t>Виды фоторамок</a:t>
            </a:r>
            <a:r>
              <a:rPr lang="ru-RU" dirty="0" smtClean="0"/>
              <a:t>.</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476" y="1085009"/>
            <a:ext cx="1415372" cy="20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97924"/>
            <a:ext cx="14001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865" y="2852936"/>
            <a:ext cx="9715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5" y="5301208"/>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4149080"/>
            <a:ext cx="1219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980728"/>
            <a:ext cx="13430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5892" y="5157192"/>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5301208"/>
            <a:ext cx="14763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2087" y="5429250"/>
            <a:ext cx="1524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8184" y="2698676"/>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323" y="2786633"/>
            <a:ext cx="10763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4812" y="3602105"/>
            <a:ext cx="10572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14348" y="1142984"/>
            <a:ext cx="7901014" cy="3214694"/>
          </a:xfrm>
        </p:spPr>
        <p:txBody>
          <a:bodyPr>
            <a:normAutofit/>
          </a:bodyPr>
          <a:lstStyle/>
          <a:p>
            <a:r>
              <a:rPr lang="ru-RU" sz="2800" dirty="0" smtClean="0"/>
              <a:t>Технологическая карта по изготовлению </a:t>
            </a:r>
            <a:r>
              <a:rPr lang="ru-RU" sz="2800" dirty="0" err="1" smtClean="0"/>
              <a:t>фоторамки</a:t>
            </a:r>
            <a:r>
              <a:rPr lang="ru-RU" sz="2800" dirty="0" smtClean="0"/>
              <a:t> из гипса</a:t>
            </a:r>
            <a:r>
              <a:rPr lang="ru-RU" sz="2400" dirty="0" smtClean="0"/>
              <a:t>.</a:t>
            </a: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055"/>
            <a:ext cx="2591328" cy="192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5857916" cy="428628"/>
          </a:xfrm>
        </p:spPr>
        <p:txBody>
          <a:bodyPr>
            <a:normAutofit/>
          </a:bodyPr>
          <a:lstStyle/>
          <a:p>
            <a:r>
              <a:rPr lang="ru-RU" sz="2000" b="0" dirty="0" smtClean="0">
                <a:latin typeface="Times New Roman" pitchFamily="18" charset="0"/>
                <a:cs typeface="Times New Roman" pitchFamily="18" charset="0"/>
              </a:rPr>
              <a:t>Материалы и инструменты для работы</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6" name="Текст 5"/>
          <p:cNvSpPr>
            <a:spLocks noGrp="1"/>
          </p:cNvSpPr>
          <p:nvPr>
            <p:ph type="body" idx="2"/>
          </p:nvPr>
        </p:nvSpPr>
        <p:spPr>
          <a:xfrm>
            <a:off x="6286512" y="1214422"/>
            <a:ext cx="2450264" cy="5414025"/>
          </a:xfrm>
        </p:spPr>
        <p:txBody>
          <a:bodyPr/>
          <a:lstStyle/>
          <a:p>
            <a:r>
              <a:rPr lang="ru-RU" dirty="0" smtClean="0"/>
              <a:t>1.Гипс.</a:t>
            </a:r>
          </a:p>
          <a:p>
            <a:r>
              <a:rPr lang="ru-RU" dirty="0" smtClean="0"/>
              <a:t>2Вода.</a:t>
            </a:r>
          </a:p>
          <a:p>
            <a:r>
              <a:rPr lang="ru-RU" dirty="0" smtClean="0"/>
              <a:t>3.Краски.</a:t>
            </a:r>
          </a:p>
          <a:p>
            <a:r>
              <a:rPr lang="ru-RU" dirty="0" smtClean="0"/>
              <a:t>4.Шпатель.</a:t>
            </a:r>
          </a:p>
          <a:p>
            <a:r>
              <a:rPr lang="ru-RU" dirty="0" smtClean="0"/>
              <a:t>5.Кисть.</a:t>
            </a:r>
          </a:p>
          <a:p>
            <a:r>
              <a:rPr lang="ru-RU" dirty="0" smtClean="0"/>
              <a:t>6.Малярная ванночка.</a:t>
            </a:r>
          </a:p>
          <a:p>
            <a:r>
              <a:rPr lang="ru-RU" dirty="0" smtClean="0"/>
              <a:t>7.Фоторамка(форма).</a:t>
            </a:r>
          </a:p>
          <a:p>
            <a:r>
              <a:rPr lang="ru-RU" dirty="0" smtClean="0"/>
              <a:t>8.Ветош.</a:t>
            </a:r>
            <a:endParaRPr lang="ru-RU" dirty="0"/>
          </a:p>
        </p:txBody>
      </p:sp>
      <p:sp>
        <p:nvSpPr>
          <p:cNvPr id="3" name="Содержимое 2"/>
          <p:cNvSpPr>
            <a:spLocks noGrp="1"/>
          </p:cNvSpPr>
          <p:nvPr>
            <p:ph sz="half" idx="1"/>
          </p:nvPr>
        </p:nvSpPr>
        <p:spPr/>
        <p:txBody>
          <a:bodyPr>
            <a:normAutofit/>
          </a:bodyPr>
          <a:lstStyle/>
          <a:p>
            <a:endParaRPr lang="ru-RU" dirty="0" smtClean="0"/>
          </a:p>
          <a:p>
            <a:endParaRPr lang="ru-RU" dirty="0"/>
          </a:p>
        </p:txBody>
      </p:sp>
      <p:pic>
        <p:nvPicPr>
          <p:cNvPr id="2050" name="Picture 2" descr="C:\Users\пользователь\Desktop\фото2\Проект-Фоторамка\135_2502\IMG_1390.JPG"/>
          <p:cNvPicPr>
            <a:picLocks noChangeAspect="1" noChangeArrowheads="1"/>
          </p:cNvPicPr>
          <p:nvPr/>
        </p:nvPicPr>
        <p:blipFill>
          <a:blip r:embed="rId2" cstate="print"/>
          <a:srcRect/>
          <a:stretch>
            <a:fillRect/>
          </a:stretch>
        </p:blipFill>
        <p:spPr bwMode="auto">
          <a:xfrm>
            <a:off x="571472" y="1428736"/>
            <a:ext cx="4905474" cy="36791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idx="2"/>
          </p:nvPr>
        </p:nvSpPr>
        <p:spPr>
          <a:xfrm rot="10800000" flipV="1">
            <a:off x="5572132" y="1071546"/>
            <a:ext cx="3240404" cy="428628"/>
          </a:xfrm>
        </p:spPr>
        <p:txBody>
          <a:bodyPr>
            <a:normAutofit fontScale="62500" lnSpcReduction="20000"/>
          </a:bodyPr>
          <a:lstStyle/>
          <a:p>
            <a:r>
              <a:rPr lang="ru-RU" sz="3200" dirty="0" smtClean="0">
                <a:solidFill>
                  <a:schemeClr val="accent1">
                    <a:lumMod val="50000"/>
                  </a:schemeClr>
                </a:solidFill>
              </a:rPr>
              <a:t>2. Добавить гипс в воду.</a:t>
            </a:r>
          </a:p>
          <a:p>
            <a:endParaRPr lang="ru-RU" sz="3200" dirty="0"/>
          </a:p>
        </p:txBody>
      </p:sp>
      <p:pic>
        <p:nvPicPr>
          <p:cNvPr id="3074" name="Picture 2" descr="C:\Users\пользователь\Desktop\фото2\Проект-Фоторамка\135_2502\IMG_1395.JPG"/>
          <p:cNvPicPr>
            <a:picLocks noGrp="1" noChangeAspect="1" noChangeArrowheads="1"/>
          </p:cNvPicPr>
          <p:nvPr>
            <p:ph sz="half" idx="1"/>
          </p:nvPr>
        </p:nvPicPr>
        <p:blipFill>
          <a:blip r:embed="rId2" cstate="print"/>
          <a:stretch>
            <a:fillRect/>
          </a:stretch>
        </p:blipFill>
        <p:spPr bwMode="auto">
          <a:xfrm>
            <a:off x="714348" y="1785926"/>
            <a:ext cx="3357586" cy="3969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714348" y="571481"/>
            <a:ext cx="3905277" cy="892552"/>
          </a:xfrm>
          <a:prstGeom prst="rect">
            <a:avLst/>
          </a:prstGeom>
        </p:spPr>
        <p:txBody>
          <a:bodyPr wrap="square">
            <a:spAutoFit/>
          </a:bodyPr>
          <a:lstStyle/>
          <a:p>
            <a:pPr marL="9144" lvl="0">
              <a:spcBef>
                <a:spcPts val="300"/>
              </a:spcBef>
              <a:buClr>
                <a:srgbClr val="E7BC29"/>
              </a:buClr>
            </a:pPr>
            <a:r>
              <a:rPr lang="ru-RU" sz="2000" dirty="0" smtClean="0">
                <a:solidFill>
                  <a:srgbClr val="A5B592">
                    <a:lumMod val="50000"/>
                  </a:srgbClr>
                </a:solidFill>
                <a:latin typeface="Times New Roman" pitchFamily="18" charset="0"/>
                <a:cs typeface="Times New Roman" pitchFamily="18" charset="0"/>
              </a:rPr>
              <a:t>1.Налить воду в малярную ванночку</a:t>
            </a:r>
            <a:r>
              <a:rPr lang="ru-RU" sz="3200" dirty="0" smtClean="0">
                <a:solidFill>
                  <a:prstClr val="black"/>
                </a:solidFill>
                <a:latin typeface="Times New Roman" pitchFamily="18" charset="0"/>
                <a:cs typeface="Times New Roman" pitchFamily="18" charset="0"/>
              </a:rPr>
              <a:t>.</a:t>
            </a:r>
            <a:endParaRPr lang="ru-RU" sz="3200" dirty="0">
              <a:solidFill>
                <a:prstClr val="black"/>
              </a:solidFill>
              <a:latin typeface="Times New Roman" pitchFamily="18" charset="0"/>
              <a:cs typeface="Times New Roman" pitchFamily="18" charset="0"/>
            </a:endParaRPr>
          </a:p>
        </p:txBody>
      </p:sp>
      <p:pic>
        <p:nvPicPr>
          <p:cNvPr id="7" name="Picture 2" descr="C:\Users\пользователь\Desktop\фото2\Проект-Фоторамка\135_2502\IMG_1400.JPG"/>
          <p:cNvPicPr>
            <a:picLocks noChangeAspect="1" noChangeArrowheads="1"/>
          </p:cNvPicPr>
          <p:nvPr/>
        </p:nvPicPr>
        <p:blipFill>
          <a:blip r:embed="rId3" cstate="print"/>
          <a:srcRect/>
          <a:stretch>
            <a:fillRect/>
          </a:stretch>
        </p:blipFill>
        <p:spPr bwMode="auto">
          <a:xfrm>
            <a:off x="5393537" y="1785926"/>
            <a:ext cx="3000395"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480"/>
            <a:ext cx="4857784" cy="642942"/>
          </a:xfrm>
        </p:spPr>
        <p:txBody>
          <a:bodyPr>
            <a:normAutofit fontScale="90000"/>
          </a:bodyPr>
          <a:lstStyle/>
          <a:p>
            <a:r>
              <a:rPr lang="ru-RU" sz="2200" dirty="0" smtClean="0">
                <a:latin typeface="Times New Roman" pitchFamily="18" charset="0"/>
                <a:cs typeface="Times New Roman" pitchFamily="18" charset="0"/>
              </a:rPr>
              <a:t>3.Тщательно перемешать гипс с водой </a:t>
            </a:r>
            <a:r>
              <a:rPr lang="ru-RU" sz="2000" dirty="0" smtClean="0"/>
              <a:t>.</a:t>
            </a:r>
            <a:endParaRPr lang="ru-RU" sz="2000" dirty="0"/>
          </a:p>
        </p:txBody>
      </p:sp>
      <p:pic>
        <p:nvPicPr>
          <p:cNvPr id="1026" name="Picture 2" descr="C:\Users\пользователь\Desktop\фото2\Проект-Фоторамка\135_2502\IMG_1403.JPG"/>
          <p:cNvPicPr>
            <a:picLocks noGrp="1" noChangeAspect="1" noChangeArrowheads="1"/>
          </p:cNvPicPr>
          <p:nvPr>
            <p:ph idx="1"/>
          </p:nvPr>
        </p:nvPicPr>
        <p:blipFill>
          <a:blip r:embed="rId2" cstate="print"/>
          <a:srcRect/>
          <a:stretch>
            <a:fillRect/>
          </a:stretch>
        </p:blipFill>
        <p:spPr bwMode="auto">
          <a:xfrm>
            <a:off x="285720" y="1571612"/>
            <a:ext cx="4191029"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F:\Проект-Фоторамка\135_2502\IMG_1404.JPG"/>
          <p:cNvPicPr>
            <a:picLocks noChangeAspect="1" noChangeArrowheads="1"/>
          </p:cNvPicPr>
          <p:nvPr/>
        </p:nvPicPr>
        <p:blipFill>
          <a:blip r:embed="rId3" cstate="print"/>
          <a:srcRect/>
          <a:stretch>
            <a:fillRect/>
          </a:stretch>
        </p:blipFill>
        <p:spPr bwMode="auto">
          <a:xfrm>
            <a:off x="4857752" y="3714752"/>
            <a:ext cx="3857652" cy="289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929190" y="3071810"/>
            <a:ext cx="3909275" cy="400110"/>
          </a:xfrm>
          <a:prstGeom prst="rect">
            <a:avLst/>
          </a:prstGeom>
        </p:spPr>
        <p:txBody>
          <a:bodyPr wrap="none">
            <a:spAutoFit/>
          </a:bodyPr>
          <a:lstStyle/>
          <a:p>
            <a:r>
              <a:rPr lang="ru-RU" sz="2000" dirty="0" smtClean="0">
                <a:solidFill>
                  <a:schemeClr val="accent1">
                    <a:lumMod val="50000"/>
                  </a:schemeClr>
                </a:solidFill>
                <a:latin typeface="Times New Roman" pitchFamily="18" charset="0"/>
                <a:cs typeface="Times New Roman" pitchFamily="18" charset="0"/>
              </a:rPr>
              <a:t>4.Аккуратно залить гипс в форму</a:t>
            </a:r>
            <a:r>
              <a:rPr lang="ru-RU" dirty="0" smtClean="0">
                <a:solidFill>
                  <a:schemeClr val="accent1">
                    <a:lumMod val="50000"/>
                  </a:schemeClr>
                </a:solidFill>
              </a:rPr>
              <a:t>.</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071678"/>
            <a:ext cx="3571900" cy="785818"/>
          </a:xfrm>
        </p:spPr>
        <p:txBody>
          <a:bodyPr>
            <a:normAutofit/>
          </a:bodyPr>
          <a:lstStyle/>
          <a:p>
            <a:r>
              <a:rPr lang="ru-RU" sz="2000" dirty="0" smtClean="0">
                <a:solidFill>
                  <a:srgbClr val="444D26"/>
                </a:solidFill>
                <a:latin typeface="Times New Roman" pitchFamily="18" charset="0"/>
                <a:cs typeface="Times New Roman" pitchFamily="18" charset="0"/>
              </a:rPr>
              <a:t>6.Высушить изделие</a:t>
            </a:r>
            <a:r>
              <a:rPr lang="ru-RU" sz="2400" dirty="0" smtClean="0">
                <a:solidFill>
                  <a:srgbClr val="444D26"/>
                </a:solidFill>
              </a:rPr>
              <a:t>.</a:t>
            </a:r>
            <a:r>
              <a:rPr lang="ru-RU" sz="2000" dirty="0" smtClean="0"/>
              <a:t/>
            </a:r>
            <a:br>
              <a:rPr lang="ru-RU" sz="2000" dirty="0" smtClean="0"/>
            </a:br>
            <a:endParaRPr lang="ru-RU" sz="2000" dirty="0">
              <a:latin typeface="Times New Roman" pitchFamily="18" charset="0"/>
              <a:cs typeface="Times New Roman" pitchFamily="18" charset="0"/>
            </a:endParaRPr>
          </a:p>
        </p:txBody>
      </p:sp>
      <p:sp>
        <p:nvSpPr>
          <p:cNvPr id="4" name="Содержимое 2"/>
          <p:cNvSpPr txBox="1">
            <a:spLocks/>
          </p:cNvSpPr>
          <p:nvPr/>
        </p:nvSpPr>
        <p:spPr>
          <a:xfrm>
            <a:off x="609600" y="2401824"/>
            <a:ext cx="3682752" cy="4325112"/>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F:\Проект-Фоторамка\135_2502\IMG_1406.JPG"/>
          <p:cNvPicPr>
            <a:picLocks noChangeAspect="1" noChangeArrowheads="1"/>
          </p:cNvPicPr>
          <p:nvPr/>
        </p:nvPicPr>
        <p:blipFill>
          <a:blip r:embed="rId2" cstate="print"/>
          <a:srcRect/>
          <a:stretch>
            <a:fillRect/>
          </a:stretch>
        </p:blipFill>
        <p:spPr bwMode="auto">
          <a:xfrm>
            <a:off x="285721" y="1500174"/>
            <a:ext cx="4071966" cy="3053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357158" y="447845"/>
            <a:ext cx="4214841" cy="707886"/>
          </a:xfrm>
          <a:prstGeom prst="rect">
            <a:avLst/>
          </a:prstGeom>
        </p:spPr>
        <p:txBody>
          <a:bodyPr wrap="square">
            <a:spAutoFit/>
          </a:bodyPr>
          <a:lstStyle/>
          <a:p>
            <a:r>
              <a:rPr lang="ru-RU" sz="2000" dirty="0" smtClean="0">
                <a:solidFill>
                  <a:srgbClr val="444D26"/>
                </a:solidFill>
                <a:latin typeface="Times New Roman" pitchFamily="18" charset="0"/>
                <a:ea typeface="+mj-ea"/>
                <a:cs typeface="Times New Roman" pitchFamily="18" charset="0"/>
              </a:rPr>
              <a:t>5.Разравнять раствор по форме шпателем</a:t>
            </a:r>
            <a:endParaRPr lang="ru-RU" dirty="0"/>
          </a:p>
        </p:txBody>
      </p:sp>
      <p:pic>
        <p:nvPicPr>
          <p:cNvPr id="9" name="Picture 2" descr="F:\Проект-Фоторамка\135_2502\IMG_1408.JPG"/>
          <p:cNvPicPr>
            <a:picLocks noChangeAspect="1" noChangeArrowheads="1"/>
          </p:cNvPicPr>
          <p:nvPr/>
        </p:nvPicPr>
        <p:blipFill>
          <a:blip r:embed="rId3" cstate="print"/>
          <a:srcRect/>
          <a:stretch>
            <a:fillRect/>
          </a:stretch>
        </p:blipFill>
        <p:spPr bwMode="auto">
          <a:xfrm>
            <a:off x="4929190" y="3000372"/>
            <a:ext cx="3388880" cy="3595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1500174"/>
            <a:ext cx="3071834" cy="785818"/>
          </a:xfrm>
        </p:spPr>
        <p:txBody>
          <a:bodyPr>
            <a:noAutofit/>
          </a:bodyPr>
          <a:lstStyle/>
          <a:p>
            <a:r>
              <a:rPr lang="ru-RU" sz="2000" dirty="0" smtClean="0">
                <a:latin typeface="Times New Roman" pitchFamily="18" charset="0"/>
                <a:cs typeface="Times New Roman" pitchFamily="18" charset="0"/>
              </a:rPr>
              <a:t>9.Готовая отливка.</a:t>
            </a:r>
            <a:endParaRPr lang="ru-RU" sz="2000" dirty="0">
              <a:latin typeface="Times New Roman" pitchFamily="18" charset="0"/>
              <a:cs typeface="Times New Roman" pitchFamily="18" charset="0"/>
            </a:endParaRPr>
          </a:p>
        </p:txBody>
      </p:sp>
      <p:sp>
        <p:nvSpPr>
          <p:cNvPr id="4" name="Прямоугольник 3"/>
          <p:cNvSpPr/>
          <p:nvPr/>
        </p:nvSpPr>
        <p:spPr>
          <a:xfrm>
            <a:off x="357158" y="571480"/>
            <a:ext cx="3429024" cy="677108"/>
          </a:xfrm>
          <a:prstGeom prst="rect">
            <a:avLst/>
          </a:prstGeom>
        </p:spPr>
        <p:txBody>
          <a:bodyPr wrap="square">
            <a:spAutoFit/>
          </a:bodyPr>
          <a:lstStyle/>
          <a:p>
            <a:r>
              <a:rPr lang="ru-RU" sz="2000" dirty="0" smtClean="0">
                <a:solidFill>
                  <a:schemeClr val="accent1">
                    <a:lumMod val="50000"/>
                  </a:schemeClr>
                </a:solidFill>
                <a:latin typeface="Times New Roman" pitchFamily="18" charset="0"/>
                <a:cs typeface="Times New Roman" pitchFamily="18" charset="0"/>
              </a:rPr>
              <a:t> 7.Вынуть отливку из формы.</a:t>
            </a:r>
          </a:p>
          <a:p>
            <a:endParaRPr lang="ru-RU" dirty="0">
              <a:solidFill>
                <a:schemeClr val="accent1">
                  <a:lumMod val="50000"/>
                </a:schemeClr>
              </a:solidFill>
            </a:endParaRPr>
          </a:p>
        </p:txBody>
      </p:sp>
      <p:pic>
        <p:nvPicPr>
          <p:cNvPr id="5" name="Picture 2" descr="C:\Users\пользователь\Desktop\фото2\Проект-Фоторамка\IMG_1417.JPG"/>
          <p:cNvPicPr>
            <a:picLocks noChangeAspect="1" noChangeArrowheads="1"/>
          </p:cNvPicPr>
          <p:nvPr/>
        </p:nvPicPr>
        <p:blipFill>
          <a:blip r:embed="rId2" cstate="print"/>
          <a:srcRect/>
          <a:stretch>
            <a:fillRect/>
          </a:stretch>
        </p:blipFill>
        <p:spPr bwMode="auto">
          <a:xfrm>
            <a:off x="214282" y="1285860"/>
            <a:ext cx="4238655" cy="3178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F:\Проект-Фоторамка\135_2502\IMG_1410.JPG"/>
          <p:cNvPicPr>
            <a:picLocks noChangeAspect="1" noChangeArrowheads="1"/>
          </p:cNvPicPr>
          <p:nvPr/>
        </p:nvPicPr>
        <p:blipFill>
          <a:blip r:embed="rId3" cstate="print"/>
          <a:srcRect/>
          <a:stretch>
            <a:fillRect/>
          </a:stretch>
        </p:blipFill>
        <p:spPr bwMode="auto">
          <a:xfrm>
            <a:off x="5429256" y="2357430"/>
            <a:ext cx="3107535" cy="4143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685</TotalTime>
  <Words>173</Words>
  <Application>Microsoft Office PowerPoint</Application>
  <PresentationFormat>Экран (4:3)</PresentationFormat>
  <Paragraphs>37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   </vt:lpstr>
      <vt:lpstr>Из истории .</vt:lpstr>
      <vt:lpstr>Презентация PowerPoint</vt:lpstr>
      <vt:lpstr>Технологическая карта по изготовлению фоторамки из гипса.</vt:lpstr>
      <vt:lpstr>Материалы и инструменты для работы.</vt:lpstr>
      <vt:lpstr>Презентация PowerPoint</vt:lpstr>
      <vt:lpstr>3.Тщательно перемешать гипс с водой .</vt:lpstr>
      <vt:lpstr>6.Высушить изделие. </vt:lpstr>
      <vt:lpstr>9.Готовая отливка.</vt:lpstr>
      <vt:lpstr>Презентация PowerPoint</vt:lpstr>
      <vt:lpstr>Готовая фоторамка.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Методическое обеспечение трудового обучения учащихся с нарушением интеллекта в специальной (коррекционной) школе  VIII вида №102 г. Москвы</dc:title>
  <cp:lastModifiedBy>User</cp:lastModifiedBy>
  <cp:revision>80</cp:revision>
  <dcterms:modified xsi:type="dcterms:W3CDTF">2013-04-21T16:11:47Z</dcterms:modified>
</cp:coreProperties>
</file>