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4" r:id="rId4"/>
    <p:sldId id="263" r:id="rId5"/>
    <p:sldId id="268" r:id="rId6"/>
    <p:sldId id="269" r:id="rId7"/>
    <p:sldId id="270" r:id="rId8"/>
    <p:sldId id="271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2F9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>
      <p:cViewPr varScale="1">
        <p:scale>
          <a:sx n="62" d="100"/>
          <a:sy n="62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0ED5E6-9F27-44FA-A764-9490F4289B4A}" type="datetimeFigureOut">
              <a:rPr lang="ru-RU" smtClean="0"/>
              <a:pPr/>
              <a:t>21.05.2006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ED99BB-458D-40CE-A2E1-2A48A7426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19911"/>
            <a:ext cx="6727748" cy="3423403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«ЖИВОЕ СЛОВО»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000504"/>
            <a:ext cx="5957902" cy="214314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Митракова</a:t>
            </a:r>
            <a:r>
              <a:rPr lang="ru-RU" dirty="0" smtClean="0">
                <a:solidFill>
                  <a:srgbClr val="002060"/>
                </a:solidFill>
              </a:rPr>
              <a:t> Татьяна, ученица 7 класса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Руководитель: Курилова Марина Валентиновна,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русского языка и литературы.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С. </a:t>
            </a:r>
            <a:r>
              <a:rPr lang="ru-RU" dirty="0" err="1" smtClean="0">
                <a:solidFill>
                  <a:srgbClr val="002060"/>
                </a:solidFill>
              </a:rPr>
              <a:t>Грибовка</a:t>
            </a:r>
            <a:r>
              <a:rPr lang="ru-RU" dirty="0" smtClean="0">
                <a:solidFill>
                  <a:srgbClr val="002060"/>
                </a:solidFill>
              </a:rPr>
              <a:t>, 20012год.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15370" cy="1143000"/>
          </a:xfrm>
        </p:spPr>
        <p:txBody>
          <a:bodyPr>
            <a:noAutofit/>
          </a:bodyPr>
          <a:lstStyle/>
          <a:p>
            <a:r>
              <a:rPr lang="ru-RU" sz="3300" b="1" i="1" dirty="0" smtClean="0">
                <a:solidFill>
                  <a:srgbClr val="002060"/>
                </a:solidFill>
              </a:rPr>
              <a:t>языковое освоение </a:t>
            </a:r>
            <a:br>
              <a:rPr lang="ru-RU" sz="3300" b="1" i="1" dirty="0" smtClean="0">
                <a:solidFill>
                  <a:srgbClr val="002060"/>
                </a:solidFill>
              </a:rPr>
            </a:br>
            <a:r>
              <a:rPr lang="ru-RU" sz="3300" b="1" i="1" dirty="0" smtClean="0">
                <a:solidFill>
                  <a:srgbClr val="002060"/>
                </a:solidFill>
              </a:rPr>
              <a:t>                           Амурской области.</a:t>
            </a:r>
            <a:endParaRPr lang="ru-RU" sz="33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043890" cy="4786346"/>
          </a:xfrm>
        </p:spPr>
        <p:txBody>
          <a:bodyPr/>
          <a:lstStyle/>
          <a:p>
            <a:r>
              <a:rPr lang="ru-RU" b="1" i="1" dirty="0" smtClean="0"/>
              <a:t>И казачьи, и крестьянские поселения первых «сплавов» на Амур </a:t>
            </a:r>
            <a:r>
              <a:rPr lang="ru-RU" dirty="0" smtClean="0"/>
              <a:t>составили основные районы заселения Приамурья</a:t>
            </a:r>
            <a:r>
              <a:rPr lang="ru-RU" b="1" i="1" dirty="0" smtClean="0"/>
              <a:t>.</a:t>
            </a:r>
          </a:p>
          <a:p>
            <a:pPr>
              <a:buNone/>
            </a:pPr>
            <a:endParaRPr lang="ru-RU" b="1" i="1" dirty="0" smtClean="0"/>
          </a:p>
          <a:p>
            <a:r>
              <a:rPr lang="ru-RU" dirty="0" smtClean="0"/>
              <a:t>Особенности речи, тип лица, бытовой уклад сказались в прозвищах: гураны – </a:t>
            </a:r>
            <a:r>
              <a:rPr lang="ru-RU" b="1" dirty="0" smtClean="0"/>
              <a:t>выходцы из Забайкалья,</a:t>
            </a:r>
            <a:r>
              <a:rPr lang="ru-RU" dirty="0" smtClean="0"/>
              <a:t> преимущественно казаки, кержаки – старообрядцы.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 территории Приамурья принято говорить о группах говоров – казачьих, </a:t>
            </a:r>
            <a:r>
              <a:rPr lang="ru-RU" b="1" i="1" dirty="0" smtClean="0"/>
              <a:t>старообрядческих, имеющих забайкальскую основ</a:t>
            </a:r>
            <a:r>
              <a:rPr lang="ru-RU" dirty="0" smtClean="0"/>
              <a:t>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143932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Русские народные говоры – ценнейшее культурное достояние России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содержания лексики позволяет сделать </a:t>
            </a:r>
            <a:r>
              <a:rPr lang="ru-RU" b="1" dirty="0" smtClean="0"/>
              <a:t>следующие выводы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  Говоры Амурской области и Забайкальского края имеют одни корни ( казачество, бурятский язык, эвенкийский язык);</a:t>
            </a:r>
          </a:p>
          <a:p>
            <a:pPr lvl="0"/>
            <a:r>
              <a:rPr lang="ru-RU" dirty="0" smtClean="0"/>
              <a:t>  Литературный язык оказывает определённое влияние на лексический состав;</a:t>
            </a:r>
          </a:p>
          <a:p>
            <a:pPr lvl="0"/>
            <a:r>
              <a:rPr lang="ru-RU" dirty="0" smtClean="0"/>
              <a:t> Важным остаётся сохранение и бережное отношение к историческому прошлому наших территорий.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972452" cy="20002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Сопоставительный анализ диалектных наречий жителей Забайкальского края и Приамурья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 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714752"/>
            <a:ext cx="7829576" cy="214314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690336"/>
            <a:ext cx="80010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i="1" dirty="0" smtClean="0">
                <a:latin typeface="Arial Narrow" pitchFamily="34" charset="0"/>
              </a:rPr>
              <a:t>Цель работы</a:t>
            </a:r>
            <a:r>
              <a:rPr lang="ru-RU" sz="2400" dirty="0" smtClean="0">
                <a:latin typeface="Arial Narrow" pitchFamily="34" charset="0"/>
              </a:rPr>
              <a:t> – сравнение и определение исследуемых говоров </a:t>
            </a:r>
            <a:r>
              <a:rPr lang="ru-RU" sz="2400" dirty="0" err="1" smtClean="0">
                <a:latin typeface="Arial Narrow" pitchFamily="34" charset="0"/>
              </a:rPr>
              <a:t>семейских</a:t>
            </a:r>
            <a:r>
              <a:rPr lang="ru-RU" sz="2400" dirty="0" smtClean="0">
                <a:latin typeface="Arial Narrow" pitchFamily="34" charset="0"/>
              </a:rPr>
              <a:t> Забайкалья и  жителей Амурской области, уточнение  истории заимствования.</a:t>
            </a:r>
          </a:p>
          <a:p>
            <a:pPr algn="just">
              <a:buNone/>
            </a:pPr>
            <a:r>
              <a:rPr lang="ru-RU" sz="2400" dirty="0" smtClean="0">
                <a:latin typeface="Arial Narrow" pitchFamily="34" charset="0"/>
              </a:rPr>
              <a:t> </a:t>
            </a:r>
          </a:p>
          <a:p>
            <a:pPr algn="just">
              <a:buNone/>
            </a:pPr>
            <a:r>
              <a:rPr lang="ru-RU" sz="2400" b="1" dirty="0" smtClean="0">
                <a:latin typeface="Arial Narrow" pitchFamily="34" charset="0"/>
              </a:rPr>
              <a:t>Предмет исследования: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говоры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семейских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с.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Десятниково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Тарбагатайского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района  Забайкальского края. Кроме того собраны сведения со слов старожилов с.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Ундино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Поселье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Балейского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района, Читинской области и в с.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Грибовка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Архаринского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района Амурской области.</a:t>
            </a:r>
            <a:endParaRPr lang="ru-RU" sz="2400" dirty="0" smtClean="0">
              <a:latin typeface="Arial Narrow" pitchFamily="34" charset="0"/>
            </a:endParaRPr>
          </a:p>
          <a:p>
            <a:pPr algn="just">
              <a:buNone/>
            </a:pPr>
            <a:endParaRPr lang="ru-RU" sz="2400" dirty="0">
              <a:latin typeface="Arial Narrow" pitchFamily="34" charset="0"/>
            </a:endParaRP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86808" cy="86834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Кто  же  такие  ГУРАНЫ?.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043890" cy="4830902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это смесь забайкальских казаков с бурятами</a:t>
            </a:r>
            <a:r>
              <a:rPr lang="ru-RU" sz="2800" dirty="0" smtClean="0"/>
              <a:t> .</a:t>
            </a:r>
          </a:p>
          <a:p>
            <a:endParaRPr lang="ru-RU" sz="2800" dirty="0" smtClean="0"/>
          </a:p>
          <a:p>
            <a:r>
              <a:rPr lang="ru-RU" sz="2800" dirty="0" smtClean="0"/>
              <a:t>слово “</a:t>
            </a:r>
            <a:r>
              <a:rPr lang="ru-RU" sz="2800" b="1" dirty="0" smtClean="0"/>
              <a:t>гуран</a:t>
            </a:r>
            <a:r>
              <a:rPr lang="ru-RU" sz="2800" dirty="0" smtClean="0"/>
              <a:t>” заимствовано русскими из бурятского языка и означает самец косули.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Позже к "</a:t>
            </a:r>
            <a:r>
              <a:rPr lang="ru-RU" sz="2800" b="1" dirty="0" smtClean="0"/>
              <a:t>гуранам</a:t>
            </a:r>
            <a:r>
              <a:rPr lang="ru-RU" sz="2800" dirty="0" smtClean="0"/>
              <a:t>" стали относить и тех славян, которые смешались с бурятами или монголами, а также - с маньчжурами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786742" cy="17970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Заимствования в наречиях Забайкалья и Приамурья.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901014" cy="4330836"/>
          </a:xfrm>
        </p:spPr>
        <p:txBody>
          <a:bodyPr/>
          <a:lstStyle/>
          <a:p>
            <a:r>
              <a:rPr lang="ru-RU" dirty="0" smtClean="0"/>
              <a:t>                                           Слово </a:t>
            </a:r>
            <a:r>
              <a:rPr lang="ru-RU" b="1" i="1" dirty="0" smtClean="0"/>
              <a:t>оглобли</a:t>
            </a:r>
            <a:r>
              <a:rPr lang="ru-RU" dirty="0" smtClean="0"/>
              <a:t> ‘элемент             </a:t>
            </a:r>
          </a:p>
          <a:p>
            <a:r>
              <a:rPr lang="ru-RU" dirty="0" smtClean="0"/>
              <a:t>                                            упряжи’, пришло к нам с </a:t>
            </a:r>
          </a:p>
          <a:p>
            <a:r>
              <a:rPr lang="ru-RU" dirty="0" smtClean="0"/>
              <a:t>                                             переселением казаков.</a:t>
            </a:r>
            <a:endParaRPr lang="ru-RU" dirty="0"/>
          </a:p>
        </p:txBody>
      </p:sp>
      <p:pic>
        <p:nvPicPr>
          <p:cNvPr id="1026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3643337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Даган</a:t>
            </a:r>
            <a:r>
              <a:rPr lang="ru-RU" dirty="0" smtClean="0"/>
              <a:t> -жеребёнок</a:t>
            </a:r>
          </a:p>
          <a:p>
            <a:r>
              <a:rPr lang="ru-RU" dirty="0" err="1" smtClean="0"/>
              <a:t>Куцан</a:t>
            </a:r>
            <a:r>
              <a:rPr lang="ru-RU" dirty="0" smtClean="0"/>
              <a:t>-  баран –производитель;</a:t>
            </a:r>
          </a:p>
          <a:p>
            <a:r>
              <a:rPr lang="ru-RU" dirty="0" err="1" smtClean="0"/>
              <a:t>Эрген</a:t>
            </a:r>
            <a:r>
              <a:rPr lang="ru-RU" dirty="0" smtClean="0"/>
              <a:t> – валух…</a:t>
            </a:r>
          </a:p>
          <a:p>
            <a:r>
              <a:rPr lang="ru-RU" dirty="0" smtClean="0"/>
              <a:t>Тарбаган –степной сурок</a:t>
            </a:r>
          </a:p>
          <a:p>
            <a:r>
              <a:rPr lang="ru-RU" dirty="0" smtClean="0"/>
              <a:t>Гуран</a:t>
            </a:r>
          </a:p>
          <a:p>
            <a:r>
              <a:rPr lang="ru-RU" dirty="0" err="1" smtClean="0"/>
              <a:t>Солонгой</a:t>
            </a:r>
            <a:r>
              <a:rPr lang="ru-RU" dirty="0" smtClean="0"/>
              <a:t> –колонок, хорёк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057677" cy="4067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русских говорах </a:t>
            </a:r>
          </a:p>
          <a:p>
            <a:pPr>
              <a:buNone/>
            </a:pPr>
            <a:r>
              <a:rPr lang="ru-RU" dirty="0" smtClean="0"/>
              <a:t>Амурской области </a:t>
            </a:r>
          </a:p>
          <a:p>
            <a:pPr>
              <a:buNone/>
            </a:pPr>
            <a:r>
              <a:rPr lang="ru-RU" dirty="0" smtClean="0"/>
              <a:t>отмечены следующие </a:t>
            </a:r>
          </a:p>
          <a:p>
            <a:pPr>
              <a:buNone/>
            </a:pPr>
            <a:r>
              <a:rPr lang="ru-RU" dirty="0" smtClean="0"/>
              <a:t>заимствования: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чичуха</a:t>
            </a:r>
            <a:r>
              <a:rPr lang="ru-RU" dirty="0" smtClean="0"/>
              <a:t> - "коза домашняя"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балаган - "жилище"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унты - "обувь, унты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14282" y="1569720"/>
            <a:ext cx="4000528" cy="6583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Названия    животных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943376" cy="658368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Из  эвенкийского языка…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273050"/>
            <a:ext cx="821537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ГОВОРЫ   ПРИАМУРЬЯ     И 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ЗАБАЙКАЛЬЯ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2214554"/>
            <a:ext cx="3657600" cy="414340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Хиус</a:t>
            </a:r>
            <a:r>
              <a:rPr lang="ru-RU" dirty="0" smtClean="0"/>
              <a:t> – ветер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Ургуйки</a:t>
            </a:r>
            <a:r>
              <a:rPr lang="ru-RU" dirty="0" smtClean="0"/>
              <a:t> – подснежники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Мангыр</a:t>
            </a:r>
            <a:r>
              <a:rPr lang="ru-RU" dirty="0" smtClean="0"/>
              <a:t> – дикий лук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Аршан</a:t>
            </a:r>
            <a:r>
              <a:rPr lang="ru-RU" dirty="0" smtClean="0"/>
              <a:t> – водный источник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3843363" cy="3886200"/>
          </a:xfrm>
        </p:spPr>
        <p:txBody>
          <a:bodyPr/>
          <a:lstStyle/>
          <a:p>
            <a:r>
              <a:rPr lang="ru-RU" dirty="0" smtClean="0"/>
              <a:t>Доха – шуба меховая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Бузы – </a:t>
            </a:r>
            <a:r>
              <a:rPr lang="ru-RU" dirty="0" err="1" smtClean="0"/>
              <a:t>манты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Рейтузы – гамаши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357166"/>
            <a:ext cx="3757642" cy="1357322"/>
          </a:xfrm>
        </p:spPr>
        <p:txBody>
          <a:bodyPr/>
          <a:lstStyle/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Явления природы, растения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357166"/>
            <a:ext cx="3657600" cy="1285884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Названия одежды, пищи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Характеристика человека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Зундугло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 - человек, выживший из ума от старости.</a:t>
            </a:r>
          </a:p>
          <a:p>
            <a:pPr>
              <a:buNone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Шулюканный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 – хулиганистый, непослушный ребёнок.</a:t>
            </a:r>
          </a:p>
          <a:p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Хомунный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– человек, который заболел заразной болезнью.</a:t>
            </a:r>
          </a:p>
          <a:p>
            <a:pPr>
              <a:buNone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Ботало гороховое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– тот, кто сплетничает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792961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Употребление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прилагательных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Магазинский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– торт, купленный в магазине;</a:t>
            </a:r>
          </a:p>
          <a:p>
            <a:pPr>
              <a:buNone/>
            </a:pPr>
            <a:endParaRPr lang="ru-RU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Самодельский</a:t>
            </a: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  - </a:t>
            </a:r>
            <a:r>
              <a:rPr lang="ru-RU" sz="3200" i="1" dirty="0" err="1" smtClean="0">
                <a:solidFill>
                  <a:schemeClr val="accent3">
                    <a:lumMod val="75000"/>
                  </a:schemeClr>
                </a:solidFill>
              </a:rPr>
              <a:t>самодельская</a:t>
            </a: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 мебель, </a:t>
            </a:r>
            <a:r>
              <a:rPr lang="ru-RU" sz="3200" i="1" dirty="0" err="1" smtClean="0">
                <a:solidFill>
                  <a:schemeClr val="accent3">
                    <a:lumMod val="75000"/>
                  </a:schemeClr>
                </a:solidFill>
              </a:rPr>
              <a:t>самодельскии</a:t>
            </a: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> плуг;</a:t>
            </a:r>
          </a:p>
          <a:p>
            <a:pPr>
              <a:buNone/>
            </a:pPr>
            <a:endParaRPr lang="ru-RU" sz="32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Базарский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 - 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вещах, предметах, не продающихся в магазине</a:t>
            </a:r>
            <a:r>
              <a:rPr lang="ru-RU" dirty="0" smtClean="0"/>
              <a:t>'.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3500462" cy="607223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говоры </a:t>
            </a:r>
            <a:r>
              <a:rPr lang="ru-RU" b="1" i="1" dirty="0" err="1" smtClean="0">
                <a:solidFill>
                  <a:srgbClr val="002060"/>
                </a:solidFill>
              </a:rPr>
              <a:t>семейских</a:t>
            </a:r>
            <a:r>
              <a:rPr lang="ru-RU" b="1" i="1" dirty="0" smtClean="0">
                <a:solidFill>
                  <a:srgbClr val="002060"/>
                </a:solidFill>
              </a:rPr>
              <a:t> Забайкалья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квашня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'посуда, в которой замешивается тесто';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крынка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- 'глиняный горшочек';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бреговать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брезговать 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суягная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(об овце) (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барануха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суягная).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шептуны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ичиги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куржак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иней  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чаявать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'пить чай',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ладом 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хорошо,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годяво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много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govory5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500174"/>
            <a:ext cx="49292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225</TotalTime>
  <Words>449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«ЖИВОЕ СЛОВО»  </vt:lpstr>
      <vt:lpstr>Сопоставительный анализ диалектных наречий жителей Забайкальского края и Приамурья  </vt:lpstr>
      <vt:lpstr>Кто  же  такие  ГУРАНЫ?.</vt:lpstr>
      <vt:lpstr>Заимствования в наречиях Забайкалья и Приамурья. </vt:lpstr>
      <vt:lpstr>ГОВОРЫ   ПРИАМУРЬЯ     И                                             ЗАБАЙКАЛЬЯ</vt:lpstr>
      <vt:lpstr>Слайд 6</vt:lpstr>
      <vt:lpstr>Характеристика человека</vt:lpstr>
      <vt:lpstr>Употребление                            прилагательных</vt:lpstr>
      <vt:lpstr>говоры семейских Забайкалья  квашня 'посуда, в которой замешивается тесто';  крынка - 'глиняный горшочек';   бреговать  - брезговать  суягная (об овце) (барануха суягная). шептуны – ичиги  куржак  - иней    чаявать -  'пить чай',   ладом - хорошо,  годяво - много</vt:lpstr>
      <vt:lpstr>языковое освоение                             Амурской области.</vt:lpstr>
      <vt:lpstr>Русские народные говоры – ценнейшее культурное достояние России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«ЖИВОЕ СЛОВО»  </dc:title>
  <dc:creator>Kurilova678890@mail.ru</dc:creator>
  <cp:lastModifiedBy>UserXP</cp:lastModifiedBy>
  <cp:revision>24</cp:revision>
  <dcterms:created xsi:type="dcterms:W3CDTF">2011-02-03T09:19:54Z</dcterms:created>
  <dcterms:modified xsi:type="dcterms:W3CDTF">2006-05-21T00:22:45Z</dcterms:modified>
</cp:coreProperties>
</file>