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70" r:id="rId3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96" autoAdjust="0"/>
  </p:normalViewPr>
  <p:slideViewPr>
    <p:cSldViewPr>
      <p:cViewPr varScale="1">
        <p:scale>
          <a:sx n="46" d="100"/>
          <a:sy n="46" d="100"/>
        </p:scale>
        <p:origin x="-55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4"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Заголовок 11"/>
          <p:cNvSpPr>
            <a:spLocks noGrp="1"/>
          </p:cNvSpPr>
          <p:nvPr>
            <p:ph type="ctrTitle"/>
          </p:nvPr>
        </p:nvSpPr>
        <p:spPr>
          <a:xfrm>
            <a:off x="3366868" y="533400"/>
            <a:ext cx="5105400" cy="2868168"/>
          </a:xfrm>
        </p:spPr>
        <p:txBody>
          <a:bodyPr>
            <a:noAutofit/>
          </a:bodyPr>
          <a:lstStyle>
            <a:lvl1pPr algn="r">
              <a:defRPr sz="4200" b="1"/>
            </a:lvl1pPr>
            <a:extLst/>
          </a:lstStyle>
          <a:p>
            <a:r>
              <a:rPr lang="ru-RU" smtClean="0"/>
              <a:t>Образец заголовка</a:t>
            </a:r>
            <a:endParaRPr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30"/>
          <p:cNvSpPr>
            <a:spLocks noGrp="1"/>
          </p:cNvSpPr>
          <p:nvPr>
            <p:ph type="dt" sz="half" idx="10"/>
          </p:nvPr>
        </p:nvSpPr>
        <p:spPr>
          <a:xfrm>
            <a:off x="5870575" y="6557963"/>
            <a:ext cx="2003425" cy="227012"/>
          </a:xfrm>
        </p:spPr>
        <p:txBody>
          <a:bodyPr/>
          <a:lstStyle>
            <a:lvl1pPr>
              <a:defRPr lang="en-US" smtClean="0">
                <a:solidFill>
                  <a:srgbClr val="FFFFFF"/>
                </a:solidFill>
              </a:defRPr>
            </a:lvl1pPr>
            <a:extLst/>
          </a:lstStyle>
          <a:p>
            <a:pPr>
              <a:defRPr/>
            </a:pPr>
            <a:fld id="{A98B76BA-9A0D-4350-A9AF-9AA438681C93}" type="datetimeFigureOut">
              <a:rPr lang="ru-RU"/>
              <a:pPr>
                <a:defRPr/>
              </a:pPr>
              <a:t>12.12.2011</a:t>
            </a:fld>
            <a:endParaRPr lang="ru-RU"/>
          </a:p>
        </p:txBody>
      </p:sp>
      <p:sp>
        <p:nvSpPr>
          <p:cNvPr id="7" name="Нижний колонтитул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ru-RU"/>
          </a:p>
        </p:txBody>
      </p:sp>
      <p:sp>
        <p:nvSpPr>
          <p:cNvPr id="8" name="Номер слайда 28"/>
          <p:cNvSpPr>
            <a:spLocks noGrp="1"/>
          </p:cNvSpPr>
          <p:nvPr>
            <p:ph type="sldNum" sz="quarter" idx="12"/>
          </p:nvPr>
        </p:nvSpPr>
        <p:spPr>
          <a:xfrm>
            <a:off x="7880350" y="6556375"/>
            <a:ext cx="588963" cy="228600"/>
          </a:xfrm>
        </p:spPr>
        <p:txBody>
          <a:bodyPr/>
          <a:lstStyle>
            <a:lvl1pPr>
              <a:defRPr lang="en-US" smtClean="0">
                <a:solidFill>
                  <a:srgbClr val="FFFFFF"/>
                </a:solidFill>
              </a:defRPr>
            </a:lvl1pPr>
            <a:extLst/>
          </a:lstStyle>
          <a:p>
            <a:pPr>
              <a:defRPr/>
            </a:pPr>
            <a:fld id="{D8C726B4-8182-4EE0-A7C6-05BC2F56AE6B}"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fld id="{3B6F4FFB-7751-4C9B-A1EF-CE8A78DB16B8}" type="datetimeFigureOut">
              <a:rPr lang="ru-RU"/>
              <a:pPr>
                <a:defRPr/>
              </a:pPr>
              <a:t>12.12.2011</a:t>
            </a:fld>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pPr>
              <a:defRPr/>
            </a:pPr>
            <a:fld id="{BF1EBBD0-F3A4-4F67-BBB5-2A2C76EC89B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a:xfrm>
            <a:off x="4243388" y="6557963"/>
            <a:ext cx="2001837" cy="227012"/>
          </a:xfrm>
        </p:spPr>
        <p:txBody>
          <a:bodyPr/>
          <a:lstStyle>
            <a:lvl1pPr>
              <a:defRPr/>
            </a:lvl1pPr>
            <a:extLst/>
          </a:lstStyle>
          <a:p>
            <a:pPr>
              <a:defRPr/>
            </a:pPr>
            <a:fld id="{0748F4EB-F82C-44A2-B236-B3814BF732BC}" type="datetimeFigureOut">
              <a:rPr lang="ru-RU"/>
              <a:pPr>
                <a:defRPr/>
              </a:pPr>
              <a:t>12.12.2011</a:t>
            </a:fld>
            <a:endParaRPr lang="ru-RU"/>
          </a:p>
        </p:txBody>
      </p:sp>
      <p:sp>
        <p:nvSpPr>
          <p:cNvPr id="5" name="Нижний колонтитул 4"/>
          <p:cNvSpPr>
            <a:spLocks noGrp="1"/>
          </p:cNvSpPr>
          <p:nvPr>
            <p:ph type="ftr" sz="quarter" idx="11"/>
          </p:nvPr>
        </p:nvSpPr>
        <p:spPr>
          <a:xfrm>
            <a:off x="457200" y="6556375"/>
            <a:ext cx="3657600" cy="228600"/>
          </a:xfrm>
        </p:spPr>
        <p:txBody>
          <a:bodyPr/>
          <a:lstStyle>
            <a:lvl1pPr>
              <a:defRPr/>
            </a:lvl1pPr>
            <a:extLst/>
          </a:lstStyle>
          <a:p>
            <a:pPr>
              <a:defRPr/>
            </a:pPr>
            <a:endParaRPr lang="ru-RU"/>
          </a:p>
        </p:txBody>
      </p:sp>
      <p:sp>
        <p:nvSpPr>
          <p:cNvPr id="6" name="Номер слайда 5"/>
          <p:cNvSpPr>
            <a:spLocks noGrp="1"/>
          </p:cNvSpPr>
          <p:nvPr>
            <p:ph type="sldNum" sz="quarter" idx="12"/>
          </p:nvPr>
        </p:nvSpPr>
        <p:spPr>
          <a:xfrm>
            <a:off x="6254750" y="6553200"/>
            <a:ext cx="587375" cy="228600"/>
          </a:xfrm>
        </p:spPr>
        <p:txBody>
          <a:bodyPr/>
          <a:lstStyle>
            <a:lvl1pPr>
              <a:defRPr smtClean="0">
                <a:solidFill>
                  <a:schemeClr val="tx2"/>
                </a:solidFill>
              </a:defRPr>
            </a:lvl1pPr>
            <a:extLst/>
          </a:lstStyle>
          <a:p>
            <a:pPr>
              <a:defRPr/>
            </a:pPr>
            <a:fld id="{B9AFD231-3ACB-462E-A3C5-D07492CF408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fld id="{60E59BFF-EA4E-4295-984B-CAC02592875B}" type="datetimeFigureOut">
              <a:rPr lang="ru-RU"/>
              <a:pPr>
                <a:defRPr/>
              </a:pPr>
              <a:t>12.12.2011</a:t>
            </a:fld>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pPr>
              <a:defRPr/>
            </a:pPr>
            <a:fld id="{37B94847-24DC-47DC-AAE1-0B345B0F1FD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anchor="t"/>
          <a:lstStyle>
            <a:lvl1pPr algn="r">
              <a:buNone/>
              <a:defRPr sz="4200" b="1" cap="all"/>
            </a:lvl1pPr>
            <a:extLst/>
          </a:lstStyle>
          <a:p>
            <a:r>
              <a:rPr lang="ru-RU" smtClean="0"/>
              <a:t>Образец заголовка</a:t>
            </a:r>
            <a:endParaRPr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4" name="Дата 3"/>
          <p:cNvSpPr>
            <a:spLocks noGrp="1"/>
          </p:cNvSpPr>
          <p:nvPr>
            <p:ph type="dt" sz="half" idx="10"/>
          </p:nvPr>
        </p:nvSpPr>
        <p:spPr>
          <a:xfrm>
            <a:off x="4724400" y="6556375"/>
            <a:ext cx="2001838" cy="227013"/>
          </a:xfrm>
        </p:spPr>
        <p:txBody>
          <a:bodyPr/>
          <a:lstStyle>
            <a:lvl1pPr>
              <a:defRPr smtClean="0">
                <a:solidFill>
                  <a:schemeClr val="tx2"/>
                </a:solidFill>
              </a:defRPr>
            </a:lvl1pPr>
            <a:extLst/>
          </a:lstStyle>
          <a:p>
            <a:pPr>
              <a:defRPr/>
            </a:pPr>
            <a:fld id="{0E1B8CE2-11D9-4360-83EE-B7B7AB52143A}" type="datetimeFigureOut">
              <a:rPr lang="ru-RU"/>
              <a:pPr>
                <a:defRPr/>
              </a:pPr>
              <a:t>12.12.2011</a:t>
            </a:fld>
            <a:endParaRPr lang="ru-RU"/>
          </a:p>
        </p:txBody>
      </p:sp>
      <p:sp>
        <p:nvSpPr>
          <p:cNvPr id="5" name="Нижний колонтитул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ru-RU"/>
          </a:p>
        </p:txBody>
      </p:sp>
      <p:sp>
        <p:nvSpPr>
          <p:cNvPr id="6" name="Номер слайда 5"/>
          <p:cNvSpPr>
            <a:spLocks noGrp="1"/>
          </p:cNvSpPr>
          <p:nvPr>
            <p:ph type="sldNum" sz="quarter" idx="12"/>
          </p:nvPr>
        </p:nvSpPr>
        <p:spPr>
          <a:xfrm>
            <a:off x="6734175" y="6554788"/>
            <a:ext cx="587375" cy="228600"/>
          </a:xfrm>
        </p:spPr>
        <p:txBody>
          <a:bodyPr/>
          <a:lstStyle>
            <a:lvl1pPr>
              <a:defRPr/>
            </a:lvl1pPr>
            <a:extLst/>
          </a:lstStyle>
          <a:p>
            <a:pPr>
              <a:defRPr/>
            </a:pPr>
            <a:fld id="{C21FB025-3E36-4235-8728-410485472516}"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fld id="{AD80A310-FB71-43A6-AABB-550B4205A450}" type="datetimeFigureOut">
              <a:rPr lang="ru-RU"/>
              <a:pPr>
                <a:defRPr/>
              </a:pPr>
              <a:t>12.12.2011</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pPr>
              <a:defRPr/>
            </a:pPr>
            <a:fld id="{765FD440-5A2B-45FD-8ED2-DCE2B36273F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6"/>
          <p:cNvSpPr>
            <a:spLocks noGrp="1"/>
          </p:cNvSpPr>
          <p:nvPr>
            <p:ph type="dt" sz="half" idx="10"/>
          </p:nvPr>
        </p:nvSpPr>
        <p:spPr/>
        <p:txBody>
          <a:bodyPr/>
          <a:lstStyle>
            <a:lvl1pPr>
              <a:defRPr/>
            </a:lvl1pPr>
          </a:lstStyle>
          <a:p>
            <a:pPr>
              <a:defRPr/>
            </a:pPr>
            <a:fld id="{06C22913-AAFD-4426-9218-C4F4F499C796}" type="datetimeFigureOut">
              <a:rPr lang="ru-RU"/>
              <a:pPr>
                <a:defRPr/>
              </a:pPr>
              <a:t>12.12.2011</a:t>
            </a:fld>
            <a:endParaRPr lang="ru-RU"/>
          </a:p>
        </p:txBody>
      </p:sp>
      <p:sp>
        <p:nvSpPr>
          <p:cNvPr id="8" name="Нижний колонтитул 3"/>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7794764D-3A79-4B4B-BA22-13AF103FB97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lang="ru-RU" smtClean="0"/>
              <a:t>Образец заголовка</a:t>
            </a:r>
            <a:endParaRPr lang="en-US"/>
          </a:p>
        </p:txBody>
      </p:sp>
      <p:sp>
        <p:nvSpPr>
          <p:cNvPr id="3" name="Дата 26"/>
          <p:cNvSpPr>
            <a:spLocks noGrp="1"/>
          </p:cNvSpPr>
          <p:nvPr>
            <p:ph type="dt" sz="half" idx="10"/>
          </p:nvPr>
        </p:nvSpPr>
        <p:spPr/>
        <p:txBody>
          <a:bodyPr/>
          <a:lstStyle>
            <a:lvl1pPr>
              <a:defRPr/>
            </a:lvl1pPr>
          </a:lstStyle>
          <a:p>
            <a:pPr>
              <a:defRPr/>
            </a:pPr>
            <a:fld id="{C7C26E17-0B06-43CC-BD9E-952CC9E43237}" type="datetimeFigureOut">
              <a:rPr lang="ru-RU"/>
              <a:pPr>
                <a:defRPr/>
              </a:pPr>
              <a:t>12.12.2011</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15"/>
          <p:cNvSpPr>
            <a:spLocks noGrp="1"/>
          </p:cNvSpPr>
          <p:nvPr>
            <p:ph type="sldNum" sz="quarter" idx="12"/>
          </p:nvPr>
        </p:nvSpPr>
        <p:spPr/>
        <p:txBody>
          <a:bodyPr/>
          <a:lstStyle>
            <a:lvl1pPr>
              <a:defRPr/>
            </a:lvl1pPr>
          </a:lstStyle>
          <a:p>
            <a:pPr>
              <a:defRPr/>
            </a:pPr>
            <a:fld id="{D58358A3-624D-4D5B-AB25-7339A2B6E2F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6"/>
          <p:cNvSpPr>
            <a:spLocks noGrp="1"/>
          </p:cNvSpPr>
          <p:nvPr>
            <p:ph type="dt" sz="half" idx="10"/>
          </p:nvPr>
        </p:nvSpPr>
        <p:spPr/>
        <p:txBody>
          <a:bodyPr/>
          <a:lstStyle>
            <a:lvl1pPr>
              <a:defRPr/>
            </a:lvl1pPr>
          </a:lstStyle>
          <a:p>
            <a:pPr>
              <a:defRPr/>
            </a:pPr>
            <a:fld id="{A59F52BD-7FC2-4691-8007-CA4564741ABE}" type="datetimeFigureOut">
              <a:rPr lang="ru-RU"/>
              <a:pPr>
                <a:defRPr/>
              </a:pPr>
              <a:t>12.12.2011</a:t>
            </a:fld>
            <a:endParaRPr lang="ru-RU"/>
          </a:p>
        </p:txBody>
      </p:sp>
      <p:sp>
        <p:nvSpPr>
          <p:cNvPr id="3" name="Нижний колонтитул 3"/>
          <p:cNvSpPr>
            <a:spLocks noGrp="1"/>
          </p:cNvSpPr>
          <p:nvPr>
            <p:ph type="ftr" sz="quarter" idx="11"/>
          </p:nvPr>
        </p:nvSpPr>
        <p:spPr/>
        <p:txBody>
          <a:bodyPr/>
          <a:lstStyle>
            <a:lvl1pPr>
              <a:defRPr/>
            </a:lvl1pPr>
          </a:lstStyle>
          <a:p>
            <a:pPr>
              <a:defRPr/>
            </a:pPr>
            <a:endParaRPr lang="ru-RU"/>
          </a:p>
        </p:txBody>
      </p:sp>
      <p:sp>
        <p:nvSpPr>
          <p:cNvPr id="4" name="Номер слайда 15"/>
          <p:cNvSpPr>
            <a:spLocks noGrp="1"/>
          </p:cNvSpPr>
          <p:nvPr>
            <p:ph type="sldNum" sz="quarter" idx="12"/>
          </p:nvPr>
        </p:nvSpPr>
        <p:spPr/>
        <p:txBody>
          <a:bodyPr/>
          <a:lstStyle>
            <a:lvl1pPr>
              <a:defRPr/>
            </a:lvl1pPr>
          </a:lstStyle>
          <a:p>
            <a:pPr>
              <a:defRPr/>
            </a:pPr>
            <a:fld id="{FB025E69-A604-4359-A153-C0D48971050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ru-RU" smtClean="0"/>
              <a:t>Образец заголовка</a:t>
            </a:r>
            <a:endParaRPr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fld id="{A7BAC7C6-1128-48D3-A4C9-B5AF651DCA47}" type="datetimeFigureOut">
              <a:rPr lang="ru-RU"/>
              <a:pPr>
                <a:defRPr/>
              </a:pPr>
              <a:t>12.12.2011</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pPr>
              <a:defRPr/>
            </a:pPr>
            <a:fld id="{C85F81CE-6BC9-4350-B80C-D91979FA880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5" name="Прямоугольник 7"/>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Прямоугольник 8"/>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ru-RU" smtClean="0"/>
              <a:t>Образец заголовка</a:t>
            </a:r>
            <a:endParaRPr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7" name="Дата 4"/>
          <p:cNvSpPr>
            <a:spLocks noGrp="1"/>
          </p:cNvSpPr>
          <p:nvPr>
            <p:ph type="dt" sz="half" idx="10"/>
          </p:nvPr>
        </p:nvSpPr>
        <p:spPr/>
        <p:txBody>
          <a:bodyPr/>
          <a:lstStyle>
            <a:lvl1pPr>
              <a:defRPr/>
            </a:lvl1pPr>
            <a:extLst/>
          </a:lstStyle>
          <a:p>
            <a:pPr>
              <a:defRPr/>
            </a:pPr>
            <a:fld id="{23001FF5-6929-4C16-92AB-11FEE425DB97}" type="datetimeFigureOut">
              <a:rPr lang="ru-RU"/>
              <a:pPr>
                <a:defRPr/>
              </a:pPr>
              <a:t>12.12.2011</a:t>
            </a:fld>
            <a:endParaRPr lang="ru-RU"/>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p:txBody>
          <a:bodyPr/>
          <a:lstStyle>
            <a:lvl1pPr>
              <a:defRPr/>
            </a:lvl1pPr>
            <a:extLst/>
          </a:lstStyle>
          <a:p>
            <a:pPr>
              <a:defRPr/>
            </a:pPr>
            <a:fld id="{BAD057DA-D9F1-406A-BC09-0E024A95DECD}"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Заголовок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ru-RU" smtClean="0"/>
              <a:t>Образец заголовка</a:t>
            </a:r>
            <a:endParaRPr lang="en-US"/>
          </a:p>
        </p:txBody>
      </p:sp>
      <p:sp>
        <p:nvSpPr>
          <p:cNvPr id="1030" name="Текст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7" name="Дата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smtClean="0">
                <a:solidFill>
                  <a:schemeClr val="tx2"/>
                </a:solidFill>
                <a:latin typeface="+mn-lt"/>
              </a:defRPr>
            </a:lvl1pPr>
            <a:extLst/>
          </a:lstStyle>
          <a:p>
            <a:pPr>
              <a:defRPr/>
            </a:pPr>
            <a:fld id="{12D0E750-46AF-46E9-966A-EB0CE244C027}" type="datetimeFigureOut">
              <a:rPr lang="ru-RU"/>
              <a:pPr>
                <a:defRPr/>
              </a:pPr>
              <a:t>12.12.2011</a:t>
            </a:fld>
            <a:endParaRPr lang="ru-RU"/>
          </a:p>
        </p:txBody>
      </p:sp>
      <p:sp>
        <p:nvSpPr>
          <p:cNvPr id="4" name="Нижний колонтитул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defRPr>
            </a:lvl1pPr>
            <a:extLst/>
          </a:lstStyle>
          <a:p>
            <a:pPr>
              <a:defRPr/>
            </a:pPr>
            <a:endParaRPr lang="ru-RU"/>
          </a:p>
        </p:txBody>
      </p:sp>
      <p:sp>
        <p:nvSpPr>
          <p:cNvPr id="16" name="Номер слайда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smtClean="0">
                <a:solidFill>
                  <a:schemeClr val="tx2"/>
                </a:solidFill>
                <a:latin typeface="+mn-lt"/>
              </a:defRPr>
            </a:lvl1pPr>
            <a:extLst/>
          </a:lstStyle>
          <a:p>
            <a:pPr>
              <a:defRPr/>
            </a:pPr>
            <a:fld id="{9EE46B88-444E-4058-9DC1-4046A2A1563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5" r:id="rId3"/>
    <p:sldLayoutId id="2147483682" r:id="rId4"/>
    <p:sldLayoutId id="2147483681" r:id="rId5"/>
    <p:sldLayoutId id="2147483680" r:id="rId6"/>
    <p:sldLayoutId id="2147483679" r:id="rId7"/>
    <p:sldLayoutId id="2147483678" r:id="rId8"/>
    <p:sldLayoutId id="2147483686" r:id="rId9"/>
    <p:sldLayoutId id="2147483677" r:id="rId10"/>
    <p:sldLayoutId id="2147483687" r:id="rId11"/>
  </p:sldLayoutIdLst>
  <p:txStyles>
    <p:titleStyle>
      <a:lvl1pPr algn="l" rtl="0"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fontAlgn="base">
        <a:spcBef>
          <a:spcPct val="0"/>
        </a:spcBef>
        <a:spcAft>
          <a:spcPct val="0"/>
        </a:spcAft>
        <a:defRPr sz="3800" b="1">
          <a:solidFill>
            <a:schemeClr val="tx1"/>
          </a:solidFill>
          <a:latin typeface="Trebuchet MS" pitchFamily="34" charset="0"/>
        </a:defRPr>
      </a:lvl2pPr>
      <a:lvl3pPr algn="l" rtl="0" fontAlgn="base">
        <a:spcBef>
          <a:spcPct val="0"/>
        </a:spcBef>
        <a:spcAft>
          <a:spcPct val="0"/>
        </a:spcAft>
        <a:defRPr sz="3800" b="1">
          <a:solidFill>
            <a:schemeClr val="tx1"/>
          </a:solidFill>
          <a:latin typeface="Trebuchet MS" pitchFamily="34" charset="0"/>
        </a:defRPr>
      </a:lvl3pPr>
      <a:lvl4pPr algn="l" rtl="0" fontAlgn="base">
        <a:spcBef>
          <a:spcPct val="0"/>
        </a:spcBef>
        <a:spcAft>
          <a:spcPct val="0"/>
        </a:spcAft>
        <a:defRPr sz="3800" b="1">
          <a:solidFill>
            <a:schemeClr val="tx1"/>
          </a:solidFill>
          <a:latin typeface="Trebuchet MS" pitchFamily="34" charset="0"/>
        </a:defRPr>
      </a:lvl4pPr>
      <a:lvl5pPr algn="l" rtl="0" fontAlgn="base">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fontAlgn="base">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fontAlgn="base">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fontAlgn="base">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dirty="0"/>
          </a:p>
        </p:txBody>
      </p:sp>
      <p:pic>
        <p:nvPicPr>
          <p:cNvPr id="13314" name="Содержимое 3" descr="0001-001-Prava-rebjonka.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143000"/>
          </a:xfrm>
        </p:spPr>
        <p:txBody>
          <a:bodyPr/>
          <a:lstStyle/>
          <a:p>
            <a:pPr fontAlgn="auto">
              <a:spcAft>
                <a:spcPts val="0"/>
              </a:spcAft>
              <a:defRPr/>
            </a:pPr>
            <a:r>
              <a:rPr lang="ru-RU" dirty="0" smtClean="0"/>
              <a:t>Восьмое право.</a:t>
            </a:r>
            <a:endParaRPr lang="ru-RU" dirty="0"/>
          </a:p>
        </p:txBody>
      </p:sp>
      <p:sp>
        <p:nvSpPr>
          <p:cNvPr id="22531" name="Содержимое 2"/>
          <p:cNvSpPr>
            <a:spLocks noGrp="1"/>
          </p:cNvSpPr>
          <p:nvPr>
            <p:ph idx="1"/>
          </p:nvPr>
        </p:nvSpPr>
        <p:spPr/>
        <p:txBody>
          <a:bodyPr/>
          <a:lstStyle/>
          <a:p>
            <a:r>
              <a:rPr lang="ru-RU" smtClean="0"/>
              <a:t>Ребенок должен при всех обстоятельствах быть среди тех, кто </a:t>
            </a:r>
            <a:r>
              <a:rPr lang="ru-RU" sz="2800" smtClean="0">
                <a:solidFill>
                  <a:schemeClr val="hlink"/>
                </a:solidFill>
              </a:rPr>
              <a:t>первым получает защиту и помощь</a:t>
            </a:r>
            <a:r>
              <a:rPr lang="ru-RU" smtClean="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143000"/>
          </a:xfrm>
        </p:spPr>
        <p:txBody>
          <a:bodyPr/>
          <a:lstStyle/>
          <a:p>
            <a:pPr fontAlgn="auto">
              <a:spcAft>
                <a:spcPts val="0"/>
              </a:spcAft>
              <a:defRPr/>
            </a:pPr>
            <a:r>
              <a:rPr lang="ru-RU" dirty="0" smtClean="0"/>
              <a:t>Девятое право.</a:t>
            </a:r>
            <a:endParaRPr lang="ru-RU" dirty="0"/>
          </a:p>
        </p:txBody>
      </p:sp>
      <p:sp>
        <p:nvSpPr>
          <p:cNvPr id="23555" name="Содержимое 2"/>
          <p:cNvSpPr>
            <a:spLocks noGrp="1"/>
          </p:cNvSpPr>
          <p:nvPr>
            <p:ph idx="1"/>
          </p:nvPr>
        </p:nvSpPr>
        <p:spPr/>
        <p:txBody>
          <a:bodyPr/>
          <a:lstStyle/>
          <a:p>
            <a:r>
              <a:rPr lang="ru-RU" smtClean="0"/>
              <a:t>Ребенок </a:t>
            </a:r>
            <a:r>
              <a:rPr lang="ru-RU" sz="2800" smtClean="0">
                <a:solidFill>
                  <a:srgbClr val="FFFFFF"/>
                </a:solidFill>
              </a:rPr>
              <a:t>должен быть защищен от всех форм небрежного отношения, жестокости и эксплуатации</a:t>
            </a:r>
            <a:r>
              <a:rPr lang="ru-RU" smtClean="0"/>
              <a:t>. Он не должен быть объектом торговли в какой бы то ни было форме.</a:t>
            </a:r>
          </a:p>
        </p:txBody>
      </p:sp>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143000"/>
          </a:xfrm>
        </p:spPr>
        <p:txBody>
          <a:bodyPr/>
          <a:lstStyle/>
          <a:p>
            <a:pPr fontAlgn="auto">
              <a:spcAft>
                <a:spcPts val="0"/>
              </a:spcAft>
              <a:defRPr/>
            </a:pPr>
            <a:r>
              <a:rPr lang="ru-RU" dirty="0" smtClean="0"/>
              <a:t>Десятое право.</a:t>
            </a:r>
            <a:endParaRPr lang="ru-RU" dirty="0"/>
          </a:p>
        </p:txBody>
      </p:sp>
      <p:sp>
        <p:nvSpPr>
          <p:cNvPr id="24579" name="Содержимое 2"/>
          <p:cNvSpPr>
            <a:spLocks noGrp="1"/>
          </p:cNvSpPr>
          <p:nvPr>
            <p:ph idx="1"/>
          </p:nvPr>
        </p:nvSpPr>
        <p:spPr/>
        <p:txBody>
          <a:bodyPr/>
          <a:lstStyle/>
          <a:p>
            <a:r>
              <a:rPr lang="ru-RU" smtClean="0"/>
              <a:t>Ребенок </a:t>
            </a:r>
            <a:r>
              <a:rPr lang="ru-RU" sz="2800" smtClean="0">
                <a:solidFill>
                  <a:srgbClr val="FFFFCC"/>
                </a:solidFill>
              </a:rPr>
              <a:t>не должен приниматься на работу до достижения надлежащего возрастного минимума</a:t>
            </a:r>
            <a:r>
              <a:rPr lang="ru-RU" smtClean="0"/>
              <a:t>; ему ни в коем случае не должны поручаться или разрешаться работа или занятие, которые были бы вредны для его здоровья или образования или препятствовали его физическому, умственному или нравственному развитию.</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dirty="0"/>
          </a:p>
        </p:txBody>
      </p:sp>
      <p:pic>
        <p:nvPicPr>
          <p:cNvPr id="25602" name="Содержимое 3" descr="upoln.pn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ransition>
    <p:cut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dirty="0"/>
          </a:p>
        </p:txBody>
      </p:sp>
      <p:sp>
        <p:nvSpPr>
          <p:cNvPr id="26627" name="Содержимое 2"/>
          <p:cNvSpPr>
            <a:spLocks noGrp="1"/>
          </p:cNvSpPr>
          <p:nvPr>
            <p:ph idx="1"/>
          </p:nvPr>
        </p:nvSpPr>
        <p:spPr/>
        <p:txBody>
          <a:bodyPr/>
          <a:lstStyle/>
          <a:p>
            <a:pPr>
              <a:buFont typeface="Wingdings 2" pitchFamily="18" charset="2"/>
              <a:buNone/>
            </a:pPr>
            <a:r>
              <a:rPr lang="ru-RU" b="1" smtClean="0"/>
              <a:t>        </a:t>
            </a:r>
          </a:p>
          <a:p>
            <a:endParaRPr lang="ru-RU" sz="2400" b="1" smtClean="0"/>
          </a:p>
          <a:p>
            <a:endParaRPr lang="ru-RU" sz="2400" b="1" smtClean="0"/>
          </a:p>
          <a:p>
            <a:pPr>
              <a:buFont typeface="Wingdings 2" pitchFamily="18" charset="2"/>
              <a:buNone/>
            </a:pPr>
            <a:r>
              <a:rPr lang="ru-RU" sz="2400" b="1" smtClean="0"/>
              <a:t>       ЗАНИМАТЕЛЬНАЯ ВИКТОРИНА!!!</a:t>
            </a:r>
          </a:p>
          <a:p>
            <a:endParaRPr lang="ru-RU" sz="4000" b="1" smtClean="0"/>
          </a:p>
        </p:txBody>
      </p:sp>
      <p:pic>
        <p:nvPicPr>
          <p:cNvPr id="26628" name="Рисунок 4" descr="upoln.png"/>
          <p:cNvPicPr>
            <a:picLocks noChangeAspect="1"/>
          </p:cNvPicPr>
          <p:nvPr/>
        </p:nvPicPr>
        <p:blipFill>
          <a:blip r:embed="rId2"/>
          <a:srcRect/>
          <a:stretch>
            <a:fillRect/>
          </a:stretch>
        </p:blipFill>
        <p:spPr bwMode="auto">
          <a:xfrm>
            <a:off x="2500313" y="3214688"/>
            <a:ext cx="5299075" cy="3643312"/>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p>
        </p:txBody>
      </p:sp>
      <p:sp>
        <p:nvSpPr>
          <p:cNvPr id="27650" name="Содержимое 2"/>
          <p:cNvSpPr>
            <a:spLocks noGrp="1"/>
          </p:cNvSpPr>
          <p:nvPr>
            <p:ph idx="1"/>
          </p:nvPr>
        </p:nvSpPr>
        <p:spPr/>
        <p:txBody>
          <a:bodyPr/>
          <a:lstStyle/>
          <a:p>
            <a:r>
              <a:rPr lang="ru-RU" b="1" i="1" smtClean="0"/>
              <a:t> 1. Ребенком, согласно Закону о правах ребенка, считается человек:</a:t>
            </a:r>
            <a:endParaRPr lang="ru-RU" smtClean="0"/>
          </a:p>
          <a:p>
            <a:r>
              <a:rPr lang="ru-RU" i="1" smtClean="0"/>
              <a:t> а) с момента рождения до 18 лет;</a:t>
            </a:r>
            <a:endParaRPr lang="ru-RU" smtClean="0"/>
          </a:p>
          <a:p>
            <a:r>
              <a:rPr lang="ru-RU" i="1" smtClean="0"/>
              <a:t> б) с момента рождения до 10 лет;</a:t>
            </a:r>
            <a:endParaRPr lang="ru-RU" smtClean="0"/>
          </a:p>
          <a:p>
            <a:r>
              <a:rPr lang="ru-RU" i="1" smtClean="0"/>
              <a:t> в) с момента рождения до 16 лет</a:t>
            </a:r>
            <a:endParaRPr lang="ru-RU"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p>
        </p:txBody>
      </p:sp>
      <p:sp>
        <p:nvSpPr>
          <p:cNvPr id="28674" name="Содержимое 2"/>
          <p:cNvSpPr>
            <a:spLocks noGrp="1"/>
          </p:cNvSpPr>
          <p:nvPr>
            <p:ph idx="1"/>
          </p:nvPr>
        </p:nvSpPr>
        <p:spPr/>
        <p:txBody>
          <a:bodyPr/>
          <a:lstStyle/>
          <a:p>
            <a:r>
              <a:rPr lang="ru-RU" b="1" i="1" smtClean="0"/>
              <a:t>2. Дети имеют равные права при условии:</a:t>
            </a:r>
            <a:endParaRPr lang="ru-RU" smtClean="0"/>
          </a:p>
          <a:p>
            <a:r>
              <a:rPr lang="ru-RU" i="1" smtClean="0"/>
              <a:t> а) если они родились в одной стране;</a:t>
            </a:r>
            <a:endParaRPr lang="ru-RU" smtClean="0"/>
          </a:p>
          <a:p>
            <a:r>
              <a:rPr lang="ru-RU" i="1" smtClean="0"/>
              <a:t> б) если они родились в законном браке;</a:t>
            </a:r>
            <a:endParaRPr lang="ru-RU" smtClean="0"/>
          </a:p>
          <a:p>
            <a:r>
              <a:rPr lang="ru-RU" i="1" smtClean="0"/>
              <a:t> в) равного социального положения;</a:t>
            </a:r>
            <a:endParaRPr lang="ru-RU" smtClean="0"/>
          </a:p>
          <a:p>
            <a:r>
              <a:rPr lang="ru-RU" i="1" smtClean="0"/>
              <a:t> г) равного имущественного положения;</a:t>
            </a:r>
            <a:endParaRPr lang="ru-RU" smtClean="0"/>
          </a:p>
          <a:p>
            <a:r>
              <a:rPr lang="ru-RU" i="1" smtClean="0"/>
              <a:t> д) независимо от различных обстоятельств.</a:t>
            </a:r>
            <a:endParaRPr lang="ru-RU" smtClean="0"/>
          </a:p>
          <a:p>
            <a:endParaRPr lang="ru-RU"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p>
        </p:txBody>
      </p:sp>
      <p:sp>
        <p:nvSpPr>
          <p:cNvPr id="29698" name="Содержимое 2"/>
          <p:cNvSpPr>
            <a:spLocks noGrp="1"/>
          </p:cNvSpPr>
          <p:nvPr>
            <p:ph idx="1"/>
          </p:nvPr>
        </p:nvSpPr>
        <p:spPr/>
        <p:txBody>
          <a:bodyPr/>
          <a:lstStyle/>
          <a:p>
            <a:r>
              <a:rPr lang="ru-RU" smtClean="0"/>
              <a:t> </a:t>
            </a:r>
          </a:p>
          <a:p>
            <a:r>
              <a:rPr lang="ru-RU" b="1" i="1" smtClean="0"/>
              <a:t> 3. Жестоко, грубо, оскорбительно с ребенком имеют право обращаться:</a:t>
            </a:r>
            <a:endParaRPr lang="ru-RU" smtClean="0"/>
          </a:p>
          <a:p>
            <a:r>
              <a:rPr lang="ru-RU" i="1" smtClean="0"/>
              <a:t> а) родители;</a:t>
            </a:r>
            <a:endParaRPr lang="ru-RU" smtClean="0"/>
          </a:p>
          <a:p>
            <a:r>
              <a:rPr lang="ru-RU" i="1" smtClean="0"/>
              <a:t> б) родственники;</a:t>
            </a:r>
            <a:endParaRPr lang="ru-RU" smtClean="0"/>
          </a:p>
          <a:p>
            <a:r>
              <a:rPr lang="ru-RU" i="1" smtClean="0"/>
              <a:t> в) никто;</a:t>
            </a:r>
            <a:endParaRPr lang="ru-RU" smtClean="0"/>
          </a:p>
          <a:p>
            <a:r>
              <a:rPr lang="ru-RU" i="1" smtClean="0"/>
              <a:t> г) сверстники ребенка.</a:t>
            </a:r>
            <a:endParaRPr lang="ru-RU" smtClean="0"/>
          </a:p>
          <a:p>
            <a:endParaRPr lang="ru-RU"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p>
        </p:txBody>
      </p:sp>
      <p:sp>
        <p:nvSpPr>
          <p:cNvPr id="30722" name="Содержимое 2"/>
          <p:cNvSpPr>
            <a:spLocks noGrp="1"/>
          </p:cNvSpPr>
          <p:nvPr>
            <p:ph idx="1"/>
          </p:nvPr>
        </p:nvSpPr>
        <p:spPr/>
        <p:txBody>
          <a:bodyPr/>
          <a:lstStyle/>
          <a:p>
            <a:r>
              <a:rPr lang="ru-RU" b="1" i="1" smtClean="0"/>
              <a:t> 4 .Воспитание ребенка, основанное на определенном религиозном мировоззрении      родителей или лиц, их заменяющих, государство:</a:t>
            </a:r>
            <a:endParaRPr lang="ru-RU" smtClean="0"/>
          </a:p>
          <a:p>
            <a:r>
              <a:rPr lang="ru-RU" i="1" smtClean="0"/>
              <a:t> а) запрещает;</a:t>
            </a:r>
            <a:endParaRPr lang="ru-RU" smtClean="0"/>
          </a:p>
          <a:p>
            <a:r>
              <a:rPr lang="ru-RU" i="1" smtClean="0"/>
              <a:t> б) никогда не вмешивается в него;</a:t>
            </a:r>
            <a:endParaRPr lang="ru-RU" smtClean="0"/>
          </a:p>
          <a:p>
            <a:r>
              <a:rPr lang="ru-RU" i="1" smtClean="0"/>
              <a:t> в) не вмешивается в него, если это не угрожает жизни и здоровью ребенка;</a:t>
            </a:r>
            <a:endParaRPr lang="ru-RU" smtClean="0"/>
          </a:p>
          <a:p>
            <a:r>
              <a:rPr lang="ru-RU" i="1" smtClean="0"/>
              <a:t>  г) контролирует при  проведении обрядов в учебных заведениях.</a:t>
            </a:r>
            <a:endParaRPr lang="ru-RU" smtClean="0"/>
          </a:p>
          <a:p>
            <a:endParaRPr lang="ru-RU"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p>
        </p:txBody>
      </p:sp>
      <p:sp>
        <p:nvSpPr>
          <p:cNvPr id="31746" name="Содержимое 2"/>
          <p:cNvSpPr>
            <a:spLocks noGrp="1"/>
          </p:cNvSpPr>
          <p:nvPr>
            <p:ph idx="1"/>
          </p:nvPr>
        </p:nvSpPr>
        <p:spPr/>
        <p:txBody>
          <a:bodyPr/>
          <a:lstStyle/>
          <a:p>
            <a:r>
              <a:rPr lang="ru-RU" i="1" smtClean="0"/>
              <a:t> </a:t>
            </a:r>
            <a:endParaRPr lang="ru-RU" smtClean="0"/>
          </a:p>
          <a:p>
            <a:r>
              <a:rPr lang="ru-RU" b="1" i="1" smtClean="0"/>
              <a:t> 5. Ребенок может определять свое отношение к религии:</a:t>
            </a:r>
            <a:endParaRPr lang="ru-RU" smtClean="0"/>
          </a:p>
          <a:p>
            <a:r>
              <a:rPr lang="ru-RU" i="1" smtClean="0"/>
              <a:t> а) самостоятельно, если это не наносит вреда государству, чести и достоинству   других членов общества;</a:t>
            </a:r>
            <a:endParaRPr lang="ru-RU" smtClean="0"/>
          </a:p>
          <a:p>
            <a:r>
              <a:rPr lang="ru-RU" i="1" smtClean="0"/>
              <a:t> б) по требованию родителей;</a:t>
            </a:r>
            <a:endParaRPr lang="ru-RU" smtClean="0"/>
          </a:p>
          <a:p>
            <a:r>
              <a:rPr lang="ru-RU" i="1" smtClean="0"/>
              <a:t> в) учитывая религиозные традиции государства;</a:t>
            </a:r>
            <a:endParaRPr lang="ru-RU" smtClean="0"/>
          </a:p>
          <a:p>
            <a:r>
              <a:rPr lang="ru-RU" i="1" smtClean="0"/>
              <a:t> г) по совету друзей или взрослых людей.</a:t>
            </a:r>
            <a:endParaRPr lang="ru-RU" smtClean="0"/>
          </a:p>
          <a:p>
            <a:endParaRPr lang="ru-RU"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pPr fontAlgn="auto">
              <a:spcAft>
                <a:spcPts val="0"/>
              </a:spcAft>
              <a:defRPr/>
            </a:pPr>
            <a:r>
              <a:rPr lang="ru-RU" dirty="0">
                <a:solidFill>
                  <a:srgbClr val="FF0000"/>
                </a:solidFill>
              </a:rPr>
              <a:t/>
            </a:r>
            <a:br>
              <a:rPr lang="ru-RU" dirty="0">
                <a:solidFill>
                  <a:srgbClr val="FF0000"/>
                </a:solidFill>
              </a:rPr>
            </a:br>
            <a:r>
              <a:rPr lang="ru-RU" sz="2400" dirty="0" smtClean="0"/>
              <a:t>Здравствуйте ребята! </a:t>
            </a:r>
            <a:r>
              <a:rPr lang="ru-RU" sz="2800" dirty="0" smtClean="0"/>
              <a:t>с</a:t>
            </a:r>
            <a:r>
              <a:rPr lang="ru-RU" sz="2400" dirty="0" smtClean="0"/>
              <a:t>егодня на классном часе мы поговорим о правах ребёнка!!!</a:t>
            </a:r>
            <a:r>
              <a:rPr lang="ru-RU" dirty="0" smtClean="0"/>
              <a:t/>
            </a:r>
            <a:br>
              <a:rPr lang="ru-RU" dirty="0" smtClean="0"/>
            </a:br>
            <a:endParaRPr lang="ru-RU" dirty="0">
              <a:solidFill>
                <a:srgbClr val="FF0000"/>
              </a:solidFill>
            </a:endParaRPr>
          </a:p>
        </p:txBody>
      </p:sp>
      <p:sp>
        <p:nvSpPr>
          <p:cNvPr id="14339" name="Подзаголовок 3"/>
          <p:cNvSpPr>
            <a:spLocks noGrp="1"/>
          </p:cNvSpPr>
          <p:nvPr>
            <p:ph type="subTitle" idx="1"/>
          </p:nvPr>
        </p:nvSpPr>
        <p:spPr>
          <a:xfrm>
            <a:off x="3354388" y="3540125"/>
            <a:ext cx="5114925" cy="1101725"/>
          </a:xfrm>
        </p:spPr>
        <p:txBody>
          <a:bodyPr/>
          <a:lstStyle/>
          <a:p>
            <a:endParaRPr lang="ru-RU" smtClean="0"/>
          </a:p>
        </p:txBody>
      </p:sp>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p>
        </p:txBody>
      </p:sp>
      <p:sp>
        <p:nvSpPr>
          <p:cNvPr id="32770" name="Содержимое 2"/>
          <p:cNvSpPr>
            <a:spLocks noGrp="1"/>
          </p:cNvSpPr>
          <p:nvPr>
            <p:ph idx="1"/>
          </p:nvPr>
        </p:nvSpPr>
        <p:spPr/>
        <p:txBody>
          <a:bodyPr/>
          <a:lstStyle/>
          <a:p>
            <a:r>
              <a:rPr lang="ru-RU" smtClean="0"/>
              <a:t> </a:t>
            </a:r>
          </a:p>
          <a:p>
            <a:r>
              <a:rPr lang="ru-RU" b="1" i="1" smtClean="0"/>
              <a:t> 6. Ребенок имеет право на свободное выражение собственного мнения:</a:t>
            </a:r>
            <a:endParaRPr lang="ru-RU" smtClean="0"/>
          </a:p>
          <a:p>
            <a:r>
              <a:rPr lang="ru-RU" i="1" smtClean="0"/>
              <a:t> а) безоговорочно;</a:t>
            </a:r>
            <a:endParaRPr lang="ru-RU" smtClean="0"/>
          </a:p>
          <a:p>
            <a:r>
              <a:rPr lang="ru-RU" i="1" smtClean="0"/>
              <a:t> б) не имеет;</a:t>
            </a:r>
            <a:endParaRPr lang="ru-RU" smtClean="0"/>
          </a:p>
          <a:p>
            <a:r>
              <a:rPr lang="ru-RU" i="1" smtClean="0"/>
              <a:t> в) если это не наносит вреда другим людям.</a:t>
            </a:r>
            <a:endParaRPr lang="ru-RU" smtClean="0"/>
          </a:p>
          <a:p>
            <a:r>
              <a:rPr lang="ru-RU" b="1" i="1" smtClean="0"/>
              <a:t> </a:t>
            </a:r>
            <a:endParaRPr lang="ru-RU" smtClean="0"/>
          </a:p>
          <a:p>
            <a:endParaRPr lang="ru-RU"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p>
        </p:txBody>
      </p:sp>
      <p:sp>
        <p:nvSpPr>
          <p:cNvPr id="33794" name="Содержимое 2"/>
          <p:cNvSpPr>
            <a:spLocks noGrp="1"/>
          </p:cNvSpPr>
          <p:nvPr>
            <p:ph idx="1"/>
          </p:nvPr>
        </p:nvSpPr>
        <p:spPr/>
        <p:txBody>
          <a:bodyPr/>
          <a:lstStyle/>
          <a:p>
            <a:r>
              <a:rPr lang="ru-RU" b="1" i="1" smtClean="0"/>
              <a:t>7. Государство имеет право разлучать ребенка с одним или обоими родителями:</a:t>
            </a:r>
            <a:endParaRPr lang="ru-RU" smtClean="0"/>
          </a:p>
          <a:p>
            <a:r>
              <a:rPr lang="ru-RU" i="1" smtClean="0"/>
              <a:t> а) если это необходимо в интересах  государства;</a:t>
            </a:r>
            <a:endParaRPr lang="ru-RU" smtClean="0"/>
          </a:p>
          <a:p>
            <a:r>
              <a:rPr lang="ru-RU" i="1" smtClean="0"/>
              <a:t> б) не имеет права;</a:t>
            </a:r>
            <a:endParaRPr lang="ru-RU" smtClean="0"/>
          </a:p>
          <a:p>
            <a:r>
              <a:rPr lang="ru-RU" i="1" smtClean="0"/>
              <a:t> в) если это необходимо в интересах ребенка.</a:t>
            </a:r>
            <a:endParaRPr lang="ru-RU" smtClean="0"/>
          </a:p>
          <a:p>
            <a:r>
              <a:rPr lang="ru-RU" i="1" smtClean="0"/>
              <a:t>  </a:t>
            </a:r>
            <a:endParaRPr lang="ru-RU" smtClean="0"/>
          </a:p>
          <a:p>
            <a:endParaRPr lang="ru-RU"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p>
        </p:txBody>
      </p:sp>
      <p:sp>
        <p:nvSpPr>
          <p:cNvPr id="34818" name="Содержимое 2"/>
          <p:cNvSpPr>
            <a:spLocks noGrp="1"/>
          </p:cNvSpPr>
          <p:nvPr>
            <p:ph idx="1"/>
          </p:nvPr>
        </p:nvSpPr>
        <p:spPr/>
        <p:txBody>
          <a:bodyPr/>
          <a:lstStyle/>
          <a:p>
            <a:r>
              <a:rPr lang="ru-RU" b="1" i="1" smtClean="0"/>
              <a:t> 8 .Ребенок может учиться:</a:t>
            </a:r>
            <a:endParaRPr lang="ru-RU" smtClean="0"/>
          </a:p>
          <a:p>
            <a:r>
              <a:rPr lang="ru-RU" i="1" smtClean="0"/>
              <a:t> а) в школе, которую он выбрал;</a:t>
            </a:r>
            <a:endParaRPr lang="ru-RU" smtClean="0"/>
          </a:p>
          <a:p>
            <a:r>
              <a:rPr lang="ru-RU" i="1" smtClean="0"/>
              <a:t> б) в школе, куда его направили местные органы власти;</a:t>
            </a:r>
            <a:endParaRPr lang="ru-RU" smtClean="0"/>
          </a:p>
          <a:p>
            <a:r>
              <a:rPr lang="ru-RU" i="1" smtClean="0"/>
              <a:t> в) в школе, которая соответствует его умственным способностям.</a:t>
            </a:r>
            <a:endParaRPr lang="ru-RU" smtClean="0"/>
          </a:p>
          <a:p>
            <a:endParaRPr lang="ru-RU"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p>
        </p:txBody>
      </p:sp>
      <p:sp>
        <p:nvSpPr>
          <p:cNvPr id="35842" name="Содержимое 2"/>
          <p:cNvSpPr>
            <a:spLocks noGrp="1"/>
          </p:cNvSpPr>
          <p:nvPr>
            <p:ph idx="1"/>
          </p:nvPr>
        </p:nvSpPr>
        <p:spPr/>
        <p:txBody>
          <a:bodyPr/>
          <a:lstStyle/>
          <a:p>
            <a:r>
              <a:rPr lang="ru-RU" smtClean="0"/>
              <a:t> </a:t>
            </a:r>
          </a:p>
          <a:p>
            <a:r>
              <a:rPr lang="ru-RU" b="1" i="1" smtClean="0"/>
              <a:t> 9. С какого возраста подросток имеет право на самостоятельный труд:</a:t>
            </a:r>
            <a:endParaRPr lang="ru-RU" smtClean="0"/>
          </a:p>
          <a:p>
            <a:r>
              <a:rPr lang="ru-RU" i="1" smtClean="0"/>
              <a:t> а) с 18 лет;</a:t>
            </a:r>
            <a:endParaRPr lang="ru-RU" smtClean="0"/>
          </a:p>
          <a:p>
            <a:r>
              <a:rPr lang="ru-RU" i="1" smtClean="0"/>
              <a:t> б) с 16 лет;</a:t>
            </a:r>
            <a:endParaRPr lang="ru-RU" smtClean="0"/>
          </a:p>
          <a:p>
            <a:r>
              <a:rPr lang="ru-RU" i="1" smtClean="0"/>
              <a:t> в) после окончания учебного заведения, дающего профессиональную подготовку.</a:t>
            </a:r>
            <a:endParaRPr lang="ru-RU" smtClean="0"/>
          </a:p>
          <a:p>
            <a:endParaRPr lang="ru-RU"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p>
        </p:txBody>
      </p:sp>
      <p:sp>
        <p:nvSpPr>
          <p:cNvPr id="36866" name="Содержимое 2"/>
          <p:cNvSpPr>
            <a:spLocks noGrp="1"/>
          </p:cNvSpPr>
          <p:nvPr>
            <p:ph idx="1"/>
          </p:nvPr>
        </p:nvSpPr>
        <p:spPr/>
        <p:txBody>
          <a:bodyPr/>
          <a:lstStyle/>
          <a:p>
            <a:r>
              <a:rPr lang="ru-RU" b="1" i="1" smtClean="0"/>
              <a:t>10. Дети имеют право на объединение в самостоятельные детские организации:</a:t>
            </a:r>
            <a:endParaRPr lang="ru-RU" smtClean="0"/>
          </a:p>
          <a:p>
            <a:r>
              <a:rPr lang="ru-RU" i="1" smtClean="0"/>
              <a:t> а) при условии, что деятельность этих организаций не противоречит законам своей    страны, не ущемляет права и свободы других лиц;</a:t>
            </a:r>
            <a:endParaRPr lang="ru-RU" smtClean="0"/>
          </a:p>
          <a:p>
            <a:r>
              <a:rPr lang="ru-RU" i="1" smtClean="0"/>
              <a:t>  б) не имеют этого права;</a:t>
            </a:r>
            <a:endParaRPr lang="ru-RU" smtClean="0"/>
          </a:p>
          <a:p>
            <a:r>
              <a:rPr lang="ru-RU" i="1" smtClean="0"/>
              <a:t> в) при условии обязательного присутствия взрослого руководителя; </a:t>
            </a:r>
            <a:endParaRPr lang="ru-RU" smtClean="0"/>
          </a:p>
          <a:p>
            <a:r>
              <a:rPr lang="ru-RU" i="1" smtClean="0"/>
              <a:t> г) безоговорочно.</a:t>
            </a:r>
            <a:endParaRPr lang="ru-RU" smtClean="0"/>
          </a:p>
          <a:p>
            <a:endParaRPr lang="ru-RU"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p>
        </p:txBody>
      </p:sp>
      <p:sp>
        <p:nvSpPr>
          <p:cNvPr id="37890" name="Содержимое 2"/>
          <p:cNvSpPr>
            <a:spLocks noGrp="1"/>
          </p:cNvSpPr>
          <p:nvPr>
            <p:ph idx="1"/>
          </p:nvPr>
        </p:nvSpPr>
        <p:spPr/>
        <p:txBody>
          <a:bodyPr/>
          <a:lstStyle/>
          <a:p>
            <a:r>
              <a:rPr lang="ru-RU" b="1" i="1" smtClean="0"/>
              <a:t>  </a:t>
            </a:r>
            <a:endParaRPr lang="ru-RU" smtClean="0"/>
          </a:p>
          <a:p>
            <a:r>
              <a:rPr lang="ru-RU" b="1" i="1" smtClean="0"/>
              <a:t> 11. Ребенок, живущий с родителями в собственном доме или в государственной  квартире, имеет право на это жилище:</a:t>
            </a:r>
            <a:endParaRPr lang="ru-RU" smtClean="0"/>
          </a:p>
          <a:p>
            <a:r>
              <a:rPr lang="ru-RU" i="1" smtClean="0"/>
              <a:t> а) всегда и при любых обстоятельствах;</a:t>
            </a:r>
            <a:endParaRPr lang="ru-RU" smtClean="0"/>
          </a:p>
          <a:p>
            <a:r>
              <a:rPr lang="ru-RU" i="1" smtClean="0"/>
              <a:t> б) только пока живет с родителями;</a:t>
            </a:r>
            <a:endParaRPr lang="ru-RU" smtClean="0"/>
          </a:p>
          <a:p>
            <a:r>
              <a:rPr lang="ru-RU" i="1" smtClean="0"/>
              <a:t> в) пока живы родители.</a:t>
            </a:r>
            <a:endParaRPr lang="ru-RU" smtClean="0"/>
          </a:p>
          <a:p>
            <a:endParaRPr lang="ru-RU"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p>
        </p:txBody>
      </p:sp>
      <p:sp>
        <p:nvSpPr>
          <p:cNvPr id="3" name="Содержимое 2"/>
          <p:cNvSpPr>
            <a:spLocks noGrp="1"/>
          </p:cNvSpPr>
          <p:nvPr>
            <p:ph idx="1"/>
          </p:nvPr>
        </p:nvSpPr>
        <p:spPr/>
        <p:txBody>
          <a:bodyPr>
            <a:normAutofit fontScale="92500"/>
          </a:bodyPr>
          <a:lstStyle/>
          <a:p>
            <a:pPr marL="274320" indent="-274320" fontAlgn="auto">
              <a:spcAft>
                <a:spcPts val="0"/>
              </a:spcAft>
              <a:buFont typeface="Wingdings 2"/>
              <a:buChar char=""/>
              <a:defRPr/>
            </a:pPr>
            <a:r>
              <a:rPr lang="ru-RU" dirty="0" smtClean="0"/>
              <a:t> </a:t>
            </a:r>
          </a:p>
          <a:p>
            <a:pPr marL="274320" indent="-274320" fontAlgn="auto">
              <a:spcAft>
                <a:spcPts val="0"/>
              </a:spcAft>
              <a:buFont typeface="Wingdings 2"/>
              <a:buChar char=""/>
              <a:defRPr/>
            </a:pPr>
            <a:r>
              <a:rPr lang="ru-RU" b="1" i="1" dirty="0" smtClean="0"/>
              <a:t> 12.Фильмы, книги, передачи, имеющие признаки культа насилия и жестокости:</a:t>
            </a:r>
            <a:endParaRPr lang="ru-RU" dirty="0" smtClean="0"/>
          </a:p>
          <a:p>
            <a:pPr marL="274320" indent="-274320" fontAlgn="auto">
              <a:spcAft>
                <a:spcPts val="0"/>
              </a:spcAft>
              <a:buFont typeface="Wingdings 2"/>
              <a:buChar char=""/>
              <a:defRPr/>
            </a:pPr>
            <a:r>
              <a:rPr lang="ru-RU" i="1" dirty="0" smtClean="0"/>
              <a:t> а) можно использовать для определенной аудитории детей при получении  соответствующего разрешения;</a:t>
            </a:r>
            <a:endParaRPr lang="ru-RU" dirty="0" smtClean="0"/>
          </a:p>
          <a:p>
            <a:pPr marL="274320" indent="-274320" fontAlgn="auto">
              <a:spcAft>
                <a:spcPts val="0"/>
              </a:spcAft>
              <a:buFont typeface="Wingdings 2"/>
              <a:buChar char=""/>
              <a:defRPr/>
            </a:pPr>
            <a:r>
              <a:rPr lang="ru-RU" i="1" dirty="0" smtClean="0"/>
              <a:t> б) можно использовать при любых обстоятельствах;</a:t>
            </a:r>
            <a:endParaRPr lang="ru-RU" dirty="0" smtClean="0"/>
          </a:p>
          <a:p>
            <a:pPr marL="274320" indent="-274320" fontAlgn="auto">
              <a:spcAft>
                <a:spcPts val="0"/>
              </a:spcAft>
              <a:buFont typeface="Wingdings 2"/>
              <a:buChar char=""/>
              <a:defRPr/>
            </a:pPr>
            <a:r>
              <a:rPr lang="ru-RU" i="1" dirty="0" smtClean="0"/>
              <a:t> в) преследуются по закону;</a:t>
            </a:r>
            <a:endParaRPr lang="ru-RU" dirty="0" smtClean="0"/>
          </a:p>
          <a:p>
            <a:pPr marL="274320" indent="-274320" fontAlgn="auto">
              <a:spcAft>
                <a:spcPts val="0"/>
              </a:spcAft>
              <a:buFont typeface="Wingdings 2"/>
              <a:buChar char=""/>
              <a:defRPr/>
            </a:pPr>
            <a:r>
              <a:rPr lang="ru-RU" i="1" dirty="0" smtClean="0"/>
              <a:t> г) можно использовать для детей, если получено письменное согласие родителей.</a:t>
            </a:r>
            <a:endParaRPr lang="ru-RU" dirty="0" smtClean="0"/>
          </a:p>
          <a:p>
            <a:pPr marL="274320" indent="-274320" fontAlgn="auto">
              <a:spcAft>
                <a:spcPts val="0"/>
              </a:spcAft>
              <a:buFont typeface="Wingdings 2"/>
              <a:buChar char=""/>
              <a:defRPr/>
            </a:pPr>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p>
        </p:txBody>
      </p:sp>
      <p:sp>
        <p:nvSpPr>
          <p:cNvPr id="39938" name="Содержимое 2"/>
          <p:cNvSpPr>
            <a:spLocks noGrp="1"/>
          </p:cNvSpPr>
          <p:nvPr>
            <p:ph idx="1"/>
          </p:nvPr>
        </p:nvSpPr>
        <p:spPr/>
        <p:txBody>
          <a:bodyPr/>
          <a:lstStyle/>
          <a:p>
            <a:r>
              <a:rPr lang="ru-RU" i="1" smtClean="0"/>
              <a:t> </a:t>
            </a:r>
            <a:endParaRPr lang="ru-RU" smtClean="0"/>
          </a:p>
          <a:p>
            <a:r>
              <a:rPr lang="ru-RU" b="1" i="1" smtClean="0"/>
              <a:t> 13. Дети могут участвовать в военных действиях:</a:t>
            </a:r>
            <a:endParaRPr lang="ru-RU" smtClean="0"/>
          </a:p>
          <a:p>
            <a:r>
              <a:rPr lang="ru-RU" i="1" smtClean="0"/>
              <a:t> а) если этого требуют интересы Родины;</a:t>
            </a:r>
            <a:endParaRPr lang="ru-RU" smtClean="0"/>
          </a:p>
          <a:p>
            <a:r>
              <a:rPr lang="ru-RU" i="1" smtClean="0"/>
              <a:t> б) если есть согласие родителей;</a:t>
            </a:r>
            <a:endParaRPr lang="ru-RU" smtClean="0"/>
          </a:p>
          <a:p>
            <a:r>
              <a:rPr lang="ru-RU" i="1" smtClean="0"/>
              <a:t> в) не могут. </a:t>
            </a:r>
            <a:endParaRPr lang="ru-RU" smtClean="0"/>
          </a:p>
          <a:p>
            <a:endParaRPr lang="ru-RU"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p>
        </p:txBody>
      </p:sp>
      <p:sp>
        <p:nvSpPr>
          <p:cNvPr id="40962" name="Содержимое 2"/>
          <p:cNvSpPr>
            <a:spLocks noGrp="1"/>
          </p:cNvSpPr>
          <p:nvPr>
            <p:ph idx="1"/>
          </p:nvPr>
        </p:nvSpPr>
        <p:spPr/>
        <p:txBody>
          <a:bodyPr/>
          <a:lstStyle/>
          <a:p>
            <a:r>
              <a:rPr lang="ru-RU" b="1" i="1" smtClean="0"/>
              <a:t>14. Дети, у которых есть физические или умственные недостатки:</a:t>
            </a:r>
            <a:endParaRPr lang="ru-RU" smtClean="0"/>
          </a:p>
          <a:p>
            <a:r>
              <a:rPr lang="ru-RU" i="1" smtClean="0"/>
              <a:t> а) учатся в школе, которую выберут сами с помощью родителей;</a:t>
            </a:r>
            <a:endParaRPr lang="ru-RU" smtClean="0"/>
          </a:p>
          <a:p>
            <a:r>
              <a:rPr lang="ru-RU" i="1" smtClean="0"/>
              <a:t> б) учатся в специальных учебных заведениях;</a:t>
            </a:r>
            <a:endParaRPr lang="ru-RU" smtClean="0"/>
          </a:p>
          <a:p>
            <a:r>
              <a:rPr lang="ru-RU" i="1" smtClean="0"/>
              <a:t> в) не учатся согласно медицинскому заключению.</a:t>
            </a:r>
            <a:endParaRPr lang="ru-RU" smtClean="0"/>
          </a:p>
          <a:p>
            <a:endParaRPr lang="ru-RU"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p>
        </p:txBody>
      </p:sp>
      <p:sp>
        <p:nvSpPr>
          <p:cNvPr id="41986" name="Содержимое 2"/>
          <p:cNvSpPr>
            <a:spLocks noGrp="1"/>
          </p:cNvSpPr>
          <p:nvPr>
            <p:ph idx="1"/>
          </p:nvPr>
        </p:nvSpPr>
        <p:spPr/>
        <p:txBody>
          <a:bodyPr/>
          <a:lstStyle/>
          <a:p>
            <a:r>
              <a:rPr lang="ru-RU" b="1" i="1" smtClean="0"/>
              <a:t>15. За нарушение детьми до 14 лет законодательства России несут  ответственность:</a:t>
            </a:r>
            <a:endParaRPr lang="ru-RU" smtClean="0"/>
          </a:p>
          <a:p>
            <a:r>
              <a:rPr lang="ru-RU" i="1" smtClean="0"/>
              <a:t> а) сами дети;</a:t>
            </a:r>
            <a:endParaRPr lang="ru-RU" smtClean="0"/>
          </a:p>
          <a:p>
            <a:r>
              <a:rPr lang="ru-RU" i="1" smtClean="0"/>
              <a:t> б) родители или лица, их заменяющие (опекуны или приемные родители),</a:t>
            </a:r>
            <a:endParaRPr lang="ru-RU" smtClean="0"/>
          </a:p>
          <a:p>
            <a:r>
              <a:rPr lang="ru-RU" i="1" smtClean="0"/>
              <a:t> в) только родители.</a:t>
            </a:r>
            <a:endParaRPr lang="ru-RU" smtClean="0"/>
          </a:p>
          <a:p>
            <a:endParaRPr lang="ru-RU"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143000"/>
          </a:xfrm>
        </p:spPr>
        <p:txBody>
          <a:bodyPr/>
          <a:lstStyle/>
          <a:p>
            <a:pPr fontAlgn="auto">
              <a:spcAft>
                <a:spcPts val="0"/>
              </a:spcAft>
              <a:defRPr/>
            </a:pPr>
            <a:r>
              <a:rPr lang="ru-RU" dirty="0" smtClean="0"/>
              <a:t>Первое право.</a:t>
            </a:r>
            <a:endParaRPr lang="ru-RU" dirty="0"/>
          </a:p>
        </p:txBody>
      </p:sp>
      <p:sp>
        <p:nvSpPr>
          <p:cNvPr id="15363" name="Содержимое 2"/>
          <p:cNvSpPr>
            <a:spLocks noGrp="1"/>
          </p:cNvSpPr>
          <p:nvPr>
            <p:ph idx="1"/>
          </p:nvPr>
        </p:nvSpPr>
        <p:spPr/>
        <p:txBody>
          <a:bodyPr/>
          <a:lstStyle/>
          <a:p>
            <a:r>
              <a:rPr lang="ru-RU" smtClean="0"/>
              <a:t>Ребенку должны принадлежать все указанные в настоящей Декларации права. Эти права должны признаваться за всеми детьми без всяких исключений и без различия или дискриминации по признаку расы, цвета кожи, пола, языка, религии, политических или иных убеждений, национального или социального происхождения, имущественного положения, рождения или иного обстоятельства, касающегося самого ребёнка или его семьи.</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p>
        </p:txBody>
      </p:sp>
      <p:sp>
        <p:nvSpPr>
          <p:cNvPr id="3" name="Содержимое 2"/>
          <p:cNvSpPr>
            <a:spLocks noGrp="1"/>
          </p:cNvSpPr>
          <p:nvPr>
            <p:ph idx="1"/>
          </p:nvPr>
        </p:nvSpPr>
        <p:spPr/>
        <p:txBody>
          <a:bodyPr>
            <a:normAutofit lnSpcReduction="10000"/>
          </a:bodyPr>
          <a:lstStyle/>
          <a:p>
            <a:pPr marL="274320" indent="-274320" fontAlgn="auto">
              <a:spcAft>
                <a:spcPts val="0"/>
              </a:spcAft>
              <a:buFont typeface="Wingdings 2"/>
              <a:buChar char=""/>
              <a:defRPr/>
            </a:pPr>
            <a:r>
              <a:rPr lang="ru-RU" dirty="0" smtClean="0"/>
              <a:t> </a:t>
            </a:r>
          </a:p>
          <a:p>
            <a:pPr marL="274320" indent="-274320" fontAlgn="auto">
              <a:spcAft>
                <a:spcPts val="0"/>
              </a:spcAft>
              <a:buFont typeface="Wingdings 2"/>
              <a:buChar char=""/>
              <a:defRPr/>
            </a:pPr>
            <a:r>
              <a:rPr lang="ru-RU" b="1" i="1" dirty="0" smtClean="0"/>
              <a:t> 16. В случае привлечения несовершеннолетнего к уголовной ответственности  при  проведении следствия обязательно</a:t>
            </a:r>
            <a:endParaRPr lang="ru-RU" dirty="0" smtClean="0"/>
          </a:p>
          <a:p>
            <a:pPr marL="274320" indent="-274320" fontAlgn="auto">
              <a:spcAft>
                <a:spcPts val="0"/>
              </a:spcAft>
              <a:buFont typeface="Wingdings 2"/>
              <a:buChar char=""/>
              <a:defRPr/>
            </a:pPr>
            <a:r>
              <a:rPr lang="ru-RU" b="1" i="1" dirty="0" smtClean="0"/>
              <a:t> присутствие:</a:t>
            </a:r>
            <a:endParaRPr lang="ru-RU" dirty="0" smtClean="0"/>
          </a:p>
          <a:p>
            <a:pPr marL="274320" indent="-274320" fontAlgn="auto">
              <a:spcAft>
                <a:spcPts val="0"/>
              </a:spcAft>
              <a:buFont typeface="Wingdings 2"/>
              <a:buChar char=""/>
              <a:defRPr/>
            </a:pPr>
            <a:r>
              <a:rPr lang="ru-RU" i="1" dirty="0" smtClean="0"/>
              <a:t> а) представителя местных органов власти;</a:t>
            </a:r>
            <a:endParaRPr lang="ru-RU" dirty="0" smtClean="0"/>
          </a:p>
          <a:p>
            <a:pPr marL="274320" indent="-274320" fontAlgn="auto">
              <a:spcAft>
                <a:spcPts val="0"/>
              </a:spcAft>
              <a:buFont typeface="Wingdings 2"/>
              <a:buChar char=""/>
              <a:defRPr/>
            </a:pPr>
            <a:r>
              <a:rPr lang="ru-RU" i="1" dirty="0" smtClean="0"/>
              <a:t> б) родителей;</a:t>
            </a:r>
            <a:endParaRPr lang="ru-RU" dirty="0" smtClean="0"/>
          </a:p>
          <a:p>
            <a:pPr marL="274320" indent="-274320" fontAlgn="auto">
              <a:spcAft>
                <a:spcPts val="0"/>
              </a:spcAft>
              <a:buFont typeface="Wingdings 2"/>
              <a:buChar char=""/>
              <a:defRPr/>
            </a:pPr>
            <a:r>
              <a:rPr lang="ru-RU" i="1" dirty="0" smtClean="0"/>
              <a:t> в) адвоката и педагога (психолога).</a:t>
            </a:r>
            <a:endParaRPr lang="ru-RU" dirty="0" smtClean="0"/>
          </a:p>
          <a:p>
            <a:pPr marL="274320" indent="-274320" fontAlgn="auto">
              <a:spcAft>
                <a:spcPts val="0"/>
              </a:spcAft>
              <a:buFont typeface="Wingdings 2"/>
              <a:buChar char=""/>
              <a:defRPr/>
            </a:pPr>
            <a:r>
              <a:rPr lang="ru-RU" b="1" i="1" dirty="0" smtClean="0"/>
              <a:t> </a:t>
            </a:r>
            <a:endParaRPr lang="ru-RU" dirty="0" smtClean="0"/>
          </a:p>
          <a:p>
            <a:pPr marL="274320" indent="-274320" fontAlgn="auto">
              <a:spcAft>
                <a:spcPts val="0"/>
              </a:spcAft>
              <a:buFont typeface="Wingdings 2"/>
              <a:buChar char=""/>
              <a:defRPr/>
            </a:pPr>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p>
        </p:txBody>
      </p:sp>
      <p:sp>
        <p:nvSpPr>
          <p:cNvPr id="44034" name="Содержимое 2"/>
          <p:cNvSpPr>
            <a:spLocks noGrp="1"/>
          </p:cNvSpPr>
          <p:nvPr>
            <p:ph idx="1"/>
          </p:nvPr>
        </p:nvSpPr>
        <p:spPr/>
        <p:txBody>
          <a:bodyPr/>
          <a:lstStyle/>
          <a:p>
            <a:r>
              <a:rPr lang="ru-RU" b="1" i="1" smtClean="0"/>
              <a:t>17. Ребенок, проживающий отдельно от одного или обоих  родителей, имеет  право:</a:t>
            </a:r>
            <a:endParaRPr lang="ru-RU" smtClean="0"/>
          </a:p>
          <a:p>
            <a:r>
              <a:rPr lang="ru-RU" i="1" smtClean="0"/>
              <a:t> а) на поддержание регулярных личных отношений с родителями, если это не наносит  вреда его жизни и воспитанию;</a:t>
            </a:r>
            <a:endParaRPr lang="ru-RU" smtClean="0"/>
          </a:p>
          <a:p>
            <a:r>
              <a:rPr lang="ru-RU" i="1" smtClean="0"/>
              <a:t> б) в случаях, предусмотренных распоряжением органов опеки и попечительства;</a:t>
            </a:r>
            <a:endParaRPr lang="ru-RU" smtClean="0"/>
          </a:p>
          <a:p>
            <a:r>
              <a:rPr lang="ru-RU" i="1" smtClean="0"/>
              <a:t> в) по согласию с родственниками или опекунами.  </a:t>
            </a:r>
            <a:endParaRPr lang="ru-RU" smtClean="0"/>
          </a:p>
          <a:p>
            <a:endParaRPr lang="ru-RU"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p>
        </p:txBody>
      </p:sp>
      <p:sp>
        <p:nvSpPr>
          <p:cNvPr id="45059" name="Содержимое 2"/>
          <p:cNvSpPr>
            <a:spLocks noGrp="1"/>
          </p:cNvSpPr>
          <p:nvPr>
            <p:ph idx="1"/>
          </p:nvPr>
        </p:nvSpPr>
        <p:spPr/>
        <p:txBody>
          <a:bodyPr/>
          <a:lstStyle/>
          <a:p>
            <a:r>
              <a:rPr lang="ru-RU" smtClean="0"/>
              <a:t>             </a:t>
            </a:r>
          </a:p>
          <a:p>
            <a:endParaRPr lang="ru-RU" smtClean="0"/>
          </a:p>
          <a:p>
            <a:pPr algn="ctr"/>
            <a:endParaRPr lang="ru-RU" sz="2000" smtClean="0"/>
          </a:p>
          <a:p>
            <a:pPr algn="ctr"/>
            <a:r>
              <a:rPr lang="ru-RU" sz="3200" smtClean="0"/>
              <a:t>   </a:t>
            </a:r>
            <a:r>
              <a:rPr lang="ru-RU" sz="3200" b="1" i="1" smtClean="0">
                <a:solidFill>
                  <a:srgbClr val="00B050"/>
                </a:solidFill>
              </a:rPr>
              <a:t>Спасибо за внимание!</a:t>
            </a:r>
          </a:p>
          <a:p>
            <a:pPr algn="ctr"/>
            <a:endParaRPr lang="ru-RU" sz="20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143000"/>
          </a:xfrm>
        </p:spPr>
        <p:txBody>
          <a:bodyPr/>
          <a:lstStyle/>
          <a:p>
            <a:pPr fontAlgn="auto">
              <a:spcAft>
                <a:spcPts val="0"/>
              </a:spcAft>
              <a:defRPr/>
            </a:pPr>
            <a:r>
              <a:rPr lang="ru-RU" dirty="0" smtClean="0"/>
              <a:t>Второе право.</a:t>
            </a:r>
            <a:endParaRPr lang="ru-RU" dirty="0"/>
          </a:p>
        </p:txBody>
      </p:sp>
      <p:sp>
        <p:nvSpPr>
          <p:cNvPr id="16387" name="Содержимое 2"/>
          <p:cNvSpPr>
            <a:spLocks noGrp="1"/>
          </p:cNvSpPr>
          <p:nvPr>
            <p:ph idx="1"/>
          </p:nvPr>
        </p:nvSpPr>
        <p:spPr/>
        <p:txBody>
          <a:bodyPr/>
          <a:lstStyle/>
          <a:p>
            <a:r>
              <a:rPr lang="ru-RU" smtClean="0"/>
              <a:t>Ребенку законом и другими средствами должна быть обеспечена специальная защита и предоставлены возможности и благоприятные условия, которые позволяли бы ему развиваться физически, умственно, нравственно, духовно и в социальном отношении здоровым и нормальным путём и в условиях свободы и достоинства. При издании с этой целью законов главным соображением должно быть наилучшее обеспечение интересов ребёнка.</a:t>
            </a: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143000"/>
          </a:xfrm>
        </p:spPr>
        <p:txBody>
          <a:bodyPr/>
          <a:lstStyle/>
          <a:p>
            <a:pPr fontAlgn="auto">
              <a:spcAft>
                <a:spcPts val="0"/>
              </a:spcAft>
              <a:defRPr/>
            </a:pPr>
            <a:r>
              <a:rPr lang="ru-RU" dirty="0" smtClean="0"/>
              <a:t>Третье право.</a:t>
            </a:r>
            <a:endParaRPr lang="ru-RU" dirty="0"/>
          </a:p>
        </p:txBody>
      </p:sp>
      <p:sp>
        <p:nvSpPr>
          <p:cNvPr id="17411" name="Содержимое 2"/>
          <p:cNvSpPr>
            <a:spLocks noGrp="1"/>
          </p:cNvSpPr>
          <p:nvPr>
            <p:ph idx="1"/>
          </p:nvPr>
        </p:nvSpPr>
        <p:spPr/>
        <p:txBody>
          <a:bodyPr/>
          <a:lstStyle/>
          <a:p>
            <a:r>
              <a:rPr lang="ru-RU" smtClean="0"/>
              <a:t>Ребенку должно принадлежать с его рождения </a:t>
            </a:r>
            <a:r>
              <a:rPr lang="ru-RU" sz="2800" smtClean="0">
                <a:solidFill>
                  <a:schemeClr val="hlink"/>
                </a:solidFill>
              </a:rPr>
              <a:t>право на имя и гражданство</a:t>
            </a:r>
            <a:r>
              <a:rPr lang="ru-RU" smtClean="0"/>
              <a:t>.</a:t>
            </a: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143000"/>
          </a:xfrm>
        </p:spPr>
        <p:txBody>
          <a:bodyPr/>
          <a:lstStyle/>
          <a:p>
            <a:pPr fontAlgn="auto">
              <a:spcAft>
                <a:spcPts val="0"/>
              </a:spcAft>
              <a:defRPr/>
            </a:pPr>
            <a:r>
              <a:rPr lang="ru-RU" dirty="0" smtClean="0"/>
              <a:t>Четвертое право.  </a:t>
            </a:r>
            <a:endParaRPr lang="ru-RU" dirty="0"/>
          </a:p>
        </p:txBody>
      </p:sp>
      <p:sp>
        <p:nvSpPr>
          <p:cNvPr id="18435" name="Содержимое 2"/>
          <p:cNvSpPr>
            <a:spLocks noGrp="1"/>
          </p:cNvSpPr>
          <p:nvPr>
            <p:ph idx="1"/>
          </p:nvPr>
        </p:nvSpPr>
        <p:spPr/>
        <p:txBody>
          <a:bodyPr/>
          <a:lstStyle/>
          <a:p>
            <a:r>
              <a:rPr lang="ru-RU" smtClean="0"/>
              <a:t>Ребенок должен пользоваться благами социального обеспечения. Ему должно принадлежать </a:t>
            </a:r>
            <a:r>
              <a:rPr lang="ru-RU" sz="2800" smtClean="0">
                <a:solidFill>
                  <a:schemeClr val="hlink"/>
                </a:solidFill>
              </a:rPr>
              <a:t>право на здоровый рост и развитие</a:t>
            </a:r>
            <a:r>
              <a:rPr lang="ru-RU" smtClean="0"/>
              <a:t>; с этой целью специальные уход и охрана должны быть обеспечены как ему, так и его матери, включая дородовый и послеродовый уход. Ребенку должно принадлежать </a:t>
            </a:r>
            <a:r>
              <a:rPr lang="ru-RU" sz="2800" smtClean="0">
                <a:solidFill>
                  <a:schemeClr val="hlink"/>
                </a:solidFill>
              </a:rPr>
              <a:t>право на надлежащее питание, жилище, развлечения и медицинское обслуживание.</a:t>
            </a:r>
          </a:p>
        </p:txBody>
      </p:sp>
    </p:spTree>
  </p:cSld>
  <p:clrMapOvr>
    <a:masterClrMapping/>
  </p:clrMapOvr>
  <p:transition>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30A0">
            <a:alpha val="50195"/>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143000"/>
          </a:xfrm>
        </p:spPr>
        <p:txBody>
          <a:bodyPr/>
          <a:lstStyle/>
          <a:p>
            <a:pPr fontAlgn="auto">
              <a:spcAft>
                <a:spcPts val="0"/>
              </a:spcAft>
              <a:defRPr/>
            </a:pPr>
            <a:r>
              <a:rPr lang="ru-RU" dirty="0" smtClean="0"/>
              <a:t>Пятое право.</a:t>
            </a:r>
            <a:endParaRPr lang="ru-RU" dirty="0"/>
          </a:p>
        </p:txBody>
      </p:sp>
      <p:sp>
        <p:nvSpPr>
          <p:cNvPr id="19459" name="Содержимое 2"/>
          <p:cNvSpPr>
            <a:spLocks noGrp="1"/>
          </p:cNvSpPr>
          <p:nvPr>
            <p:ph idx="1"/>
          </p:nvPr>
        </p:nvSpPr>
        <p:spPr/>
        <p:txBody>
          <a:bodyPr/>
          <a:lstStyle/>
          <a:p>
            <a:r>
              <a:rPr lang="ru-RU" smtClean="0"/>
              <a:t>Ребенку, который является неполноценным в физическом, психическом или социальном отношении, должны обеспечиваться </a:t>
            </a:r>
            <a:r>
              <a:rPr lang="ru-RU" sz="2800" smtClean="0">
                <a:solidFill>
                  <a:schemeClr val="hlink"/>
                </a:solidFill>
              </a:rPr>
              <a:t>специальные режим, образование и заботы</a:t>
            </a:r>
            <a:r>
              <a:rPr lang="ru-RU" smtClean="0"/>
              <a:t>, необходимые ввиду его особого состояния.</a:t>
            </a:r>
          </a:p>
        </p:txBody>
      </p:sp>
    </p:spTree>
  </p:cSld>
  <p:clrMapOvr>
    <a:masterClrMapping/>
  </p:clrMapOvr>
  <p:transition>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030A0">
            <a:alpha val="50195"/>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143000"/>
          </a:xfrm>
        </p:spPr>
        <p:txBody>
          <a:bodyPr/>
          <a:lstStyle/>
          <a:p>
            <a:pPr fontAlgn="auto">
              <a:spcAft>
                <a:spcPts val="0"/>
              </a:spcAft>
              <a:defRPr/>
            </a:pPr>
            <a:r>
              <a:rPr lang="ru-RU" dirty="0" smtClean="0"/>
              <a:t>Шестое право.</a:t>
            </a:r>
            <a:endParaRPr lang="ru-RU" dirty="0"/>
          </a:p>
        </p:txBody>
      </p:sp>
      <p:sp>
        <p:nvSpPr>
          <p:cNvPr id="3" name="Содержимое 2"/>
          <p:cNvSpPr>
            <a:spLocks noGrp="1"/>
          </p:cNvSpPr>
          <p:nvPr>
            <p:ph idx="1"/>
          </p:nvPr>
        </p:nvSpPr>
        <p:spPr/>
        <p:txBody>
          <a:bodyPr>
            <a:normAutofit/>
          </a:bodyPr>
          <a:lstStyle/>
          <a:p>
            <a:pPr>
              <a:lnSpc>
                <a:spcPct val="80000"/>
              </a:lnSpc>
            </a:pPr>
            <a:r>
              <a:rPr lang="ru-RU" sz="2400" smtClean="0">
                <a:solidFill>
                  <a:schemeClr val="hlink"/>
                </a:solidFill>
              </a:rPr>
              <a:t>Ребенок для полного и гармоничного развития его личности нуждается в любви и понимании</a:t>
            </a:r>
            <a:r>
              <a:rPr lang="ru-RU" sz="2200" smtClean="0"/>
              <a:t>. Он должен, когда это возможно, расти на попечении и под ответственностью своих родителей и во всяком случае в атмосфере любви и моральной и материальной обеспеченности; малолетний ребёнок не должен, кроме тех случаев, когда имеются исключительные обстоятельства, быть разлучаем со своей матерью. На обществе и на органах публичной власти должна лежать обязанность осуществлять особую заботу о детях, не имеющих семьи, и о детях, не имеющих достаточных средств к существованию. Желательно, чтобы многодетным семьям предоставлялись государственные или иные пособия на содержание детей.</a:t>
            </a:r>
          </a:p>
        </p:txBody>
      </p:sp>
    </p:spTree>
  </p:cSld>
  <p:clrMapOvr>
    <a:masterClrMapping/>
  </p:clrMapOvr>
  <p:transition>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143000"/>
          </a:xfrm>
        </p:spPr>
        <p:txBody>
          <a:bodyPr/>
          <a:lstStyle/>
          <a:p>
            <a:pPr fontAlgn="auto">
              <a:spcAft>
                <a:spcPts val="0"/>
              </a:spcAft>
              <a:defRPr/>
            </a:pPr>
            <a:r>
              <a:rPr lang="ru-RU" dirty="0" smtClean="0"/>
              <a:t>Седьмое право.</a:t>
            </a:r>
            <a:endParaRPr lang="ru-RU" dirty="0"/>
          </a:p>
        </p:txBody>
      </p:sp>
      <p:sp>
        <p:nvSpPr>
          <p:cNvPr id="3" name="Содержимое 2"/>
          <p:cNvSpPr>
            <a:spLocks noGrp="1"/>
          </p:cNvSpPr>
          <p:nvPr>
            <p:ph idx="1"/>
          </p:nvPr>
        </p:nvSpPr>
        <p:spPr/>
        <p:txBody>
          <a:bodyPr>
            <a:normAutofit/>
          </a:bodyPr>
          <a:lstStyle/>
          <a:p>
            <a:pPr>
              <a:lnSpc>
                <a:spcPct val="80000"/>
              </a:lnSpc>
            </a:pPr>
            <a:r>
              <a:rPr lang="ru-RU" sz="2000" smtClean="0"/>
              <a:t>Ребенок имеет </a:t>
            </a:r>
            <a:r>
              <a:rPr lang="ru-RU" sz="2400" smtClean="0">
                <a:solidFill>
                  <a:schemeClr val="hlink"/>
                </a:solidFill>
              </a:rPr>
              <a:t>право на получение образования, которое должно быть бесплатным и обязательным</a:t>
            </a:r>
            <a:r>
              <a:rPr lang="ru-RU" sz="2000" smtClean="0"/>
              <a:t>, по крайней мере на начальных стадиях. Ему должно даваться образование, которое способствовало бы его общему культурному развитию и благодаря которому он мог бы, на основе равенства возможностей, развить свои способности и личное суждение, а также сознание моральной и социальной ответственности и стать полезным членом общества. Наилучшее обеспечение интересов ребёнка должно быть руководящим принципом для тех, на ком лежит </a:t>
            </a:r>
            <a:r>
              <a:rPr lang="ru-RU" sz="2400" smtClean="0">
                <a:solidFill>
                  <a:schemeClr val="hlink"/>
                </a:solidFill>
              </a:rPr>
              <a:t>ответственность за его образование и обучение</a:t>
            </a:r>
            <a:r>
              <a:rPr lang="ru-RU" sz="2000" smtClean="0">
                <a:solidFill>
                  <a:schemeClr val="hlink"/>
                </a:solidFill>
              </a:rPr>
              <a:t>;</a:t>
            </a:r>
            <a:r>
              <a:rPr lang="ru-RU" sz="2000" smtClean="0"/>
              <a:t> эта ответственность </a:t>
            </a:r>
            <a:r>
              <a:rPr lang="ru-RU" sz="2400" smtClean="0">
                <a:solidFill>
                  <a:schemeClr val="hlink"/>
                </a:solidFill>
              </a:rPr>
              <a:t>лежит прежде всего на его родителях</a:t>
            </a:r>
            <a:r>
              <a:rPr lang="ru-RU" sz="2000" smtClean="0"/>
              <a:t>. Ребенку должна быть обеспечена полная возможность игр и развлечений, которые были бы направлены на цели, преследуемые образованием; общество и органы публичной власти должны прилагать усилия к тому, чтобы способствовать осуществлению указанного права.</a:t>
            </a:r>
          </a:p>
        </p:txBody>
      </p:sp>
    </p:spTree>
  </p:cSld>
  <p:clrMapOvr>
    <a:masterClrMapping/>
  </p:clrMapOvr>
  <p:transition>
    <p:cover dir="l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83</TotalTime>
  <Words>1011</Words>
  <Application>Microsoft Office PowerPoint</Application>
  <PresentationFormat>Экран (4:3)</PresentationFormat>
  <Paragraphs>105</Paragraphs>
  <Slides>32</Slides>
  <Notes>0</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5</vt:i4>
      </vt:variant>
      <vt:variant>
        <vt:lpstr>Заголовки слайдов</vt:lpstr>
      </vt:variant>
      <vt:variant>
        <vt:i4>32</vt:i4>
      </vt:variant>
    </vt:vector>
  </HeadingPairs>
  <TitlesOfParts>
    <vt:vector size="42" baseType="lpstr">
      <vt:lpstr>Trebuchet MS</vt:lpstr>
      <vt:lpstr>Arial</vt:lpstr>
      <vt:lpstr>Wingdings 2</vt:lpstr>
      <vt:lpstr>Wingdings</vt:lpstr>
      <vt:lpstr>Calibri</vt:lpstr>
      <vt:lpstr>Изящная</vt:lpstr>
      <vt:lpstr>Изящная</vt:lpstr>
      <vt:lpstr>Изящная</vt:lpstr>
      <vt:lpstr>Изящная</vt:lpstr>
      <vt:lpstr>Изящная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Олег</dc:creator>
  <cp:lastModifiedBy>Пользователь</cp:lastModifiedBy>
  <cp:revision>8</cp:revision>
  <dcterms:created xsi:type="dcterms:W3CDTF">2011-12-10T15:55:13Z</dcterms:created>
  <dcterms:modified xsi:type="dcterms:W3CDTF">2011-12-12T07:33:29Z</dcterms:modified>
</cp:coreProperties>
</file>