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9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4437793-28C0-4D0D-8CD3-771640354C3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469E73-AAF3-49A9-9AF1-BB57FFBDED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diamond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User\&#1056;&#1072;&#1073;&#1086;&#1095;&#1080;&#1081;%20&#1089;&#1090;&#1086;&#1083;\&#1084;&#1091;&#1079;&#1099;&#1082;&#1072;\&#1082;&#1072;&#1079;&#1072;&#1093;&#1089;&#1082;&#1080;&#1077;\&#1076;&#1086;&#1084;&#1073;&#1088;&#1072;_-_&#1082;&#1072;&#1079;&#1072;&#1093;&#1089;&#1082;&#1072;&#1103;_&#1085;&#1072;&#1088;&#1086;&#1076;&#1085;&#1072;&#1103;_-_(mp3poisk.net).mp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домбра_-_казахская_народная_-_(mp3poisk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4282" y="6286520"/>
            <a:ext cx="304800" cy="304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910" y="714356"/>
            <a:ext cx="792961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На уроках литературы мы изучаем УНТ(устное народное творчество) разных народов. Но большее внимание мы уделяем русскому фольклору. Я же поставила перед собой цель: изучить фольклор казахского народа, его обычаи и обряды. Я считаю, что история казахского народа, его обычаи и обряды не потеряли своей актуальности. Моей задачей было изучение обряда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«</a:t>
            </a:r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Қ</a:t>
            </a:r>
            <a:r>
              <a:rPr lang="ru-RU" sz="32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ыр</a:t>
            </a:r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қ</a:t>
            </a:r>
            <a:r>
              <a:rPr lang="ru-RU" sz="32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ынан  шы</a:t>
            </a:r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ғ</a:t>
            </a:r>
            <a:r>
              <a:rPr lang="ru-RU" sz="32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ару</a:t>
            </a:r>
            <a:r>
              <a:rPr lang="ru-RU" sz="32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» И сейчас я вам покажу результат моей работы, хочу сказать, что в этой работе мне помогали бабушка и дядя.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40719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   </a:t>
            </a:r>
            <a:r>
              <a:rPr lang="ru-RU" sz="3200" b="1" dirty="0" smtClean="0">
                <a:latin typeface="Monotype Corsiva" pitchFamily="66" charset="0"/>
              </a:rPr>
              <a:t>В </a:t>
            </a:r>
            <a:r>
              <a:rPr lang="ru-RU" sz="3200" b="1" dirty="0">
                <a:latin typeface="Monotype Corsiva" pitchFamily="66" charset="0"/>
              </a:rPr>
              <a:t>этих обычаях </a:t>
            </a:r>
            <a:r>
              <a:rPr lang="ru-RU" sz="3200" b="1" dirty="0" smtClean="0">
                <a:latin typeface="Monotype Corsiva" pitchFamily="66" charset="0"/>
              </a:rPr>
              <a:t>участвуют </a:t>
            </a:r>
            <a:r>
              <a:rPr lang="ru-RU" sz="3200" b="1" dirty="0">
                <a:latin typeface="Monotype Corsiva" pitchFamily="66" charset="0"/>
              </a:rPr>
              <a:t>только женщины, которые </a:t>
            </a:r>
            <a:r>
              <a:rPr lang="ru-RU" sz="3200" b="1" dirty="0" smtClean="0">
                <a:latin typeface="Monotype Corsiva" pitchFamily="66" charset="0"/>
              </a:rPr>
              <a:t>одариваются </a:t>
            </a:r>
            <a:r>
              <a:rPr lang="ru-RU" sz="3200" b="1" dirty="0">
                <a:latin typeface="Monotype Corsiva" pitchFamily="66" charset="0"/>
              </a:rPr>
              <a:t>подарками. Обязательным ритуалом </a:t>
            </a:r>
            <a:r>
              <a:rPr lang="ru-RU" sz="3200" b="1" dirty="0" smtClean="0">
                <a:latin typeface="Monotype Corsiva" pitchFamily="66" charset="0"/>
              </a:rPr>
              <a:t>является </a:t>
            </a:r>
            <a:r>
              <a:rPr lang="ru-RU" sz="3200" b="1" dirty="0">
                <a:latin typeface="Monotype Corsiva" pitchFamily="66" charset="0"/>
              </a:rPr>
              <a:t>раздача лепешек, испеченных к этому событию. </a:t>
            </a:r>
          </a:p>
        </p:txBody>
      </p:sp>
      <p:pic>
        <p:nvPicPr>
          <p:cNvPr id="57348" name="Picture 4" descr="C:\Documents and Settings\User\Рабочий стол\Новая папка\6765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14290"/>
            <a:ext cx="4071966" cy="647134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14290"/>
            <a:ext cx="83582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    Наши </a:t>
            </a:r>
            <a:r>
              <a:rPr lang="ru-RU" sz="2400" b="1" dirty="0">
                <a:latin typeface="Monotype Corsiva" pitchFamily="66" charset="0"/>
              </a:rPr>
              <a:t>предки особое значение придавали обряду </a:t>
            </a:r>
            <a:r>
              <a:rPr lang="ru-RU" sz="2400" b="1" dirty="0" err="1">
                <a:latin typeface="Monotype Corsiva" pitchFamily="66" charset="0"/>
              </a:rPr>
              <a:t>ат</a:t>
            </a:r>
            <a:r>
              <a:rPr lang="ru-RU" sz="2400" b="1" dirty="0">
                <a:latin typeface="Monotype Corsiva" pitchFamily="66" charset="0"/>
              </a:rPr>
              <a:t> кою (наречение) или 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Азан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>
                <a:latin typeface="Monotype Corsiva" pitchFamily="66" charset="0"/>
              </a:rPr>
              <a:t>Шакыру</a:t>
            </a:r>
            <a:r>
              <a:rPr lang="ru-RU" sz="2400" b="1" dirty="0">
                <a:latin typeface="Monotype Corsiva" pitchFamily="66" charset="0"/>
              </a:rPr>
              <a:t> (зов). Суть этого обряда </a:t>
            </a:r>
            <a:r>
              <a:rPr lang="ru-RU" sz="2400" b="1" dirty="0" smtClean="0">
                <a:latin typeface="Monotype Corsiva" pitchFamily="66" charset="0"/>
              </a:rPr>
              <a:t>заключается в </a:t>
            </a:r>
            <a:r>
              <a:rPr lang="ru-RU" sz="2400" b="1" dirty="0">
                <a:latin typeface="Monotype Corsiva" pitchFamily="66" charset="0"/>
              </a:rPr>
              <a:t>том, что через сорок дней после рождения ребенка </a:t>
            </a:r>
            <a:r>
              <a:rPr lang="ru-RU" sz="2400" b="1" dirty="0" smtClean="0">
                <a:latin typeface="Monotype Corsiva" pitchFamily="66" charset="0"/>
              </a:rPr>
              <a:t>собираются аксакалы </a:t>
            </a:r>
            <a:r>
              <a:rPr lang="ru-RU" sz="2400" b="1" dirty="0">
                <a:latin typeface="Monotype Corsiva" pitchFamily="66" charset="0"/>
              </a:rPr>
              <a:t>аула и с утренней молитвой </a:t>
            </a:r>
            <a:r>
              <a:rPr lang="ru-RU" sz="2400" b="1" dirty="0" smtClean="0">
                <a:latin typeface="Monotype Corsiva" pitchFamily="66" charset="0"/>
              </a:rPr>
              <a:t>дают ему </a:t>
            </a:r>
            <a:r>
              <a:rPr lang="ru-RU" sz="2400" b="1" dirty="0">
                <a:latin typeface="Monotype Corsiva" pitchFamily="66" charset="0"/>
              </a:rPr>
              <a:t>имя. </a:t>
            </a:r>
            <a:r>
              <a:rPr lang="ru-RU" sz="2400" b="1" dirty="0" smtClean="0">
                <a:latin typeface="Monotype Corsiva" pitchFamily="66" charset="0"/>
              </a:rPr>
              <a:t>Это конечно делают непременно свекры, особенно если это первый ребенок  у молодых. Фантазия у них конечно очень бурная, в фаворитах имена батыров, исторических личностей, также к именам любят добавлять бек, бай, хан, султан. В общем, всем пророчат быть непременно ханом, богатым и известным. Если же молодые родители захотят назвать своего ребенка сами, то старшее поколение может не на шутку обидеться. Трактуется как неуважение к старшему поколению. </a:t>
            </a:r>
            <a:endParaRPr lang="ru-RU" sz="2400" b="1" dirty="0">
              <a:latin typeface="Monotype Corsiva" pitchFamily="66" charset="0"/>
            </a:endParaRPr>
          </a:p>
        </p:txBody>
      </p:sp>
      <p:pic>
        <p:nvPicPr>
          <p:cNvPr id="58370" name="Picture 2" descr="C:\Documents and Settings\User\Рабочий стол\Новая папка\загруженное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4433605"/>
            <a:ext cx="3500462" cy="242439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14290"/>
            <a:ext cx="828680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  Как </a:t>
            </a:r>
            <a:r>
              <a:rPr lang="ru-RU" sz="2400" b="1" dirty="0">
                <a:latin typeface="Monotype Corsiva" pitchFamily="66" charset="0"/>
              </a:rPr>
              <a:t>только имя ребенку выбрали, делается обряд "Наречение имени", когда имам, ребёнку на ушко в правое читает </a:t>
            </a:r>
            <a:r>
              <a:rPr lang="ru-RU" sz="2400" b="1" dirty="0" err="1">
                <a:latin typeface="Monotype Corsiva" pitchFamily="66" charset="0"/>
              </a:rPr>
              <a:t>Азан</a:t>
            </a:r>
            <a:r>
              <a:rPr lang="ru-RU" sz="2400" b="1" dirty="0">
                <a:latin typeface="Monotype Corsiva" pitchFamily="66" charset="0"/>
              </a:rPr>
              <a:t> (призыв к сбору на молитву), а на левое ушко читается </a:t>
            </a:r>
            <a:r>
              <a:rPr lang="ru-RU" sz="2400" b="1" dirty="0" err="1">
                <a:latin typeface="Monotype Corsiva" pitchFamily="66" charset="0"/>
              </a:rPr>
              <a:t>Икамат</a:t>
            </a:r>
            <a:r>
              <a:rPr lang="ru-RU" sz="2400" b="1" dirty="0">
                <a:latin typeface="Monotype Corsiva" pitchFamily="66" charset="0"/>
              </a:rPr>
              <a:t> (призыв к началу молитвы). После этого ребёнку оглашается имя и за него читается молитва с прошением для него лучшей доли на этой Земле. Обычно собираются гости и они угощаются вкусной едой. Далее отец ребёнка, приносит в жертву Аллаху барашка, всё жертвенное мясо раздаётся.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4" descr="C:\Documents and Settings\User\Рабочий стол\Новая папка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071810"/>
            <a:ext cx="5357850" cy="35524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57158" y="2285992"/>
            <a:ext cx="8458200" cy="12192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   Существует ещё один очень интересный обычай, дошедший до нас из глубины веков. Это обряд </a:t>
            </a:r>
            <a:r>
              <a:rPr lang="ru-RU" sz="2400" b="1" dirty="0" err="1" smtClean="0">
                <a:solidFill>
                  <a:schemeClr val="tx1"/>
                </a:solidFill>
                <a:latin typeface="Monotype Corsiva" pitchFamily="66" charset="0"/>
              </a:rPr>
              <a:t>Иткойлек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 (собачья рубашка). Для этого обряда специально выпекается круглый хлеб с дырочкой (как бублик). Берётся первая рубашка младенца, через дырочку в хлебе продевается эта  рубашка и привязывается к  шее собаки. Затем собаку отпускают, а дети из соседних домов бегут за этой собакой, догоняют её, снимают рубашку с хлебом. За это хозяева дома одаривают детей сладостями, а рубашку сохраняют. Рубашка считается оберегом, поэтому её кладут с собой в дальнюю дорогу ребёнку.</a:t>
            </a:r>
            <a:endParaRPr lang="ru-RU" sz="2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59394" name="Picture 2" descr="C:\Documents and Settings\User\Рабочий стол\Новая папка\загруженное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648686"/>
            <a:ext cx="4929222" cy="320931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ая волна 1"/>
          <p:cNvSpPr/>
          <p:nvPr/>
        </p:nvSpPr>
        <p:spPr>
          <a:xfrm>
            <a:off x="1000100" y="2428868"/>
            <a:ext cx="7143800" cy="1834158"/>
          </a:xfrm>
          <a:prstGeom prst="doubleWave">
            <a:avLst>
              <a:gd name="adj1" fmla="val 12500"/>
              <a:gd name="adj2" fmla="val 259"/>
            </a:avLst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0" y="0"/>
            <a:ext cx="9144000" cy="1219200"/>
            <a:chOff x="0" y="0"/>
            <a:chExt cx="9715536" cy="1219200"/>
          </a:xfrm>
        </p:grpSpPr>
        <p:pic>
          <p:nvPicPr>
            <p:cNvPr id="7170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4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14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5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886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6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43306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7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57752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8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8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9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286644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0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501090" y="0"/>
              <a:ext cx="1214446" cy="1219200"/>
            </a:xfrm>
            <a:prstGeom prst="rect">
              <a:avLst/>
            </a:prstGeom>
            <a:noFill/>
          </p:spPr>
        </p:pic>
      </p:grpSp>
      <p:grpSp>
        <p:nvGrpSpPr>
          <p:cNvPr id="12" name="Группа 11"/>
          <p:cNvGrpSpPr/>
          <p:nvPr/>
        </p:nvGrpSpPr>
        <p:grpSpPr>
          <a:xfrm rot="10800000">
            <a:off x="0" y="5638800"/>
            <a:ext cx="9144000" cy="1219200"/>
            <a:chOff x="0" y="0"/>
            <a:chExt cx="9715536" cy="1219200"/>
          </a:xfrm>
        </p:grpSpPr>
        <p:pic>
          <p:nvPicPr>
            <p:cNvPr id="13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4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14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5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886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6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43306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7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57752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8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8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19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286645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20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501090" y="0"/>
              <a:ext cx="1214446" cy="1219200"/>
            </a:xfrm>
            <a:prstGeom prst="rect">
              <a:avLst/>
            </a:prstGeom>
            <a:noFill/>
          </p:spPr>
        </p:pic>
      </p:grpSp>
      <p:grpSp>
        <p:nvGrpSpPr>
          <p:cNvPr id="30" name="Группа 29"/>
          <p:cNvGrpSpPr/>
          <p:nvPr/>
        </p:nvGrpSpPr>
        <p:grpSpPr>
          <a:xfrm rot="16200000">
            <a:off x="-1626758" y="2769742"/>
            <a:ext cx="4472717" cy="1219200"/>
            <a:chOff x="2428860" y="0"/>
            <a:chExt cx="4862538" cy="1219200"/>
          </a:xfrm>
        </p:grpSpPr>
        <p:pic>
          <p:nvPicPr>
            <p:cNvPr id="33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886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34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43306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35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57752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36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8" y="0"/>
              <a:ext cx="1219200" cy="1219200"/>
            </a:xfrm>
            <a:prstGeom prst="rect">
              <a:avLst/>
            </a:prstGeom>
            <a:noFill/>
          </p:spPr>
        </p:pic>
      </p:grpSp>
      <p:grpSp>
        <p:nvGrpSpPr>
          <p:cNvPr id="39" name="Группа 38"/>
          <p:cNvGrpSpPr/>
          <p:nvPr/>
        </p:nvGrpSpPr>
        <p:grpSpPr>
          <a:xfrm rot="5400000">
            <a:off x="6319822" y="2819402"/>
            <a:ext cx="4429156" cy="1219200"/>
            <a:chOff x="2428860" y="0"/>
            <a:chExt cx="4862538" cy="1219200"/>
          </a:xfrm>
        </p:grpSpPr>
        <p:pic>
          <p:nvPicPr>
            <p:cNvPr id="40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8860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41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43306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42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57752" y="0"/>
              <a:ext cx="1219200" cy="1219200"/>
            </a:xfrm>
            <a:prstGeom prst="rect">
              <a:avLst/>
            </a:prstGeom>
            <a:noFill/>
          </p:spPr>
        </p:pic>
        <p:pic>
          <p:nvPicPr>
            <p:cNvPr id="43" name="Picture 2" descr="C:\Users\МБОУ ЗООШ\Documents\загруженное (4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8" y="0"/>
              <a:ext cx="1219200" cy="12192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ГГГГГ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User\Рабочий стол\Новая папка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0623" y="0"/>
            <a:ext cx="9294623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00166" y="5643578"/>
            <a:ext cx="649729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«</a:t>
            </a:r>
            <a:r>
              <a:rPr lang="ru-RU" sz="6000" b="1" i="1" dirty="0" err="1" smtClean="0">
                <a:solidFill>
                  <a:schemeClr val="bg1"/>
                </a:solidFill>
                <a:latin typeface="Monotype Corsiva" pitchFamily="66" charset="0"/>
              </a:rPr>
              <a:t>Қ</a:t>
            </a:r>
            <a:r>
              <a:rPr lang="ru-RU" sz="6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ыр</a:t>
            </a:r>
            <a:r>
              <a:rPr lang="ru-RU" sz="6000" i="1" dirty="0" err="1" smtClean="0">
                <a:solidFill>
                  <a:schemeClr val="bg1"/>
                </a:solidFill>
                <a:latin typeface="Monotype Corsiva" pitchFamily="66" charset="0"/>
              </a:rPr>
              <a:t>қ</a:t>
            </a:r>
            <a:r>
              <a:rPr lang="ru-RU" sz="6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ынан  шы</a:t>
            </a:r>
            <a:r>
              <a:rPr lang="ru-RU" sz="6000" i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ғ</a:t>
            </a:r>
            <a:r>
              <a:rPr lang="ru-RU" sz="6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ару»</a:t>
            </a:r>
            <a:endParaRPr lang="ru-RU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071546"/>
            <a:ext cx="835824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Составной частью культуры каждого народа является сохранение своих обычаев, традиции и обрядов, которые должны передаваться из поколения в поколение. Между тремя этими понятиями есть различия, но в целом они составляют систему культурных ценностей любого поселения.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   Обычаи – это общепринятый порядок в быту того или иного народа. Традиции – исторически сложившиеся и передающиеся из поколения в поколение обычаи, нормы поведения.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Обряд – совокупность действий, установленных обычаем или ритуалом, в которых воплощаются какие-нибудь религиозные представления, бытовые традиции.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Обычаи, традиции и обряды у казахов до 1917 года были сформированы на протяжении нескольких столетий и определялись кочевым образом жизни и мусульманской религией. Условно их можно разделить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погребально-поминальный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 обряд, свадебный обряд , детский обряд и связанные с ними обычаи и традиции.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В этой работе я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 хочу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</a:rPr>
              <a:t> рассказать об обрядах, связанных с рождением ребёнка.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0" y="0"/>
            <a:ext cx="9144000" cy="1007432"/>
            <a:chOff x="0" y="0"/>
            <a:chExt cx="9144000" cy="100743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643042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43042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240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43438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43636" y="0"/>
              <a:ext cx="1500198" cy="1007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43835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1" name="Группа 10"/>
          <p:cNvGrpSpPr/>
          <p:nvPr/>
        </p:nvGrpSpPr>
        <p:grpSpPr>
          <a:xfrm rot="10800000">
            <a:off x="0" y="5850568"/>
            <a:ext cx="9144000" cy="1007432"/>
            <a:chOff x="0" y="0"/>
            <a:chExt cx="9144000" cy="1007432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643042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43042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240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43438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43636" y="0"/>
              <a:ext cx="1500198" cy="1007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43835" y="0"/>
              <a:ext cx="1500165" cy="1007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143512"/>
            <a:ext cx="8686800" cy="1428760"/>
          </a:xfrm>
        </p:spPr>
        <p:txBody>
          <a:bodyPr>
            <a:noAutofit/>
          </a:bodyPr>
          <a:lstStyle/>
          <a:p>
            <a:pPr algn="just"/>
            <a:r>
              <a:rPr lang="ru-RU" sz="2400" b="1" cap="none" dirty="0" smtClean="0">
                <a:solidFill>
                  <a:schemeClr val="tx1"/>
                </a:solidFill>
                <a:latin typeface="Monotype Corsiva" pitchFamily="66" charset="0"/>
              </a:rPr>
              <a:t>Каждая семья не представляет своего счастья без детей, особенно мальчиков – продолжателя рода по отцовской линии. В связи с рождением  и воспитанием ребенка, у казахов сложилось множество обычаев, обрядов, связанных с многовековым народным опытом и с различными древними верованиями.</a:t>
            </a:r>
            <a:endParaRPr lang="ru-RU" sz="2400" b="1" cap="none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52226" name="Picture 2" descr="C:\Documents and Settings\User\Рабочий стол\Новая папка\s7278_1303120802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0"/>
            <a:ext cx="3290900" cy="4936350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786050" cy="2627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0"/>
            <a:ext cx="3071802" cy="2461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357430"/>
            <a:ext cx="3071802" cy="2387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71744"/>
            <a:ext cx="278605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00034" y="214290"/>
            <a:ext cx="8458200" cy="1219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   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Каждый, кто узнавал о рождении ребенка, особенно если это был сын – продолжатель рода, спешил первым оповестить родных и близких криком </a:t>
            </a:r>
            <a:r>
              <a:rPr lang="ru-RU" sz="2400" b="1" dirty="0" err="1" smtClean="0">
                <a:solidFill>
                  <a:schemeClr val="tx1"/>
                </a:solidFill>
                <a:latin typeface="Monotype Corsiva" pitchFamily="66" charset="0"/>
              </a:rPr>
              <a:t>суюнши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 (известие). Все сразу понимали, что он пришел с добрыми известиями. За это давали подарок. </a:t>
            </a:r>
            <a:endParaRPr lang="ru-RU" sz="2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428736"/>
            <a:ext cx="3929090" cy="524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 descr="C:\Users\МБОУ ЗООШ\Documents\paste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1428736"/>
            <a:ext cx="923925" cy="5253055"/>
          </a:xfrm>
          <a:prstGeom prst="rect">
            <a:avLst/>
          </a:prstGeom>
          <a:noFill/>
        </p:spPr>
      </p:pic>
      <p:pic>
        <p:nvPicPr>
          <p:cNvPr id="6" name="Picture 3" descr="C:\Users\МБОУ ЗООШ\Documents\paste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571604" y="1428736"/>
            <a:ext cx="923925" cy="52530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28596" y="5286388"/>
            <a:ext cx="8458200" cy="12192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    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В первый день молодежь без приглашения собиралась на </a:t>
            </a:r>
            <a:r>
              <a:rPr lang="ru-RU" sz="2400" b="1" dirty="0" err="1" smtClean="0">
                <a:solidFill>
                  <a:schemeClr val="tx1"/>
                </a:solidFill>
                <a:latin typeface="Monotype Corsiva" pitchFamily="66" charset="0"/>
              </a:rPr>
              <a:t>Шилдехана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, чтобы отметить рождение ребенка. Затем на сороковой день от рождения ребенка проводилась </a:t>
            </a:r>
            <a:r>
              <a:rPr lang="ru-RU" sz="2400" b="1" dirty="0" err="1" smtClean="0">
                <a:solidFill>
                  <a:schemeClr val="tx1"/>
                </a:solidFill>
                <a:latin typeface="Monotype Corsiva" pitchFamily="66" charset="0"/>
              </a:rPr>
              <a:t>колжа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  <a:latin typeface="Monotype Corsiva" pitchFamily="66" charset="0"/>
              </a:rPr>
              <a:t>Колжа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</a:rPr>
              <a:t> – ритуальное угощение матери после родов. Блюда предназначались главным образом для восстановления сил роженицы. Именно ей, в первую очередь, подавался горячий бульон и только потом угощались остальные. </a:t>
            </a:r>
            <a:endParaRPr lang="ru-RU" sz="2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54274" name="Picture 2" descr="C:\Documents and Settings\User\Рабочий стол\Новая папка\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290"/>
            <a:ext cx="4929222" cy="39481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    Для такого случая приносят в жертву молодую овцу и отваривают её. Большое значение придают шейному позвонку. Участники трапезы откусывают мясо зубами. Причем первой это делает роженица, а последней </a:t>
            </a:r>
            <a:r>
              <a:rPr lang="ru-RU" sz="2400" b="1" dirty="0" err="1" smtClean="0">
                <a:latin typeface="Monotype Corsiva" pitchFamily="66" charset="0"/>
              </a:rPr>
              <a:t>кындык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шище</a:t>
            </a:r>
            <a:r>
              <a:rPr lang="ru-RU" sz="2400" b="1" dirty="0" smtClean="0">
                <a:latin typeface="Monotype Corsiva" pitchFamily="66" charset="0"/>
              </a:rPr>
              <a:t> (вторая мать). После трапезы кость не выбрасывают, а насаживают на  палочку сквозь спинномозговой канал и вешают в комнате младенца. Снимают её только тогда, когда ребенок  начинает самостоятельно  держать голову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55298" name="Picture 2" descr="C:\Documents and Settings\User\Рабочий стол\Новая папка\la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928934"/>
            <a:ext cx="3286148" cy="374620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8501122" cy="542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     На </a:t>
            </a:r>
            <a:r>
              <a:rPr lang="ru-RU" sz="2400" b="1" dirty="0">
                <a:latin typeface="Monotype Corsiva" pitchFamily="66" charset="0"/>
              </a:rPr>
              <a:t>сороковой день также </a:t>
            </a:r>
            <a:r>
              <a:rPr lang="ru-RU" sz="2400" b="1" dirty="0" smtClean="0">
                <a:latin typeface="Monotype Corsiva" pitchFamily="66" charset="0"/>
              </a:rPr>
              <a:t>осуществляется </a:t>
            </a:r>
            <a:r>
              <a:rPr lang="ru-RU" sz="2400" b="1" dirty="0">
                <a:latin typeface="Monotype Corsiva" pitchFamily="66" charset="0"/>
              </a:rPr>
              <a:t>обычай </a:t>
            </a:r>
            <a:r>
              <a:rPr lang="ru-RU" sz="2400" b="1" dirty="0" err="1">
                <a:latin typeface="Monotype Corsiva" pitchFamily="66" charset="0"/>
              </a:rPr>
              <a:t>кыркынан</a:t>
            </a:r>
            <a:r>
              <a:rPr lang="ru-RU" sz="2400" b="1" dirty="0">
                <a:latin typeface="Monotype Corsiva" pitchFamily="66" charset="0"/>
              </a:rPr>
              <a:t> </a:t>
            </a:r>
            <a:r>
              <a:rPr lang="ru-RU" sz="2400" b="1" dirty="0" err="1">
                <a:latin typeface="Monotype Corsiva" pitchFamily="66" charset="0"/>
              </a:rPr>
              <a:t>шыгару</a:t>
            </a:r>
            <a:r>
              <a:rPr lang="ru-RU" sz="2400" b="1" dirty="0">
                <a:latin typeface="Monotype Corsiva" pitchFamily="66" charset="0"/>
              </a:rPr>
              <a:t> (вывести из сорока дней). </a:t>
            </a:r>
            <a:r>
              <a:rPr lang="ru-RU" sz="2400" b="1" dirty="0" smtClean="0">
                <a:latin typeface="Monotype Corsiva" pitchFamily="66" charset="0"/>
              </a:rPr>
              <a:t>Участниками обряда являются уважаемые пожилые и молодые женщины. Для этого заранее готовят чашу и ложку (по возможности, лучше приобрести новое). В эту чашу кладут сорок одну монету – символ богатства, сорок один </a:t>
            </a:r>
            <a:r>
              <a:rPr lang="ru-RU" sz="2400" b="1" dirty="0" err="1" smtClean="0">
                <a:latin typeface="Monotype Corsiva" pitchFamily="66" charset="0"/>
              </a:rPr>
              <a:t>кумалак</a:t>
            </a:r>
            <a:r>
              <a:rPr lang="ru-RU" sz="2400" b="1" dirty="0" smtClean="0">
                <a:latin typeface="Monotype Corsiva" pitchFamily="66" charset="0"/>
              </a:rPr>
              <a:t> – катышек (бараний помет) символ сытной и долгой жизни. Приглашенные гости, это женская половина родственников и друзей, с наилучшими пожеланиями младенцу, наливают сорок одну ложку воды в чашу, можно сказать, что они, тем самым, заряжают воду своей положительной энергией. Есть поверье, что вода, в которой купали ребенка на «</a:t>
            </a:r>
            <a:r>
              <a:rPr lang="ru-RU" sz="2400" b="1" dirty="0" err="1" smtClean="0">
                <a:latin typeface="Monotype Corsiva" pitchFamily="66" charset="0"/>
              </a:rPr>
              <a:t>Кыркынан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шыгару</a:t>
            </a:r>
            <a:r>
              <a:rPr lang="ru-RU" sz="2400" b="1" dirty="0" smtClean="0">
                <a:latin typeface="Monotype Corsiva" pitchFamily="66" charset="0"/>
              </a:rPr>
              <a:t>» – лечебная, и некоторое время ее можно использовать для протирания лица малыша, когда он плохо спит или беспокоится (воду нужно немного подержать в ладони, чтобы она прогрелась). </a:t>
            </a:r>
            <a:endParaRPr lang="ru-RU" sz="2400" b="1" dirty="0">
              <a:latin typeface="Monotype Corsiva" pitchFamily="66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1" y="5991450"/>
            <a:ext cx="9144000" cy="866550"/>
            <a:chOff x="0" y="5991450"/>
            <a:chExt cx="9335453" cy="866550"/>
          </a:xfrm>
        </p:grpSpPr>
        <p:pic>
          <p:nvPicPr>
            <p:cNvPr id="8194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4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8578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5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71604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6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886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7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8611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8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3372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9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00628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0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857884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1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1514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2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57239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3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429652" y="5991450"/>
              <a:ext cx="905801" cy="866550"/>
            </a:xfrm>
            <a:prstGeom prst="rect">
              <a:avLst/>
            </a:prstGeom>
            <a:noFill/>
          </p:spPr>
        </p:pic>
      </p:grpSp>
      <p:grpSp>
        <p:nvGrpSpPr>
          <p:cNvPr id="15" name="Группа 14"/>
          <p:cNvGrpSpPr/>
          <p:nvPr/>
        </p:nvGrpSpPr>
        <p:grpSpPr>
          <a:xfrm rot="10800000">
            <a:off x="0" y="0"/>
            <a:ext cx="9144000" cy="642918"/>
            <a:chOff x="0" y="5991450"/>
            <a:chExt cx="9335453" cy="866550"/>
          </a:xfrm>
        </p:grpSpPr>
        <p:pic>
          <p:nvPicPr>
            <p:cNvPr id="16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7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578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8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71604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19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2886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0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8611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1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43372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2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628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3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57884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4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15140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5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72396" y="5991450"/>
              <a:ext cx="905801" cy="866550"/>
            </a:xfrm>
            <a:prstGeom prst="rect">
              <a:avLst/>
            </a:prstGeom>
            <a:noFill/>
          </p:spPr>
        </p:pic>
        <p:pic>
          <p:nvPicPr>
            <p:cNvPr id="26" name="Picture 2" descr="C:\Users\МБОУ ЗООШ\Documents\орнамент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29652" y="5991450"/>
              <a:ext cx="905801" cy="8665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C:\Documents and Settings\User\Рабочий стол\Новая папка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4909117" cy="27146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3500438"/>
            <a:ext cx="35718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Monotype Corsiva" pitchFamily="66" charset="0"/>
              </a:rPr>
              <a:t>После </a:t>
            </a:r>
            <a:r>
              <a:rPr lang="ru-RU" sz="3600" b="1" dirty="0" smtClean="0">
                <a:latin typeface="Monotype Corsiva" pitchFamily="66" charset="0"/>
              </a:rPr>
              <a:t> купания </a:t>
            </a:r>
            <a:r>
              <a:rPr lang="ru-RU" sz="3600" b="1" dirty="0">
                <a:latin typeface="Monotype Corsiva" pitchFamily="66" charset="0"/>
              </a:rPr>
              <a:t>стригут </a:t>
            </a:r>
            <a:r>
              <a:rPr lang="ru-RU" sz="3600" b="1" dirty="0" smtClean="0">
                <a:latin typeface="Monotype Corsiva" pitchFamily="66" charset="0"/>
              </a:rPr>
              <a:t> ногти </a:t>
            </a:r>
            <a:r>
              <a:rPr lang="ru-RU" sz="3600" b="1" dirty="0">
                <a:latin typeface="Monotype Corsiva" pitchFamily="66" charset="0"/>
              </a:rPr>
              <a:t>малыша, и волосы.</a:t>
            </a:r>
          </a:p>
        </p:txBody>
      </p:sp>
      <p:pic>
        <p:nvPicPr>
          <p:cNvPr id="56323" name="Picture 3" descr="C:\Documents and Settings\User\Рабочий стол\Новая папка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3" y="3286124"/>
            <a:ext cx="4768639" cy="35718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358082" y="628652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57166"/>
            <a:ext cx="2643174" cy="1997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380</TotalTime>
  <Words>954</Words>
  <Application>Microsoft Office PowerPoint</Application>
  <PresentationFormat>Экран (4:3)</PresentationFormat>
  <Paragraphs>19</Paragraphs>
  <Slides>14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Слайд 1</vt:lpstr>
      <vt:lpstr>ГГГГГ</vt:lpstr>
      <vt:lpstr>Слайд 3</vt:lpstr>
      <vt:lpstr>Каждая семья не представляет своего счастья без детей, особенно мальчиков – продолжателя рода по отцовской линии. В связи с рождением  и воспитанием ребенка, у казахов сложилось множество обычаев, обрядов, связанных с многовековым народным опытом и с различными древними верованиями.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44</cp:revision>
  <dcterms:created xsi:type="dcterms:W3CDTF">2012-11-19T15:11:10Z</dcterms:created>
  <dcterms:modified xsi:type="dcterms:W3CDTF">2013-04-07T18:15:34Z</dcterms:modified>
</cp:coreProperties>
</file>