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294" r:id="rId5"/>
    <p:sldId id="264" r:id="rId6"/>
    <p:sldId id="280" r:id="rId7"/>
    <p:sldId id="281" r:id="rId8"/>
    <p:sldId id="282" r:id="rId9"/>
    <p:sldId id="283" r:id="rId10"/>
    <p:sldId id="265" r:id="rId11"/>
    <p:sldId id="284" r:id="rId12"/>
    <p:sldId id="285" r:id="rId13"/>
    <p:sldId id="266" r:id="rId14"/>
    <p:sldId id="286" r:id="rId15"/>
    <p:sldId id="267" r:id="rId16"/>
    <p:sldId id="297" r:id="rId17"/>
    <p:sldId id="287" r:id="rId18"/>
    <p:sldId id="288" r:id="rId19"/>
    <p:sldId id="268" r:id="rId20"/>
    <p:sldId id="289" r:id="rId21"/>
    <p:sldId id="269" r:id="rId22"/>
    <p:sldId id="291" r:id="rId23"/>
    <p:sldId id="298" r:id="rId24"/>
    <p:sldId id="270" r:id="rId25"/>
    <p:sldId id="292" r:id="rId26"/>
    <p:sldId id="271" r:id="rId27"/>
    <p:sldId id="293" r:id="rId28"/>
    <p:sldId id="272" r:id="rId29"/>
    <p:sldId id="290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7108-8200-4AF5-BB80-0D34ADBB33C8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8CF7-5311-473A-9389-2F19D1825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31AC-B71C-4540-AE13-A4BFC01C3529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7E14-0B48-4A92-8E80-2404A1E74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F952-4A00-4807-93C5-D396E193D27A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F485-B30F-49D1-9884-C53816CD9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C045-4CEA-4657-8494-ED2D8EF2D9B5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5A058-82D5-46BF-8069-03963FB81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CA8E-5055-4EB1-B541-5CFD1AB174C4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94EA-8B77-42A9-8C23-02C2BBF7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12B7-3A62-4963-A7A0-FA1B4BA4698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179D-6A3F-483E-9790-E5C80362D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7B2E-1C6E-4DA8-B5A8-394A7BA01268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18DC-1B9B-4C59-A794-241DBC5FF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F610-FCA0-45F1-AAFC-3D2896C45D3D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7D5D-D91A-430E-8560-80AAAFB41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FF4C-6CEF-4467-8003-AEF6B7ECD031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80FF6-78D2-44F9-B361-518730EBE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4637-DEEA-4A49-8A66-092FB1FBBC26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DE0EC-A675-45E2-9CF5-F308DB14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15FF-1081-4360-94E6-25F8A9AA3BBC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6C47-43E8-4DEA-94EB-32F9ED40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AB06E9-5DED-43E5-8BF8-B0825F58D95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73224E-70CD-4E82-916E-DAA5DA9AF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Хабаровский край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75"/>
            <a:ext cx="6400800" cy="2000250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</a:rPr>
              <a:t>70-летие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3244850"/>
            <a:ext cx="2714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/>
                </a:solidFill>
                <a:latin typeface="+mn-lt"/>
              </a:rPr>
              <a:t>Комсомольск – на- Амуре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4000" smtClean="0"/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2. Город основан в 1932 г. На месте глухого села Пермского и нанайского стойбища Дзёмги.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486400" cy="11430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800" dirty="0" smtClean="0">
                <a:cs typeface="Times New Roman" pitchFamily="18" charset="0"/>
              </a:rPr>
              <a:t/>
            </a:r>
            <a:br>
              <a:rPr lang="ru-RU" sz="2800" dirty="0" smtClean="0">
                <a:cs typeface="Times New Roman" pitchFamily="18" charset="0"/>
              </a:rPr>
            </a:br>
            <a:r>
              <a:rPr lang="ru-RU" sz="2200" dirty="0" smtClean="0">
                <a:cs typeface="Times New Roman" pitchFamily="18" charset="0"/>
              </a:rPr>
              <a:t>Памятный камень на месте высадки первостроителей города. Установлен в июне 1967 г., к 35-летию города.</a:t>
            </a:r>
            <a:br>
              <a:rPr lang="ru-RU" sz="2200" dirty="0" smtClean="0"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2050" name="Picture 2" descr="D:\Documents and Settings\Patrik\Рабочий стол\Новая папка\новая пап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703140" cy="453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Монумент </a:t>
            </a:r>
            <a:r>
              <a:rPr lang="ru-RU" sz="2800" dirty="0" err="1" smtClean="0"/>
              <a:t>первостроителям</a:t>
            </a:r>
            <a:r>
              <a:rPr lang="ru-RU" sz="2800" dirty="0" smtClean="0"/>
              <a:t> города. Открыт 10 июня 1982 г., к 50-летию  города.</a:t>
            </a:r>
            <a:endParaRPr lang="ru-RU" sz="2800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D:\Documents and Settings\Patrik\Рабочий стол\Новая папка\новая папка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702734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4000" smtClean="0"/>
          </a:p>
          <a:p>
            <a:pPr>
              <a:buFont typeface="Wingdings 2" pitchFamily="18" charset="2"/>
              <a:buNone/>
            </a:pPr>
            <a:r>
              <a:rPr lang="ru-RU" sz="4000" smtClean="0"/>
              <a:t>3. Порт расположен при впадении Амура в Амурский лиман.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8496"/>
          </a:xfrm>
        </p:spPr>
        <p:txBody>
          <a:bodyPr/>
          <a:lstStyle/>
          <a:p>
            <a:r>
              <a:rPr lang="ru-RU" dirty="0" smtClean="0"/>
              <a:t>Николаевск – на - Амуре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357818" y="1142984"/>
            <a:ext cx="3786182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 августа 1850 года на мысе </a:t>
            </a:r>
            <a:r>
              <a:rPr lang="ru-RU" dirty="0" err="1" smtClean="0">
                <a:solidFill>
                  <a:srgbClr val="FF0000"/>
                </a:solidFill>
              </a:rPr>
              <a:t>Куегда</a:t>
            </a:r>
            <a:r>
              <a:rPr lang="ru-RU" dirty="0" smtClean="0"/>
              <a:t>, в 48 </a:t>
            </a:r>
          </a:p>
          <a:p>
            <a:pPr>
              <a:buNone/>
            </a:pPr>
            <a:r>
              <a:rPr lang="ru-RU" dirty="0" smtClean="0"/>
              <a:t>     километрах от устья Амура, был поднят русский военно-морской флаг. Так экспедиция </a:t>
            </a:r>
            <a:r>
              <a:rPr lang="ru-RU" dirty="0" smtClean="0">
                <a:solidFill>
                  <a:srgbClr val="FF0000"/>
                </a:solidFill>
              </a:rPr>
              <a:t>Г.И. </a:t>
            </a:r>
            <a:r>
              <a:rPr lang="ru-RU" dirty="0" err="1" smtClean="0">
                <a:solidFill>
                  <a:srgbClr val="FF0000"/>
                </a:solidFill>
              </a:rPr>
              <a:t>Невельского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ознаменовала основание Николаевского военного поста, на месте которого вскоре вырос портовый город.</a:t>
            </a:r>
          </a:p>
          <a:p>
            <a:pPr algn="ctr"/>
            <a:endParaRPr lang="ru-RU" dirty="0"/>
          </a:p>
        </p:txBody>
      </p:sp>
      <p:pic>
        <p:nvPicPr>
          <p:cNvPr id="7170" name="Picture 2" descr="D:\Documents and Settings\Patrik\Рабочий стол\Новая папка\новая папка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41585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4000" smtClean="0"/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4. Главная река нашего края и всего Дальнего Востока.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4400" dirty="0" smtClean="0"/>
              <a:t>Амур –главная река края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5429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Амур в общемировом рейтинге рек занимает </a:t>
            </a:r>
            <a:r>
              <a:rPr lang="ru-RU" b="1" i="1" dirty="0" smtClean="0">
                <a:solidFill>
                  <a:srgbClr val="FF0000"/>
                </a:solidFill>
              </a:rPr>
              <a:t>девятое место </a:t>
            </a:r>
            <a:r>
              <a:rPr lang="ru-RU" dirty="0" smtClean="0"/>
              <a:t>по протяженности – </a:t>
            </a:r>
            <a:r>
              <a:rPr lang="ru-RU" b="1" dirty="0" smtClean="0"/>
              <a:t>4444</a:t>
            </a:r>
            <a:r>
              <a:rPr lang="ru-RU" dirty="0" smtClean="0"/>
              <a:t> километра и </a:t>
            </a:r>
            <a:r>
              <a:rPr lang="ru-RU" b="1" i="1" dirty="0" smtClean="0">
                <a:solidFill>
                  <a:srgbClr val="FF0000"/>
                </a:solidFill>
              </a:rPr>
              <a:t>десятое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по площади бассейна – </a:t>
            </a:r>
            <a:r>
              <a:rPr lang="ru-RU" b="1" dirty="0" smtClean="0"/>
              <a:t>1,85 миллиона </a:t>
            </a:r>
            <a:r>
              <a:rPr lang="ru-RU" dirty="0" smtClean="0"/>
              <a:t>квадратных километров.</a:t>
            </a:r>
          </a:p>
          <a:p>
            <a:pPr algn="ctr">
              <a:buNone/>
            </a:pPr>
            <a:r>
              <a:rPr lang="ru-RU" dirty="0" smtClean="0"/>
              <a:t> Наша гордость – река Амур протекает по территории </a:t>
            </a:r>
            <a:r>
              <a:rPr lang="ru-RU" b="1" i="1" dirty="0" smtClean="0">
                <a:solidFill>
                  <a:srgbClr val="FF0000"/>
                </a:solidFill>
              </a:rPr>
              <a:t>шести</a:t>
            </a:r>
            <a:r>
              <a:rPr lang="ru-RU" dirty="0" smtClean="0"/>
              <a:t> районов Хабаровского края, служит важной транспортной артерией. На её берегах расположились многие населённые пункты, в том числе города </a:t>
            </a:r>
            <a:r>
              <a:rPr lang="ru-RU" dirty="0" smtClean="0">
                <a:solidFill>
                  <a:srgbClr val="FFC000"/>
                </a:solidFill>
              </a:rPr>
              <a:t>Хабаровск, Амурск, Комсомольск-на-Амуре,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   Николаевск-на-Амуре.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001156" cy="61261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2000" dirty="0" smtClean="0"/>
              <a:t>В прошлом любители экзотических сравнений уподобляли Амур то </a:t>
            </a:r>
            <a:r>
              <a:rPr lang="ru-RU" sz="2000" b="1" dirty="0" smtClean="0"/>
              <a:t>Амазонке</a:t>
            </a:r>
            <a:r>
              <a:rPr lang="ru-RU" sz="2000" dirty="0" smtClean="0"/>
              <a:t>, то </a:t>
            </a:r>
            <a:r>
              <a:rPr lang="ru-RU" sz="2000" b="1" dirty="0" smtClean="0"/>
              <a:t>Миссисипи</a:t>
            </a:r>
            <a:r>
              <a:rPr lang="ru-RU" sz="2000" dirty="0" smtClean="0"/>
              <a:t>.  Тысячи и тысячи проток, затопленные кусты и деревья, нависающие над водой крутые берега – разве всё это не роднит Амур с величайшими многоводными реками мира? Некоторые из аборигенных </a:t>
            </a:r>
            <a:r>
              <a:rPr lang="ru-RU" sz="2000" b="1" i="1" dirty="0" smtClean="0"/>
              <a:t>названий Амура </a:t>
            </a:r>
            <a:r>
              <a:rPr lang="ru-RU" sz="2000" dirty="0" smtClean="0"/>
              <a:t>означают </a:t>
            </a:r>
            <a:r>
              <a:rPr lang="ru-RU" sz="2000" i="1" dirty="0" smtClean="0">
                <a:solidFill>
                  <a:srgbClr val="FF0000"/>
                </a:solidFill>
              </a:rPr>
              <a:t>«большая река» </a:t>
            </a:r>
            <a:r>
              <a:rPr lang="ru-RU" sz="2000" i="1" dirty="0" smtClean="0"/>
              <a:t>или</a:t>
            </a:r>
            <a:r>
              <a:rPr lang="ru-RU" sz="2000" i="1" dirty="0" smtClean="0">
                <a:solidFill>
                  <a:srgbClr val="FF0000"/>
                </a:solidFill>
              </a:rPr>
              <a:t> «большая вода».</a:t>
            </a:r>
          </a:p>
          <a:p>
            <a:endParaRPr lang="ru-RU" sz="2800" dirty="0" smtClean="0"/>
          </a:p>
        </p:txBody>
      </p:sp>
      <p:pic>
        <p:nvPicPr>
          <p:cNvPr id="9218" name="Picture 2" descr="D:\Documents and Settings\Patrik\Рабочий стол\Новая папка\новая папка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643866" cy="464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Строительство моста через Амур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Амурский мост на момент постройки (</a:t>
            </a:r>
            <a:r>
              <a:rPr lang="ru-RU" i="1" dirty="0" smtClean="0"/>
              <a:t>1916 год</a:t>
            </a:r>
            <a:r>
              <a:rPr lang="ru-RU" dirty="0" smtClean="0"/>
              <a:t>) был самым длинным в Старом Свете. Длина моста около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1500 метров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" name="Picture 3" descr="D:\Documents and Settings\Patrik\Рабочий стол\Новая папка\новая папка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357430"/>
            <a:ext cx="7272832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4000" smtClean="0"/>
          </a:p>
          <a:p>
            <a:pPr>
              <a:buFont typeface="Wingdings 2" pitchFamily="18" charset="2"/>
              <a:buNone/>
            </a:pPr>
            <a:r>
              <a:rPr lang="ru-RU" sz="4000" smtClean="0"/>
              <a:t>5. Река, имевшая в прошлом название Хунгари.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20 октября 1938 года </a:t>
            </a:r>
            <a:r>
              <a:rPr lang="ru-RU" sz="3100" dirty="0" smtClean="0"/>
              <a:t>Указом Президиума Верховного Совета СССР был образован Хабаровский край.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Хабаровский край – один из самых крупных регионов Российской Федерации. Его площадь – </a:t>
            </a:r>
            <a:r>
              <a:rPr lang="ru-RU" sz="4000" dirty="0" smtClean="0">
                <a:solidFill>
                  <a:srgbClr val="FF0000"/>
                </a:solidFill>
              </a:rPr>
              <a:t>788,6 тыс. </a:t>
            </a:r>
            <a:r>
              <a:rPr lang="ru-RU" sz="4000" dirty="0" smtClean="0"/>
              <a:t>кв. км, что составляет </a:t>
            </a:r>
            <a:r>
              <a:rPr lang="ru-RU" sz="4000" dirty="0" smtClean="0">
                <a:solidFill>
                  <a:srgbClr val="FF0000"/>
                </a:solidFill>
              </a:rPr>
              <a:t>4,5</a:t>
            </a:r>
            <a:r>
              <a:rPr lang="ru-RU" sz="4000" dirty="0" smtClean="0"/>
              <a:t> % территории России и </a:t>
            </a:r>
            <a:r>
              <a:rPr lang="ru-RU" sz="4000" dirty="0" smtClean="0">
                <a:solidFill>
                  <a:srgbClr val="FF0000"/>
                </a:solidFill>
              </a:rPr>
              <a:t>12,7 </a:t>
            </a:r>
            <a:r>
              <a:rPr lang="ru-RU" sz="4000" dirty="0" smtClean="0"/>
              <a:t>%– Дальневосточного экономического района.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Гур (Хунгари)</a:t>
            </a:r>
            <a:endParaRPr lang="ru-RU" dirty="0"/>
          </a:p>
        </p:txBody>
      </p:sp>
      <p:pic>
        <p:nvPicPr>
          <p:cNvPr id="4" name="Содержимое 3" descr="P63000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571612"/>
            <a:ext cx="6500858" cy="486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6.Корова комола,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лоб широк,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глаза узеньки,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в стаде не пасётся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и в руки не даётся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Медведь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семейство млекопитающих отряда хищных, самые крупные из современных хищных зверей; включает 8 видов, в том числе </a:t>
            </a:r>
          </a:p>
          <a:p>
            <a:r>
              <a:rPr lang="ru-RU" dirty="0" smtClean="0"/>
              <a:t>бурый медведь,</a:t>
            </a:r>
          </a:p>
          <a:p>
            <a:r>
              <a:rPr lang="ru-RU" dirty="0" smtClean="0"/>
              <a:t>губач, </a:t>
            </a:r>
          </a:p>
          <a:p>
            <a:r>
              <a:rPr lang="ru-RU" dirty="0" smtClean="0"/>
              <a:t>белый медведь, </a:t>
            </a:r>
          </a:p>
          <a:p>
            <a:r>
              <a:rPr lang="ru-RU" dirty="0" smtClean="0"/>
              <a:t>белогрудый медведь,</a:t>
            </a:r>
          </a:p>
          <a:p>
            <a:r>
              <a:rPr lang="ru-RU" dirty="0" smtClean="0"/>
              <a:t>барибал</a:t>
            </a:r>
            <a:endParaRPr lang="ru-RU" dirty="0"/>
          </a:p>
        </p:txBody>
      </p:sp>
      <p:pic>
        <p:nvPicPr>
          <p:cNvPr id="4" name="Picture 8" descr="m_51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3000372"/>
            <a:ext cx="3929116" cy="362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Белогрудый медведь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Белогрудый медведь – </a:t>
            </a:r>
            <a:r>
              <a:rPr lang="ru-RU" sz="2800" dirty="0" smtClean="0">
                <a:solidFill>
                  <a:srgbClr val="0070C0"/>
                </a:solidFill>
              </a:rPr>
              <a:t>символ Хабаровского края </a:t>
            </a:r>
            <a:r>
              <a:rPr lang="ru-RU" sz="2800" dirty="0" smtClean="0"/>
              <a:t>– в отличие от других собратьев по виду ведёт в основном полудревесный образ жизни. </a:t>
            </a:r>
            <a:endParaRPr lang="ru-RU" sz="2800" dirty="0"/>
          </a:p>
        </p:txBody>
      </p:sp>
      <p:pic>
        <p:nvPicPr>
          <p:cNvPr id="46082" name="Picture 2" descr="D:\Documents and Settings\Patrik\Рабочий стол\новая папка (2)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394205" cy="643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4000" smtClean="0"/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7. Хищный зверь рода больших кошек, имеющий поперечнополосатый рисунок меха.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Тигр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1"/>
            <a:ext cx="3008313" cy="4548206"/>
          </a:xfrm>
        </p:spPr>
        <p:txBody>
          <a:bodyPr/>
          <a:lstStyle/>
          <a:p>
            <a:pPr algn="ctr"/>
            <a:r>
              <a:rPr lang="ru-RU" sz="2800" dirty="0" smtClean="0"/>
              <a:t>Длина тела </a:t>
            </a:r>
            <a:r>
              <a:rPr lang="ru-RU" sz="2800" dirty="0" smtClean="0">
                <a:solidFill>
                  <a:srgbClr val="FF0000"/>
                </a:solidFill>
              </a:rPr>
              <a:t>180–280 </a:t>
            </a:r>
            <a:r>
              <a:rPr lang="ru-RU" sz="2800" dirty="0" smtClean="0"/>
              <a:t>см, хвоста </a:t>
            </a:r>
            <a:r>
              <a:rPr lang="ru-RU" sz="2800" dirty="0" smtClean="0">
                <a:solidFill>
                  <a:srgbClr val="FF0000"/>
                </a:solidFill>
              </a:rPr>
              <a:t>1,1</a:t>
            </a:r>
            <a:r>
              <a:rPr lang="ru-RU" sz="2800" dirty="0" smtClean="0"/>
              <a:t> м; масса до </a:t>
            </a:r>
            <a:r>
              <a:rPr lang="ru-RU" sz="2800" dirty="0" smtClean="0">
                <a:solidFill>
                  <a:srgbClr val="FF0000"/>
                </a:solidFill>
              </a:rPr>
              <a:t>270</a:t>
            </a:r>
            <a:r>
              <a:rPr lang="ru-RU" sz="2800" dirty="0" smtClean="0"/>
              <a:t> кг; наиболее крупным подвидом является амурский тигр длина которого достигает </a:t>
            </a:r>
            <a:r>
              <a:rPr lang="ru-RU" sz="2800" dirty="0" smtClean="0">
                <a:solidFill>
                  <a:srgbClr val="FF0000"/>
                </a:solidFill>
              </a:rPr>
              <a:t>3 м</a:t>
            </a:r>
            <a:r>
              <a:rPr lang="ru-RU" sz="2800" dirty="0" smtClean="0"/>
              <a:t>, а вес — </a:t>
            </a:r>
            <a:r>
              <a:rPr lang="ru-RU" sz="2800" dirty="0" smtClean="0">
                <a:solidFill>
                  <a:srgbClr val="FF0000"/>
                </a:solidFill>
              </a:rPr>
              <a:t>390 кг</a:t>
            </a:r>
            <a:r>
              <a:rPr lang="ru-RU" sz="2800" dirty="0" smtClean="0"/>
              <a:t>. </a:t>
            </a:r>
          </a:p>
          <a:p>
            <a:pPr algn="ctr"/>
            <a:endParaRPr lang="ru-RU" sz="2400" dirty="0"/>
          </a:p>
        </p:txBody>
      </p:sp>
      <p:pic>
        <p:nvPicPr>
          <p:cNvPr id="5" name="Picture 8" descr="t_021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496983">
            <a:off x="3933818" y="1033858"/>
            <a:ext cx="4591123" cy="5109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4000" smtClean="0"/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8. Утка – фрукт, сооружающая себе гнездо в дуплах деревьев.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:\Documents and Settings\Patrik\Рабочий стол\новая папка (2)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6544" cy="6171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9.Через море-океан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плывёт чудо-великан,</a:t>
            </a:r>
          </a:p>
          <a:p>
            <a:pPr algn="ctr">
              <a:buFont typeface="Wingdings 2" pitchFamily="18" charset="2"/>
              <a:buNone/>
            </a:pPr>
            <a:r>
              <a:rPr lang="ru-RU" sz="4000" dirty="0" smtClean="0"/>
              <a:t>а ус во рту прячет.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Кета</a:t>
            </a:r>
            <a:endParaRPr lang="ru-RU" sz="7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Рыбохозяйственный</a:t>
            </a:r>
            <a:r>
              <a:rPr lang="ru-RU" dirty="0" smtClean="0"/>
              <a:t> заказник.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Нерестовая река Гур.</a:t>
            </a:r>
            <a:endParaRPr lang="ru-RU" dirty="0"/>
          </a:p>
        </p:txBody>
      </p:sp>
      <p:pic>
        <p:nvPicPr>
          <p:cNvPr id="4" name="Содержимое 3" descr="ы01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2928934"/>
            <a:ext cx="4351454" cy="2996083"/>
          </a:xfrm>
          <a:prstGeom prst="rect">
            <a:avLst/>
          </a:prstGeom>
        </p:spPr>
      </p:pic>
      <p:pic>
        <p:nvPicPr>
          <p:cNvPr id="5" name="Содержимое 3" descr="ы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571744"/>
            <a:ext cx="41433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29600" cy="5951559"/>
          </a:xfrm>
        </p:spPr>
        <p:txBody>
          <a:bodyPr/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Территория края простирается с севера на юг почти </a:t>
            </a:r>
            <a:r>
              <a:rPr lang="ru-RU" sz="3200" b="1" i="1" dirty="0" smtClean="0">
                <a:solidFill>
                  <a:srgbClr val="FF0000"/>
                </a:solidFill>
              </a:rPr>
              <a:t>на 1800 </a:t>
            </a:r>
            <a:r>
              <a:rPr lang="ru-RU" sz="3200" b="1" i="1" dirty="0" smtClean="0"/>
              <a:t>километров </a:t>
            </a:r>
            <a:r>
              <a:rPr lang="ru-RU" sz="3200" dirty="0" smtClean="0"/>
              <a:t>и с запада на восток </a:t>
            </a:r>
            <a:r>
              <a:rPr lang="ru-RU" sz="3200" b="1" i="1" dirty="0" smtClean="0">
                <a:solidFill>
                  <a:srgbClr val="FF0000"/>
                </a:solidFill>
              </a:rPr>
              <a:t>на 125 </a:t>
            </a:r>
            <a:r>
              <a:rPr lang="ru-RU" sz="3200" i="1" dirty="0" smtClean="0">
                <a:solidFill>
                  <a:srgbClr val="FF0000"/>
                </a:solidFill>
              </a:rPr>
              <a:t>– </a:t>
            </a:r>
            <a:r>
              <a:rPr lang="ru-RU" sz="3200" b="1" i="1" dirty="0" smtClean="0">
                <a:solidFill>
                  <a:srgbClr val="FF0000"/>
                </a:solidFill>
              </a:rPr>
              <a:t>750 </a:t>
            </a:r>
            <a:r>
              <a:rPr lang="ru-RU" sz="3200" b="1" i="1" dirty="0" smtClean="0"/>
              <a:t>километров</a:t>
            </a:r>
            <a:r>
              <a:rPr lang="ru-RU" sz="3200" b="1" dirty="0" smtClean="0"/>
              <a:t>.</a:t>
            </a:r>
          </a:p>
          <a:p>
            <a:pPr algn="ctr">
              <a:buNone/>
            </a:pPr>
            <a:r>
              <a:rPr lang="ru-RU" sz="3200" dirty="0" smtClean="0"/>
              <a:t>Хабаровский край омывается водами двух морей – </a:t>
            </a:r>
            <a:r>
              <a:rPr lang="ru-RU" sz="3200" dirty="0" smtClean="0">
                <a:solidFill>
                  <a:srgbClr val="0070C0"/>
                </a:solidFill>
              </a:rPr>
              <a:t>Охотского и Японского </a:t>
            </a:r>
            <a:r>
              <a:rPr lang="ru-RU" sz="3200" dirty="0" smtClean="0"/>
              <a:t>(</a:t>
            </a:r>
            <a:r>
              <a:rPr lang="ru-RU" sz="3200" dirty="0" smtClean="0">
                <a:solidFill>
                  <a:srgbClr val="0070C0"/>
                </a:solidFill>
              </a:rPr>
              <a:t>Татарский пролив</a:t>
            </a:r>
            <a:r>
              <a:rPr lang="ru-RU" sz="3200" dirty="0" smtClean="0"/>
              <a:t>). </a:t>
            </a:r>
          </a:p>
          <a:p>
            <a:pPr algn="ctr">
              <a:buNone/>
            </a:pPr>
            <a:r>
              <a:rPr lang="ru-RU" sz="3200" dirty="0" smtClean="0"/>
              <a:t>Протяжённость береговой линии (включая острова, крупнейшие из которых – Шантарские) – </a:t>
            </a:r>
            <a:r>
              <a:rPr lang="ru-RU" sz="3200" b="1" i="1" dirty="0" smtClean="0">
                <a:solidFill>
                  <a:srgbClr val="FF0000"/>
                </a:solidFill>
              </a:rPr>
              <a:t>3390</a:t>
            </a:r>
            <a:r>
              <a:rPr lang="ru-RU" sz="3200" b="1" i="1" dirty="0" smtClean="0"/>
              <a:t> километров.</a:t>
            </a:r>
          </a:p>
          <a:p>
            <a:pPr algn="ctr">
              <a:buNone/>
            </a:pPr>
            <a:r>
              <a:rPr lang="ru-RU" sz="3200" b="1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smtClean="0"/>
              <a:t>10. Дикорастущая лиана со сладко-кислыми тёмно-синими ягодами. Культурные сорта этого растения на Дальнем Востоке (в Китае) стали разводить 5 тысяч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Эндемики Хабаровского края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1285860"/>
            <a:ext cx="3251231" cy="4840303"/>
          </a:xfrm>
        </p:spPr>
        <p:txBody>
          <a:bodyPr/>
          <a:lstStyle/>
          <a:p>
            <a:r>
              <a:rPr lang="ru-RU" sz="2400" dirty="0" smtClean="0"/>
              <a:t>Горная тайга, где Амур собирает влагу, - пышное царство растительности. Собранные в шар чёрные плоды элеутерококка – «брата женьшеня», красно-оранжевые плоды целебного лимонника и синие – </a:t>
            </a:r>
            <a:r>
              <a:rPr lang="ru-RU" sz="2400" dirty="0" err="1" smtClean="0"/>
              <a:t>луносемянника</a:t>
            </a:r>
            <a:r>
              <a:rPr lang="ru-RU" sz="2400" dirty="0" smtClean="0"/>
              <a:t>, невиданный </a:t>
            </a:r>
            <a:r>
              <a:rPr lang="ru-RU" sz="2400" dirty="0" err="1" smtClean="0"/>
              <a:t>кувшинообразный</a:t>
            </a:r>
            <a:r>
              <a:rPr lang="ru-RU" sz="2400" dirty="0" smtClean="0"/>
              <a:t> цветок </a:t>
            </a:r>
            <a:r>
              <a:rPr lang="ru-RU" sz="2400" dirty="0" err="1" smtClean="0"/>
              <a:t>ариземы</a:t>
            </a:r>
            <a:r>
              <a:rPr lang="ru-RU" sz="2400" dirty="0" smtClean="0"/>
              <a:t>…</a:t>
            </a:r>
          </a:p>
          <a:p>
            <a:endParaRPr lang="ru-RU" dirty="0"/>
          </a:p>
        </p:txBody>
      </p:sp>
      <p:pic>
        <p:nvPicPr>
          <p:cNvPr id="10242" name="Picture 2" descr="D:\Documents and Settings\Patrik\Рабочий стол\Новая папка\новая папка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00042"/>
            <a:ext cx="5542435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ПРИАМУРЬЕ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578645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 </a:t>
            </a:r>
            <a:r>
              <a:rPr lang="ru-RU" sz="1800" dirty="0" smtClean="0"/>
              <a:t>Край далёкий – с лесами да сопками,</a:t>
            </a:r>
          </a:p>
          <a:p>
            <a:pPr algn="ctr">
              <a:buNone/>
            </a:pPr>
            <a:r>
              <a:rPr lang="ru-RU" sz="1800" dirty="0" smtClean="0"/>
              <a:t>С поздней жалобой птиц, - это ты</a:t>
            </a:r>
          </a:p>
          <a:p>
            <a:pPr algn="ctr">
              <a:buNone/>
            </a:pPr>
            <a:r>
              <a:rPr lang="ru-RU" sz="1800" dirty="0" smtClean="0"/>
              <a:t>Разбудил голосами высокими</a:t>
            </a:r>
          </a:p>
          <a:p>
            <a:pPr algn="ctr">
              <a:buNone/>
            </a:pPr>
            <a:r>
              <a:rPr lang="ru-RU" sz="1800" dirty="0" smtClean="0"/>
              <a:t>Сыновей золотые мечты.</a:t>
            </a:r>
          </a:p>
          <a:p>
            <a:pPr algn="ctr"/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Много стран в эти годы видали мы,</a:t>
            </a:r>
          </a:p>
          <a:p>
            <a:pPr algn="ctr">
              <a:buNone/>
            </a:pPr>
            <a:r>
              <a:rPr lang="ru-RU" sz="1800" dirty="0" smtClean="0"/>
              <a:t>По дорогам солдатским пыля.</a:t>
            </a:r>
          </a:p>
          <a:p>
            <a:pPr algn="ctr">
              <a:buNone/>
            </a:pPr>
            <a:r>
              <a:rPr lang="ru-RU" sz="1800" dirty="0" smtClean="0"/>
              <a:t>Только нам и за дальними далями</a:t>
            </a:r>
          </a:p>
          <a:p>
            <a:pPr algn="ctr">
              <a:buNone/>
            </a:pPr>
            <a:r>
              <a:rPr lang="ru-RU" sz="1800" dirty="0" smtClean="0"/>
              <a:t>Снилась наша родная земля: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Небеса с колдовскими закатами,</a:t>
            </a:r>
          </a:p>
          <a:p>
            <a:pPr algn="ctr">
              <a:buNone/>
            </a:pPr>
            <a:r>
              <a:rPr lang="ru-RU" sz="1800" dirty="0" smtClean="0"/>
              <a:t>И тайги вековечный покой,</a:t>
            </a:r>
          </a:p>
          <a:p>
            <a:pPr algn="ctr">
              <a:buNone/>
            </a:pPr>
            <a:r>
              <a:rPr lang="ru-RU" sz="1800" dirty="0" smtClean="0"/>
              <a:t>И Амур с берегами покатыми,</a:t>
            </a:r>
          </a:p>
          <a:p>
            <a:pPr algn="ctr">
              <a:buNone/>
            </a:pPr>
            <a:r>
              <a:rPr lang="ru-RU" sz="1800" dirty="0" smtClean="0"/>
              <a:t>И вечерний туман над рекой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i="1" dirty="0" smtClean="0"/>
              <a:t>                                                   Петр КОМАРОВ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4400" smtClean="0"/>
          </a:p>
          <a:p>
            <a:pPr algn="ctr">
              <a:buFont typeface="Wingdings 2" pitchFamily="18" charset="2"/>
              <a:buNone/>
            </a:pPr>
            <a:r>
              <a:rPr lang="ru-RU" sz="4400" smtClean="0"/>
              <a:t>1. Один из самых больших городов на Дальнем Востоке, столица Хабаровского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Хабаровск ночью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 flipV="1">
            <a:off x="7358082" y="6357957"/>
            <a:ext cx="71438" cy="45719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026" name="Picture 2" descr="D:\Documents and Settings\Patrik\Рабочий стол\Новая папка\новая папка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865837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3357586" cy="1162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Хабаровск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123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sz="2800" smtClean="0"/>
          </a:p>
          <a:p>
            <a:endParaRPr lang="ru-RU" sz="2800" smtClean="0"/>
          </a:p>
          <a:p>
            <a:pPr algn="ctr"/>
            <a:r>
              <a:rPr lang="ru-RU" sz="2800" smtClean="0"/>
              <a:t>Памятник героям Гражданской войны на Дальнем Востоке.</a:t>
            </a:r>
          </a:p>
          <a:p>
            <a:endParaRPr lang="ru-RU" smtClean="0"/>
          </a:p>
        </p:txBody>
      </p:sp>
      <p:sp>
        <p:nvSpPr>
          <p:cNvPr id="5124" name="Содержимое 5"/>
          <p:cNvSpPr>
            <a:spLocks noGrp="1"/>
          </p:cNvSpPr>
          <p:nvPr>
            <p:ph sz="half" idx="1"/>
          </p:nvPr>
        </p:nvSpPr>
        <p:spPr>
          <a:xfrm>
            <a:off x="9358346" y="9858420"/>
            <a:ext cx="45719" cy="12539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074" name="Picture 2" descr="D:\Documents and Settings\Patrik\Рабочий стол\Новая папка\новая папка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143404" cy="637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1370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Хабаровск</a:t>
            </a:r>
            <a:endParaRPr lang="ru-RU" sz="4400" dirty="0"/>
          </a:p>
        </p:txBody>
      </p:sp>
      <p:sp>
        <p:nvSpPr>
          <p:cNvPr id="614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Мемориал на Амурском утёсе в Хабаровске</a:t>
            </a:r>
            <a:r>
              <a:rPr lang="ru-RU" sz="2800" dirty="0" smtClean="0"/>
              <a:t>.</a:t>
            </a:r>
          </a:p>
        </p:txBody>
      </p:sp>
      <p:pic>
        <p:nvPicPr>
          <p:cNvPr id="28674" name="Picture 2" descr="D:\Documents and Settings\Patrik\Рабочий стол\новая папка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642918"/>
            <a:ext cx="4000528" cy="569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Православные храмы края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/>
              <a:t>Построены православные храмы в Николаевске-на-Амуре, Комсомольске-на-Амуре, Хабаровске.</a:t>
            </a:r>
            <a:endParaRPr lang="ru-RU" sz="2400" dirty="0"/>
          </a:p>
        </p:txBody>
      </p:sp>
      <p:pic>
        <p:nvPicPr>
          <p:cNvPr id="6146" name="Picture 2" descr="D:\Documents and Settings\Patrik\Рабочий стол\Новая папка\новая папка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573" y="2643182"/>
            <a:ext cx="5815867" cy="3858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690336"/>
            <a:ext cx="22145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Преображенский кафедральный собор (Хабаровск) является самым высоким от Урала до Тихого океана. Сияние его куполов видно за десятки километров, даже в соседнем государстве.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Хабаровский край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Хабаровский край</Template>
  <TotalTime>199</TotalTime>
  <Words>629</Words>
  <Application>Microsoft Office PowerPoint</Application>
  <PresentationFormat>Экран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Хабаровский край</vt:lpstr>
      <vt:lpstr>Хабаровский край</vt:lpstr>
      <vt:lpstr>   20 октября 1938 года Указом Президиума Верховного Совета СССР был образован Хабаровский край.   </vt:lpstr>
      <vt:lpstr>Презентация PowerPoint</vt:lpstr>
      <vt:lpstr> ПРИАМУРЬЕ  </vt:lpstr>
      <vt:lpstr>Кроссворд</vt:lpstr>
      <vt:lpstr>Хабаровск ночью</vt:lpstr>
      <vt:lpstr>Хабаровск</vt:lpstr>
      <vt:lpstr>Хабаровск</vt:lpstr>
      <vt:lpstr>Православные храмы края</vt:lpstr>
      <vt:lpstr>Кроссворд</vt:lpstr>
      <vt:lpstr>     Памятный камень на месте высадки первостроителей города. Установлен в июне 1967 г., к 35-летию города. </vt:lpstr>
      <vt:lpstr>Монумент первостроителям города. Открыт 10 июня 1982 г., к 50-летию  города.</vt:lpstr>
      <vt:lpstr>Кроссворд</vt:lpstr>
      <vt:lpstr>Николаевск – на - Амуре</vt:lpstr>
      <vt:lpstr>Кроссворд</vt:lpstr>
      <vt:lpstr>Амур –главная река края</vt:lpstr>
      <vt:lpstr>Презентация PowerPoint</vt:lpstr>
      <vt:lpstr>Строительство моста через Амур</vt:lpstr>
      <vt:lpstr>Кроссворд</vt:lpstr>
      <vt:lpstr>Гур (Хунгари)</vt:lpstr>
      <vt:lpstr>Кроссворд</vt:lpstr>
      <vt:lpstr>Медведь</vt:lpstr>
      <vt:lpstr>Белогрудый медведь</vt:lpstr>
      <vt:lpstr>Кроссворд</vt:lpstr>
      <vt:lpstr>Тигр</vt:lpstr>
      <vt:lpstr>Кроссворд</vt:lpstr>
      <vt:lpstr>Презентация PowerPoint</vt:lpstr>
      <vt:lpstr>Кроссворд</vt:lpstr>
      <vt:lpstr>Кета</vt:lpstr>
      <vt:lpstr>Кроссворд</vt:lpstr>
      <vt:lpstr>Эндемики Хабаровского края</vt:lpstr>
    </vt:vector>
  </TitlesOfParts>
  <Company>Ruoska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Хабаровский край</dc:title>
  <dc:creator>Patrik</dc:creator>
  <cp:lastModifiedBy>UserETC</cp:lastModifiedBy>
  <cp:revision>25</cp:revision>
  <dcterms:created xsi:type="dcterms:W3CDTF">2008-08-30T16:47:31Z</dcterms:created>
  <dcterms:modified xsi:type="dcterms:W3CDTF">2013-03-28T02:56:33Z</dcterms:modified>
</cp:coreProperties>
</file>