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3" r:id="rId1"/>
  </p:sldMasterIdLst>
  <p:notesMasterIdLst>
    <p:notesMasterId r:id="rId13"/>
  </p:notesMasterIdLst>
  <p:sldIdLst>
    <p:sldId id="267" r:id="rId2"/>
    <p:sldId id="269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8" r:id="rId11"/>
    <p:sldId id="266" r:id="rId1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DejaVu Sans" pitchFamily="16" charset="0"/>
        <a:ea typeface="+mn-ea"/>
        <a:cs typeface="+mn-cs"/>
      </a:defRPr>
    </a:lvl1pPr>
    <a:lvl2pPr marL="431800" indent="-2159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DejaVu Sans" pitchFamily="16" charset="0"/>
        <a:ea typeface="+mn-ea"/>
        <a:cs typeface="+mn-cs"/>
      </a:defRPr>
    </a:lvl2pPr>
    <a:lvl3pPr marL="647700" indent="-2159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DejaVu Sans" pitchFamily="16" charset="0"/>
        <a:ea typeface="+mn-ea"/>
        <a:cs typeface="+mn-cs"/>
      </a:defRPr>
    </a:lvl3pPr>
    <a:lvl4pPr marL="863600" indent="-2159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DejaVu Sans" pitchFamily="16" charset="0"/>
        <a:ea typeface="+mn-ea"/>
        <a:cs typeface="+mn-cs"/>
      </a:defRPr>
    </a:lvl4pPr>
    <a:lvl5pPr marL="1079500" indent="-2159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DejaVu Sans" pitchFamily="1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ejaVu Sans" pitchFamily="1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ejaVu Sans" pitchFamily="1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ejaVu Sans" pitchFamily="1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ejaVu San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FF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819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DA0401-8248-47C6-89C7-49C80B069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746033-C763-42F6-86BF-1EF1AADFF77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6BEFF6-B212-4491-94E1-8366DD986DC2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0A7A08-D880-4532-A137-919D582C6456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123561-45B1-489E-A084-13634B18241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BBA257-A5A3-4F51-8284-5F8EFE7ED032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93CCB04-03E5-4C2E-8040-CC48CB656C3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1F82C4-E9A8-40BC-85F9-52D51CB9E0A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F0B1DB-55B2-4C59-BCBA-A04B4E763D40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9970B7-5BAE-444E-863F-4F28D5279C07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264613-9BC3-4CBE-B76E-BC1D0E2017E4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43B87A-35C6-4775-8599-1525A3A6E575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22.11.10</a:t>
            </a: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E4D9-9F55-4EA3-B8BA-F0B98E2711DC}" type="slidenum">
              <a:rPr lang="ru-RU"/>
              <a:pPr>
                <a:defRPr/>
              </a:pPr>
              <a:t>‹#›</a:t>
            </a:fld>
            <a:fld id="{02CEA1AF-BD0A-4C40-8265-8A723F4FD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22.11.10</a:t>
            </a: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6233-B6A0-4643-AB3F-C0E5FB6F7D1E}" type="slidenum">
              <a:rPr lang="ru-RU"/>
              <a:pPr>
                <a:defRPr/>
              </a:pPr>
              <a:t>‹#›</a:t>
            </a:fld>
            <a:fld id="{63DED642-ED10-4F1B-AB55-0C937D7B6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22.11.10</a:t>
            </a: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2BCE-9A1C-49D3-9AB3-8B57C186B778}" type="slidenum">
              <a:rPr lang="ru-RU"/>
              <a:pPr>
                <a:defRPr/>
              </a:pPr>
              <a:t>‹#›</a:t>
            </a:fld>
            <a:fld id="{1866EC1A-E02E-4E70-A976-4CF4A3026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22.11.10</a:t>
            </a: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898E-3036-4D6F-829A-D16291079713}" type="slidenum">
              <a:rPr lang="ru-RU"/>
              <a:pPr>
                <a:defRPr/>
              </a:pPr>
              <a:t>‹#›</a:t>
            </a:fld>
            <a:fld id="{A58A709E-11F6-4165-AB05-27DE4F304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22.11.10</a:t>
            </a: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30D0-5868-4D9D-9521-8076B7275EA8}" type="slidenum">
              <a:rPr lang="ru-RU"/>
              <a:pPr>
                <a:defRPr/>
              </a:pPr>
              <a:t>‹#›</a:t>
            </a:fld>
            <a:fld id="{7187C426-99F6-4910-AF47-D29A261E1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22.11.10</a:t>
            </a: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393C-FE88-4EC9-96A0-709CD418D082}" type="slidenum">
              <a:rPr lang="ru-RU"/>
              <a:pPr>
                <a:defRPr/>
              </a:pPr>
              <a:t>‹#›</a:t>
            </a:fld>
            <a:fld id="{95F2847F-BAFF-43CB-A9B0-B6BE4F970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22.11.10</a:t>
            </a: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5EB3-29D1-4D1A-8E68-66419230DA8F}" type="slidenum">
              <a:rPr lang="ru-RU"/>
              <a:pPr>
                <a:defRPr/>
              </a:pPr>
              <a:t>‹#›</a:t>
            </a:fld>
            <a:fld id="{6986B66E-15C0-46F3-91B5-9BB98D17D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22.11.10</a:t>
            </a: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00FC-3C12-4C8F-AD14-848CDAB659F7}" type="slidenum">
              <a:rPr lang="ru-RU"/>
              <a:pPr>
                <a:defRPr/>
              </a:pPr>
              <a:t>‹#›</a:t>
            </a:fld>
            <a:fld id="{1792F3FF-6E37-465F-9DE3-734565627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22.11.10</a:t>
            </a: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0580-A77F-4D04-BFFF-C987B57884A3}" type="slidenum">
              <a:rPr lang="ru-RU"/>
              <a:pPr>
                <a:defRPr/>
              </a:pPr>
              <a:t>‹#›</a:t>
            </a:fld>
            <a:fld id="{D71BF294-251F-4CBB-B30A-019B89A9E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22.11.10</a:t>
            </a: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C28F-C265-49B9-AF03-2450823A4839}" type="slidenum">
              <a:rPr lang="ru-RU"/>
              <a:pPr>
                <a:defRPr/>
              </a:pPr>
              <a:t>‹#›</a:t>
            </a:fld>
            <a:fld id="{E1088EF1-A9AC-4600-85CD-1CDCF38E0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22.11.10</a:t>
            </a: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EA4BE-A60F-433C-A500-0B83CAE740CD}" type="slidenum">
              <a:rPr lang="ru-RU"/>
              <a:pPr>
                <a:defRPr/>
              </a:pPr>
              <a:t>‹#›</a:t>
            </a:fld>
            <a:fld id="{E55B487F-3CAA-4455-81DD-D15A8E4E6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22.11.10</a:t>
            </a: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C41ED1A-5E6F-4D83-994B-5914CA330151}" type="slidenum">
              <a:rPr lang="ru-RU"/>
              <a:pPr>
                <a:defRPr/>
              </a:pPr>
              <a:t>‹#›</a:t>
            </a:fld>
            <a:fld id="{4A99BBC0-FA3E-4C6B-829F-B0B7486E7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6" r:id="rId9"/>
    <p:sldLayoutId id="2147483954" r:id="rId10"/>
    <p:sldLayoutId id="2147483955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704850"/>
            <a:ext cx="8072438" cy="1509713"/>
          </a:xfrm>
        </p:spPr>
        <p:txBody>
          <a:bodyPr/>
          <a:lstStyle/>
          <a:p>
            <a:pPr algn="ctr" eaLnBrk="1" hangingPunct="1"/>
            <a:r>
              <a:rPr lang="ru-RU" sz="4800" smtClean="0"/>
              <a:t>Организация работы кружка по английскому языку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50" y="3000375"/>
            <a:ext cx="4071938" cy="1643063"/>
          </a:xfrm>
        </p:spPr>
        <p:txBody>
          <a:bodyPr/>
          <a:lstStyle/>
          <a:p>
            <a:pPr lvl="1" algn="ctr" eaLnBrk="1" hangingPunct="1"/>
            <a:r>
              <a:rPr lang="ru-RU" sz="3800" i="1" smtClean="0">
                <a:latin typeface="Arial" charset="0"/>
                <a:cs typeface="Arial" charset="0"/>
              </a:rPr>
              <a:t>«Забавный английский»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643438"/>
            <a:ext cx="2400300" cy="1571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429125" y="6143625"/>
            <a:ext cx="39290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Руководитель кружка: Фомина Т.А.</a:t>
            </a:r>
          </a:p>
        </p:txBody>
      </p:sp>
      <p:pic>
        <p:nvPicPr>
          <p:cNvPr id="4102" name="Picture 2" descr="C:\Users\Таня\Desktop\фото дети\P1000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50031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А теперь давайте вместе подумаем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22.11.10</a:t>
            </a:r>
            <a:endParaRPr lang="ru-RU"/>
          </a:p>
        </p:txBody>
      </p:sp>
      <p:pic>
        <p:nvPicPr>
          <p:cNvPr id="12292" name="Picture 2" descr="C:\Users\Таня\Desktop\фото дети\P1000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200025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928662" y="1785926"/>
            <a:ext cx="7242175" cy="1282700"/>
          </a:xfrm>
        </p:spPr>
        <p:txBody>
          <a:bodyPr/>
          <a:lstStyle/>
          <a:p>
            <a:pPr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7200" dirty="0" smtClean="0">
                <a:solidFill>
                  <a:srgbClr val="FF0066"/>
                </a:solidFill>
                <a:latin typeface="Monotype Corsiva" pitchFamily="64" charset="0"/>
              </a:rPr>
              <a:t>Funny English!</a:t>
            </a:r>
            <a:endParaRPr lang="ru-RU" sz="7200" dirty="0" smtClean="0">
              <a:solidFill>
                <a:srgbClr val="FF0066"/>
              </a:solidFill>
              <a:latin typeface="Monotype Corsiva" pitchFamily="64" charset="0"/>
            </a:endParaRPr>
          </a:p>
        </p:txBody>
      </p:sp>
      <p:sp>
        <p:nvSpPr>
          <p:cNvPr id="4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11.03/2011</a:t>
            </a:r>
            <a:endParaRPr lang="ru-RU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3500438"/>
            <a:ext cx="3743325" cy="28082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428625"/>
            <a:ext cx="2941637" cy="1925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3318" name="Picture 6" descr="C:\Users\Таня\Desktop\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428625"/>
            <a:ext cx="101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6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Hello, Friends!</a:t>
            </a:r>
            <a:endParaRPr lang="ru-RU" sz="6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22.11.10</a:t>
            </a:r>
            <a:endParaRPr lang="ru-RU"/>
          </a:p>
        </p:txBody>
      </p:sp>
      <p:pic>
        <p:nvPicPr>
          <p:cNvPr id="5124" name="Picture 2" descr="C:\Users\Таня\Desktop\Мои фото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5938" y="1928813"/>
            <a:ext cx="6076950" cy="4389437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3200" smtClean="0">
                <a:solidFill>
                  <a:srgbClr val="C00000"/>
                </a:solidFill>
                <a:latin typeface="+mj-lt" charset="0"/>
              </a:rPr>
              <a:t>Для кружковой работы необходимы следующие условия: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11.03.2011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609725"/>
            <a:ext cx="7239000" cy="526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512763" indent="-512763" hangingPunct="1">
              <a:lnSpc>
                <a:spcPct val="98000"/>
              </a:lnSpc>
              <a:spcBef>
                <a:spcPts val="600"/>
              </a:spcBef>
              <a:spcAft>
                <a:spcPts val="1425"/>
              </a:spcAft>
              <a:buClrTx/>
              <a:buSzPct val="7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600">
                <a:solidFill>
                  <a:srgbClr val="000000"/>
                </a:solidFill>
                <a:latin typeface="+mn-lt" charset="0"/>
              </a:rPr>
              <a:t>1. Четкая организация занятий кружка;</a:t>
            </a:r>
          </a:p>
          <a:p>
            <a:pPr marL="512763" indent="-512763" hangingPunct="1">
              <a:spcBef>
                <a:spcPts val="600"/>
              </a:spcBef>
              <a:spcAft>
                <a:spcPts val="1425"/>
              </a:spcAft>
              <a:buClrTx/>
              <a:buSzPct val="7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600">
                <a:solidFill>
                  <a:srgbClr val="000000"/>
                </a:solidFill>
                <a:latin typeface="+mn-lt" charset="0"/>
              </a:rPr>
              <a:t>2.  Добровольность участия;</a:t>
            </a:r>
          </a:p>
          <a:p>
            <a:pPr marL="512763" indent="-512763" hangingPunct="1">
              <a:spcBef>
                <a:spcPts val="600"/>
              </a:spcBef>
              <a:spcAft>
                <a:spcPts val="1425"/>
              </a:spcAft>
              <a:buClrTx/>
              <a:buSzPct val="7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600">
                <a:solidFill>
                  <a:srgbClr val="000000"/>
                </a:solidFill>
                <a:latin typeface="+mn-lt" charset="0"/>
              </a:rPr>
              <a:t>3. Сочетание самодеятельности и индивидуальности детей с направляющей ролью учителя;</a:t>
            </a:r>
          </a:p>
          <a:p>
            <a:pPr marL="512763" indent="-512763" hangingPunct="1">
              <a:spcBef>
                <a:spcPts val="600"/>
              </a:spcBef>
              <a:spcAft>
                <a:spcPts val="1425"/>
              </a:spcAft>
              <a:buClrTx/>
              <a:buSzPct val="7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600">
                <a:solidFill>
                  <a:srgbClr val="000000"/>
                </a:solidFill>
                <a:latin typeface="+mn-lt" charset="0"/>
              </a:rPr>
              <a:t>4. Эстетическая выразительность и новизна кружковой работы;</a:t>
            </a:r>
          </a:p>
          <a:p>
            <a:pPr marL="512763" indent="-512763" hangingPunct="1">
              <a:spcBef>
                <a:spcPts val="600"/>
              </a:spcBef>
              <a:spcAft>
                <a:spcPts val="1425"/>
              </a:spcAft>
              <a:buClrTx/>
              <a:buSzPct val="7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600">
                <a:solidFill>
                  <a:srgbClr val="000000"/>
                </a:solidFill>
                <a:latin typeface="+mn-lt" charset="0"/>
              </a:rPr>
              <a:t>5. Использование методов педагогического стимулирования активности учащихся.</a:t>
            </a:r>
          </a:p>
        </p:txBody>
      </p:sp>
      <p:pic>
        <p:nvPicPr>
          <p:cNvPr id="6149" name="Picture 5" descr="C:\Users\Таня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785813"/>
            <a:ext cx="1257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7239000" cy="75565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3800" dirty="0" smtClean="0">
                <a:solidFill>
                  <a:srgbClr val="6600FF"/>
                </a:solidFill>
                <a:latin typeface="+mj-lt" charset="0"/>
              </a:rPr>
              <a:t>Этапы занятий в кружке: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7188" y="928688"/>
            <a:ext cx="7931150" cy="557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512763" indent="-512763" hangingPunct="1">
              <a:lnSpc>
                <a:spcPct val="98000"/>
              </a:lnSpc>
              <a:spcBef>
                <a:spcPts val="600"/>
              </a:spcBef>
              <a:spcAft>
                <a:spcPts val="1425"/>
              </a:spcAft>
              <a:buClr>
                <a:srgbClr val="B13F9A"/>
              </a:buClr>
              <a:buSzPct val="73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 charset="0"/>
              </a:rPr>
              <a:t>чтение и перевод текста;</a:t>
            </a:r>
          </a:p>
          <a:p>
            <a:pPr marL="512763" indent="-512763" hangingPunct="1">
              <a:spcBef>
                <a:spcPts val="600"/>
              </a:spcBef>
              <a:spcAft>
                <a:spcPts val="1425"/>
              </a:spcAft>
              <a:buClr>
                <a:srgbClr val="B13F9A"/>
              </a:buClr>
              <a:buSzPct val="73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 charset="0"/>
              </a:rPr>
              <a:t>прослушивание ролей в записи;</a:t>
            </a:r>
          </a:p>
          <a:p>
            <a:pPr marL="512763" indent="-512763" hangingPunct="1">
              <a:spcBef>
                <a:spcPts val="600"/>
              </a:spcBef>
              <a:spcAft>
                <a:spcPts val="1425"/>
              </a:spcAft>
              <a:buClr>
                <a:srgbClr val="B13F9A"/>
              </a:buClr>
              <a:buSzPct val="73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 charset="0"/>
              </a:rPr>
              <a:t>беседа о характерах персонажей и способах их передачи;</a:t>
            </a:r>
          </a:p>
          <a:p>
            <a:pPr marL="512763" indent="-512763" hangingPunct="1">
              <a:spcBef>
                <a:spcPts val="600"/>
              </a:spcBef>
              <a:spcAft>
                <a:spcPts val="1425"/>
              </a:spcAft>
              <a:buClr>
                <a:srgbClr val="B13F9A"/>
              </a:buClr>
              <a:buSzPct val="73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 charset="0"/>
              </a:rPr>
              <a:t>отработка выразительного  чтения;</a:t>
            </a:r>
          </a:p>
          <a:p>
            <a:pPr marL="512763" indent="-512763" hangingPunct="1">
              <a:spcBef>
                <a:spcPts val="600"/>
              </a:spcBef>
              <a:spcAft>
                <a:spcPts val="1425"/>
              </a:spcAft>
              <a:buClr>
                <a:srgbClr val="B13F9A"/>
              </a:buClr>
              <a:buSzPct val="73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 charset="0"/>
              </a:rPr>
              <a:t>заучивание ролей;</a:t>
            </a:r>
          </a:p>
          <a:p>
            <a:pPr marL="512763" indent="-512763" hangingPunct="1">
              <a:spcBef>
                <a:spcPts val="600"/>
              </a:spcBef>
              <a:spcAft>
                <a:spcPts val="1425"/>
              </a:spcAft>
              <a:buClr>
                <a:srgbClr val="B13F9A"/>
              </a:buClr>
              <a:buSzPct val="73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 charset="0"/>
              </a:rPr>
              <a:t>воспроизведение диалога по ролям;</a:t>
            </a:r>
          </a:p>
          <a:p>
            <a:pPr marL="512763" indent="-512763" hangingPunct="1">
              <a:spcBef>
                <a:spcPts val="600"/>
              </a:spcBef>
              <a:spcAft>
                <a:spcPts val="1425"/>
              </a:spcAft>
              <a:buClr>
                <a:srgbClr val="B13F9A"/>
              </a:buClr>
              <a:buSzPct val="73000"/>
              <a:buFont typeface="Wingdings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 charset="0"/>
              </a:rPr>
              <a:t>учить говорить громко</a:t>
            </a:r>
          </a:p>
          <a:p>
            <a:pPr marL="512763" indent="-512763" hangingPunct="1">
              <a:spcBef>
                <a:spcPts val="600"/>
              </a:spcBef>
              <a:spcAft>
                <a:spcPts val="1425"/>
              </a:spcAft>
              <a:buClrTx/>
              <a:buSzPct val="73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 charset="0"/>
              </a:rPr>
              <a:t> (правильное произношение, дикция)</a:t>
            </a:r>
            <a:r>
              <a:rPr lang="ar-SA" sz="2800" dirty="0">
                <a:solidFill>
                  <a:srgbClr val="000000"/>
                </a:solidFill>
                <a:latin typeface="+mn-lt" charset="0"/>
                <a:cs typeface="Arial" charset="0"/>
              </a:rPr>
              <a:t>‏</a:t>
            </a:r>
            <a:endParaRPr lang="ru-RU" sz="2800" dirty="0">
              <a:solidFill>
                <a:srgbClr val="000000"/>
              </a:solidFill>
              <a:latin typeface="+mn-lt" charset="0"/>
            </a:endParaRPr>
          </a:p>
        </p:txBody>
      </p:sp>
      <p:pic>
        <p:nvPicPr>
          <p:cNvPr id="7172" name="Picture 4" descr="C:\Users\Таня\Desktop\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428625"/>
            <a:ext cx="1333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Users\Таня\Desktop\фото дети\P1000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7859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11/03/2011</a:t>
            </a:r>
            <a:endParaRPr lang="ru-RU" dirty="0"/>
          </a:p>
        </p:txBody>
      </p:sp>
      <p:sp>
        <p:nvSpPr>
          <p:cNvPr id="8196" name="Text Box 1"/>
          <p:cNvSpPr txBox="1">
            <a:spLocks noChangeArrowheads="1"/>
          </p:cNvSpPr>
          <p:nvPr/>
        </p:nvSpPr>
        <p:spPr bwMode="auto">
          <a:xfrm>
            <a:off x="0" y="2071688"/>
            <a:ext cx="34290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 anchor="ctr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4400">
                <a:solidFill>
                  <a:srgbClr val="002060"/>
                </a:solidFill>
                <a:latin typeface="Monotype Corsiva" pitchFamily="64" charset="0"/>
              </a:rPr>
              <a:t>Выбираем тему будущего выступления</a:t>
            </a:r>
          </a:p>
        </p:txBody>
      </p:sp>
      <p:pic>
        <p:nvPicPr>
          <p:cNvPr id="8197" name="Picture 7" descr="C:\Users\Таня\Desktop\167746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28625"/>
            <a:ext cx="1317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00375" y="285750"/>
            <a:ext cx="5429250" cy="1166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занятий в кружке «</a:t>
            </a:r>
            <a:r>
              <a:rPr lang="en-US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Funny English</a:t>
            </a:r>
            <a: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8199" name="Picture 8" descr="C:\Users\Таня\Desktop\2574822067c1bb289ee0ea59d4a897569f816965bd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5143500"/>
            <a:ext cx="14700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11/03/2011</a:t>
            </a:r>
            <a:endParaRPr lang="ru-RU" dirty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4857750" y="4572000"/>
            <a:ext cx="381635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 anchor="ctr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4800">
                <a:solidFill>
                  <a:srgbClr val="0000FF"/>
                </a:solidFill>
                <a:latin typeface="Cambria Math" pitchFamily="16" charset="0"/>
              </a:rPr>
              <a:t>Заучиваем роли…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428625"/>
            <a:ext cx="1497013" cy="17335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9221" name="Picture 7" descr="C:\Users\Таня\Desktop\фото дети\P1000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1143000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72188" y="2928938"/>
            <a:ext cx="2714625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A,B,C…</a:t>
            </a:r>
            <a:r>
              <a:rPr lang="en-US" dirty="0"/>
              <a:t>..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11/03/2011</a:t>
            </a:r>
            <a:endParaRPr lang="ru-RU" dirty="0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786063" y="5072063"/>
            <a:ext cx="6357937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 anchor="ctr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3600" dirty="0">
                <a:solidFill>
                  <a:srgbClr val="C00000"/>
                </a:solidFill>
                <a:latin typeface="+mj-lt" charset="0"/>
              </a:rPr>
              <a:t>Индивидуальная работа над характером персонажа</a:t>
            </a:r>
          </a:p>
        </p:txBody>
      </p:sp>
      <p:pic>
        <p:nvPicPr>
          <p:cNvPr id="10244" name="Picture 5" descr="C:\Users\Таня\Desktop\фото дети\P1000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28625"/>
            <a:ext cx="63817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Users\Таня\Desktop\20672120676b38776c1da2fea4ca7d71d8bbeeb802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4286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11/03/2011</a:t>
            </a:r>
            <a:endParaRPr lang="ru-RU" dirty="0"/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3" y="215900"/>
            <a:ext cx="1287462" cy="9699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00188" y="357188"/>
            <a:ext cx="6961187" cy="128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 anchor="ctr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ru-RU" sz="3800" dirty="0">
                <a:solidFill>
                  <a:srgbClr val="CC0000"/>
                </a:solidFill>
                <a:latin typeface="+mj-lt" charset="0"/>
              </a:rPr>
              <a:t>Без музыки нельзя</a:t>
            </a:r>
            <a:r>
              <a:rPr lang="en-US" sz="3800" dirty="0">
                <a:solidFill>
                  <a:srgbClr val="CC0000"/>
                </a:solidFill>
                <a:latin typeface="+mj-lt" charset="0"/>
              </a:rPr>
              <a:t>…</a:t>
            </a:r>
            <a:endParaRPr lang="ru-RU" sz="3800" dirty="0">
              <a:solidFill>
                <a:srgbClr val="CC0000"/>
              </a:solidFill>
              <a:latin typeface="+mj-lt" charset="0"/>
            </a:endParaRPr>
          </a:p>
        </p:txBody>
      </p:sp>
      <p:pic>
        <p:nvPicPr>
          <p:cNvPr id="1030" name="Picture 7" descr="C:\Users\Таня\Desktop\фото дети\P1000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17145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7358063" y="1071563"/>
          <a:ext cx="1181100" cy="685800"/>
        </p:xfrm>
        <a:graphic>
          <a:graphicData uri="http://schemas.openxmlformats.org/presentationml/2006/ole">
            <p:oleObj spid="_x0000_s1026" name="Объект упаковщика для оболочки" showAsIcon="1" r:id="rId6" imgW="1181520" imgH="685800" progId="Package">
              <p:embed/>
            </p:oleObj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11/03/2011</a:t>
            </a:r>
            <a:endParaRPr lang="ru-RU" dirty="0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42938" y="5470525"/>
            <a:ext cx="72104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 anchor="ctr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3200" dirty="0">
                <a:solidFill>
                  <a:srgbClr val="0000FF"/>
                </a:solidFill>
                <a:latin typeface="+mj-lt" charset="0"/>
              </a:rPr>
              <a:t>Репетиция</a:t>
            </a:r>
            <a:br>
              <a:rPr lang="ru-RU" sz="3200" dirty="0">
                <a:solidFill>
                  <a:srgbClr val="0000FF"/>
                </a:solidFill>
                <a:latin typeface="+mj-lt" charset="0"/>
              </a:rPr>
            </a:br>
            <a:r>
              <a:rPr lang="ru-RU" sz="3200" dirty="0">
                <a:solidFill>
                  <a:srgbClr val="0000FF"/>
                </a:solidFill>
                <a:latin typeface="+mj-lt" charset="0"/>
              </a:rPr>
              <a:t>будущего выступления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1000125"/>
            <a:ext cx="1670050" cy="15160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1269" name="Picture 9" descr="C:\Users\Таня\Desktop\фото дети\P1000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73983">
            <a:off x="299244" y="702469"/>
            <a:ext cx="372745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C:\Users\Таня\Desktop\фото дети\P1000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88812">
            <a:off x="5197475" y="1662113"/>
            <a:ext cx="40100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Users\Таня\Desktop\фото дети\P10002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000375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171</Words>
  <PresentationFormat>Экран (4:3)</PresentationFormat>
  <Paragraphs>48</Paragraphs>
  <Slides>11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DejaVu Sans</vt:lpstr>
      <vt:lpstr>Wingdings</vt:lpstr>
      <vt:lpstr>Calibri</vt:lpstr>
      <vt:lpstr>Arial</vt:lpstr>
      <vt:lpstr>Constantia</vt:lpstr>
      <vt:lpstr>Wingdings 2</vt:lpstr>
      <vt:lpstr>Times New Roman</vt:lpstr>
      <vt:lpstr>Monotype Corsiva</vt:lpstr>
      <vt:lpstr>Cambria Math</vt:lpstr>
      <vt:lpstr>Поток</vt:lpstr>
      <vt:lpstr>Пакет</vt:lpstr>
      <vt:lpstr>Организация работы кружка по английскому языку</vt:lpstr>
      <vt:lpstr>Hello, Friends!</vt:lpstr>
      <vt:lpstr>Для кружковой работы необходимы следующие условия:</vt:lpstr>
      <vt:lpstr>Этапы занятий в кружке:</vt:lpstr>
      <vt:lpstr>Слайд 5</vt:lpstr>
      <vt:lpstr>Слайд 6</vt:lpstr>
      <vt:lpstr>Слайд 7</vt:lpstr>
      <vt:lpstr>Слайд 8</vt:lpstr>
      <vt:lpstr>Слайд 9</vt:lpstr>
      <vt:lpstr>А теперь давайте вместе подумаем</vt:lpstr>
      <vt:lpstr>Funny English!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кружка по английскому языку</dc:title>
  <dc:creator>Таня</dc:creator>
  <cp:lastModifiedBy>Таня</cp:lastModifiedBy>
  <cp:revision>50</cp:revision>
  <dcterms:modified xsi:type="dcterms:W3CDTF">2013-03-31T18:07:54Z</dcterms:modified>
</cp:coreProperties>
</file>