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D0A25-4E93-436A-B16E-E9041B47E2EB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00CF4-06BF-489F-889F-CBB483567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96" y="4214818"/>
            <a:ext cx="61436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Не жалейте сердца, не таите</a:t>
            </a: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3600" dirty="0">
                <a:solidFill>
                  <a:schemeClr val="bg1"/>
                </a:solidFill>
              </a:rPr>
              <a:t>Доброты и нежности своей.</a:t>
            </a: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Не </a:t>
            </a:r>
            <a:r>
              <a:rPr lang="ru-RU" sz="3600" dirty="0">
                <a:solidFill>
                  <a:schemeClr val="bg1"/>
                </a:solidFill>
              </a:rPr>
              <a:t>держите в тайне от людей.</a:t>
            </a:r>
            <a:br>
              <a:rPr lang="ru-RU" sz="3600" dirty="0">
                <a:solidFill>
                  <a:schemeClr val="bg1"/>
                </a:solidFill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290"/>
            <a:ext cx="546431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6" name="Рисунок 5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57884" y="285728"/>
            <a:ext cx="3065797" cy="2343145"/>
          </a:xfrm>
          <a:prstGeom prst="rect">
            <a:avLst/>
          </a:prstGeom>
        </p:spPr>
      </p:pic>
      <p:pic>
        <p:nvPicPr>
          <p:cNvPr id="7" name="Рисунок 6" descr="th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90484" y="4000504"/>
            <a:ext cx="2604826" cy="2557466"/>
          </a:xfrm>
          <a:prstGeom prst="rect">
            <a:avLst/>
          </a:prstGeom>
        </p:spPr>
      </p:pic>
      <p:pic>
        <p:nvPicPr>
          <p:cNvPr id="8" name="Рисунок 7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86446" y="285728"/>
            <a:ext cx="3065797" cy="2343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000240"/>
            <a:ext cx="89297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Теперь, подумай и ответь на эти вопросы:</a:t>
            </a:r>
            <a:b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1 - Назови 5 богатейших людей на планете.</a:t>
            </a:r>
            <a:b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2 - Назови 5 последних победительниц «Мисс мира».</a:t>
            </a:r>
            <a:b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3 - Назови 5 последних лауреатов кино-премии «Оскар» за лучшую роль. </a:t>
            </a: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14488"/>
            <a:ext cx="95012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А теперь ответь на эти вопросы:</a:t>
            </a:r>
            <a:br>
              <a:rPr lang="ru-RU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 – Назови  учителей, которые внесли вклад в твое образование.</a:t>
            </a:r>
            <a:br>
              <a:rPr lang="ru-RU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2 - Назови 3 друзей, которые помогли тебе в трудный час.</a:t>
            </a:r>
            <a:br>
              <a:rPr lang="ru-RU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3 - Назови 5 человек, с которыми тебе нравиться проводить время.</a:t>
            </a: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2071678"/>
            <a:ext cx="900115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Доброта издавна ценилась на Руси. Немало русский народ сложил пословиц о доброте.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8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ymbol" pitchFamily="18" charset="2"/>
                <a:ea typeface="Times New Roman" pitchFamily="18" charset="0"/>
                <a:cs typeface="Arial" pitchFamily="34" charset="0"/>
              </a:rPr>
              <a:t>·</a:t>
            </a: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Вся семья вместе и душа на месте </a:t>
            </a:r>
            <a:endParaRPr kumimoji="0" lang="ru-RU" sz="28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ymbol" pitchFamily="18" charset="2"/>
                <a:ea typeface="Times New Roman" pitchFamily="18" charset="0"/>
                <a:cs typeface="Arial" pitchFamily="34" charset="0"/>
              </a:rPr>
              <a:t>·</a:t>
            </a: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Называться человеком легко, быть им трудно </a:t>
            </a:r>
            <a:endParaRPr kumimoji="0" lang="ru-RU" sz="28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ymbol" pitchFamily="18" charset="2"/>
                <a:ea typeface="Times New Roman" pitchFamily="18" charset="0"/>
                <a:cs typeface="Arial" pitchFamily="34" charset="0"/>
              </a:rPr>
              <a:t>·</a:t>
            </a: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Без добрых дел нет доброго имени </a:t>
            </a:r>
            <a:endParaRPr kumimoji="0" lang="ru-RU" sz="28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ymbol" pitchFamily="18" charset="2"/>
                <a:ea typeface="Times New Roman" pitchFamily="18" charset="0"/>
                <a:cs typeface="Arial" pitchFamily="34" charset="0"/>
              </a:rPr>
              <a:t>·</a:t>
            </a: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Доброе слово человеку - что дождь в засуху </a:t>
            </a:r>
            <a:endParaRPr kumimoji="0" lang="ru-RU" sz="28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ymbol" pitchFamily="18" charset="2"/>
                <a:ea typeface="Times New Roman" pitchFamily="18" charset="0"/>
                <a:cs typeface="Arial" pitchFamily="34" charset="0"/>
              </a:rPr>
              <a:t>·</a:t>
            </a: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Доброе слово лучше мягкого пирога </a:t>
            </a:r>
            <a:endParaRPr kumimoji="0" lang="ru-RU" sz="28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ymbol" pitchFamily="18" charset="2"/>
                <a:ea typeface="Times New Roman" pitchFamily="18" charset="0"/>
                <a:cs typeface="Arial" pitchFamily="34" charset="0"/>
              </a:rPr>
              <a:t>·</a:t>
            </a: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Чтобы делать добро, надо им обладать </a:t>
            </a:r>
            <a:endParaRPr kumimoji="0" lang="ru-RU" sz="28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413338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какие мы знаем правила доброты?</a:t>
            </a:r>
            <a:b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помогать слабым, маленьким, больным, старым, попавшим в беду;</a:t>
            </a:r>
            <a:b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прощать ошибки других;</a:t>
            </a:r>
            <a:b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не жадничать;</a:t>
            </a:r>
            <a:b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не завидовать;</a:t>
            </a:r>
            <a:b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жалеть других. </a:t>
            </a: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214554"/>
            <a:ext cx="66848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Притча  </a:t>
            </a: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 </a:t>
            </a:r>
            <a:r>
              <a:rPr lang="ru-RU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милостыне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71448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Заповеди  милосердия: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/>
              <a:buChar char="·"/>
              <a:tabLst/>
            </a:pPr>
            <a:r>
              <a:rPr kumimoji="0" lang="ru-RU" sz="3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Никогда не бойся улыбнуться человеку и протянуть ему руку помощи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/>
              <a:buChar char="·"/>
              <a:tabLst/>
            </a:pPr>
            <a:r>
              <a:rPr kumimoji="0" lang="ru-RU" sz="3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Никогда не бойся понять и простить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ymbol" pitchFamily="18" charset="2"/>
                <a:ea typeface="Times New Roman" pitchFamily="18" charset="0"/>
                <a:cs typeface="Arial" pitchFamily="34" charset="0"/>
              </a:rPr>
              <a:t>·</a:t>
            </a:r>
            <a:r>
              <a:rPr kumimoji="0" lang="ru-RU" sz="3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Никогда не бойся просить прощения </a:t>
            </a:r>
            <a:endParaRPr kumimoji="0" lang="ru-RU" sz="3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322" y="3244334"/>
            <a:ext cx="905671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Игра : </a:t>
            </a: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«Добро в предметах».</a:t>
            </a: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57620" y="357166"/>
            <a:ext cx="27253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Кроссворд </a:t>
            </a:r>
            <a:endParaRPr lang="ru-RU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4" name="Рисунок 3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71472" y="1643049"/>
          <a:ext cx="7215240" cy="5225164"/>
        </p:xfrm>
        <a:graphic>
          <a:graphicData uri="http://schemas.openxmlformats.org/drawingml/2006/table">
            <a:tbl>
              <a:tblPr/>
              <a:tblGrid>
                <a:gridCol w="481016"/>
                <a:gridCol w="481016"/>
                <a:gridCol w="481016"/>
                <a:gridCol w="481016"/>
                <a:gridCol w="481016"/>
                <a:gridCol w="481016"/>
                <a:gridCol w="481016"/>
                <a:gridCol w="481016"/>
                <a:gridCol w="481016"/>
                <a:gridCol w="481016"/>
                <a:gridCol w="481016"/>
                <a:gridCol w="481016"/>
                <a:gridCol w="481016"/>
                <a:gridCol w="481016"/>
                <a:gridCol w="481016"/>
              </a:tblGrid>
              <a:tr h="744993"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5206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4993"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4993"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993"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993"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44993"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393466" y="1571612"/>
            <a:ext cx="482824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97436" y="1578106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58124" y="1571612"/>
            <a:ext cx="4283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94975" y="1571612"/>
            <a:ext cx="5629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29402" y="1649544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77266" y="1643050"/>
            <a:ext cx="437940" cy="7143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2383689"/>
            <a:ext cx="5148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1538" y="2383689"/>
            <a:ext cx="4251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00166" y="2455127"/>
            <a:ext cx="4475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00232" y="2383689"/>
            <a:ext cx="6222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ы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43174" y="2383689"/>
            <a:ext cx="4892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43240" y="2383689"/>
            <a:ext cx="4860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71868" y="2389053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071934" y="2389053"/>
            <a:ext cx="4892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00562" y="2383689"/>
            <a:ext cx="5148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0628" y="2383689"/>
            <a:ext cx="44274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429256" y="2383689"/>
            <a:ext cx="4251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929322" y="2383689"/>
            <a:ext cx="4892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ь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428992" y="3077174"/>
            <a:ext cx="548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857620" y="3077174"/>
            <a:ext cx="7056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429124" y="3077174"/>
            <a:ext cx="553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57752" y="3077174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357818" y="3077174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857884" y="3077174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ь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00298" y="3714752"/>
            <a:ext cx="5870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000364" y="3720116"/>
            <a:ext cx="4959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428992" y="3720116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929058" y="3714752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429124" y="3714752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929190" y="3714752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429256" y="3714752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929058" y="4572008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429124" y="4572008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929190" y="4572008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357818" y="4572008"/>
            <a:ext cx="652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880841" y="4572008"/>
            <a:ext cx="548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357950" y="457200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858016" y="4572008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358082" y="4572008"/>
            <a:ext cx="453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71670" y="5143512"/>
            <a:ext cx="453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500298" y="5143512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000364" y="5143512"/>
            <a:ext cx="554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500430" y="5143512"/>
            <a:ext cx="548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929058" y="5143512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500562" y="5143512"/>
            <a:ext cx="453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857752" y="5143512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500298" y="5934670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28926" y="5934670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428992" y="593467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857620" y="5934670"/>
            <a:ext cx="6783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429124" y="593467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857752" y="5934670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357818" y="593467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857884" y="5934694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2" grpId="1"/>
      <p:bldP spid="23" grpId="0"/>
      <p:bldP spid="24" grpId="0"/>
      <p:bldP spid="25" grpId="0"/>
      <p:bldP spid="26" grpId="0"/>
      <p:bldP spid="27" grpId="0"/>
      <p:bldP spid="28" grpId="0"/>
      <p:bldP spid="28" grpId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7" grpId="1"/>
      <p:bldP spid="38" grpId="0"/>
      <p:bldP spid="39" grpId="0"/>
      <p:bldP spid="40" grpId="0"/>
      <p:bldP spid="41" grpId="0"/>
      <p:bldP spid="41" grpId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3" grpId="1"/>
      <p:bldP spid="54" grpId="0"/>
      <p:bldP spid="55" grpId="0"/>
      <p:bldP spid="56" grpId="0"/>
      <p:bldP spid="57" grpId="0"/>
      <p:bldP spid="58" grpId="0"/>
      <p:bldP spid="59" grpId="0"/>
      <p:bldP spid="59" grpId="1"/>
      <p:bldP spid="60" grpId="0"/>
      <p:bldP spid="61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2643182"/>
            <a:ext cx="64033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</a:t>
            </a:r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обижайте </a:t>
            </a:r>
            <a:r>
              <a:rPr lang="ru-RU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людей </a:t>
            </a: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500174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«Если ты хочешь, чтобы вокруг тебя были хорошие, добрые люди, попробуй относиться к ним внимательно, ласково, вежливо - увидишь, что все станет лучше. Все в жизни зависит от тебя самого, поверь мне…»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142852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214554"/>
            <a:ext cx="4959178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6600" b="1" dirty="0" smtClean="0">
                <a:solidFill>
                  <a:srgbClr val="FF0000"/>
                </a:solidFill>
              </a:rPr>
              <a:t>Милосердие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 и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 </a:t>
            </a:r>
            <a:r>
              <a:rPr lang="ru-RU" sz="6600" b="1" dirty="0">
                <a:solidFill>
                  <a:srgbClr val="FF0000"/>
                </a:solidFill>
              </a:rPr>
              <a:t>доброта-…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Рисунок 3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716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Верим в добрых сердец бессмертие,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В солнце мира и тишины.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Милосердие! Милосердие!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Это слово сильнее беды.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96" y="4214818"/>
            <a:ext cx="61436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Не жалейте сердца, не таите</a:t>
            </a: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3600" dirty="0">
                <a:solidFill>
                  <a:schemeClr val="bg1"/>
                </a:solidFill>
              </a:rPr>
              <a:t>Доброты и нежности своей.</a:t>
            </a: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Не </a:t>
            </a:r>
            <a:r>
              <a:rPr lang="ru-RU" sz="3600" dirty="0">
                <a:solidFill>
                  <a:schemeClr val="bg1"/>
                </a:solidFill>
              </a:rPr>
              <a:t>держите в тайне от людей.</a:t>
            </a:r>
            <a:br>
              <a:rPr lang="ru-RU" sz="3600" dirty="0">
                <a:solidFill>
                  <a:schemeClr val="bg1"/>
                </a:solidFill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290"/>
            <a:ext cx="546431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6" name="Рисунок 5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57884" y="285728"/>
            <a:ext cx="3065797" cy="2343145"/>
          </a:xfrm>
          <a:prstGeom prst="rect">
            <a:avLst/>
          </a:prstGeom>
        </p:spPr>
      </p:pic>
      <p:pic>
        <p:nvPicPr>
          <p:cNvPr id="7" name="Рисунок 6" descr="th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90484" y="4000504"/>
            <a:ext cx="2604826" cy="2557466"/>
          </a:xfrm>
          <a:prstGeom prst="rect">
            <a:avLst/>
          </a:prstGeom>
        </p:spPr>
      </p:pic>
      <p:pic>
        <p:nvPicPr>
          <p:cNvPr id="8" name="Рисунок 7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86446" y="285728"/>
            <a:ext cx="3065797" cy="2343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785926"/>
            <a:ext cx="63579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>
                <a:solidFill>
                  <a:srgbClr val="FFC000"/>
                </a:solidFill>
              </a:rPr>
              <a:t/>
            </a:r>
            <a:br>
              <a:rPr lang="ru-RU" sz="7200" b="1" dirty="0">
                <a:solidFill>
                  <a:srgbClr val="FFC000"/>
                </a:solidFill>
              </a:rPr>
            </a:br>
            <a:endParaRPr lang="ru-RU" sz="72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9290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5" name="Рисунок 4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85852" y="1428736"/>
            <a:ext cx="60722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solidFill>
                  <a:srgbClr val="FFC000"/>
                </a:solidFill>
              </a:rPr>
              <a:t>З - «Земля»</a:t>
            </a:r>
            <a:br>
              <a:rPr lang="ru-RU" sz="7200" b="1" dirty="0" smtClean="0">
                <a:solidFill>
                  <a:srgbClr val="FFC000"/>
                </a:solidFill>
              </a:rPr>
            </a:br>
            <a:endParaRPr lang="ru-RU" sz="7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2585861"/>
            <a:ext cx="434548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solidFill>
                  <a:srgbClr val="FFC000"/>
                </a:solidFill>
              </a:rPr>
              <a:t>Л-«Люди»</a:t>
            </a:r>
            <a:endParaRPr lang="ru-RU" sz="7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3835320"/>
            <a:ext cx="59293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solidFill>
                  <a:srgbClr val="FFC000"/>
                </a:solidFill>
              </a:rPr>
              <a:t>М-«Мысль»</a:t>
            </a:r>
            <a:br>
              <a:rPr lang="ru-RU" sz="7200" b="1" dirty="0" smtClean="0">
                <a:solidFill>
                  <a:srgbClr val="FFC000"/>
                </a:solidFill>
              </a:rPr>
            </a:br>
            <a:endParaRPr lang="ru-RU" sz="7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5049766"/>
            <a:ext cx="67866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solidFill>
                  <a:srgbClr val="FFC000"/>
                </a:solidFill>
              </a:rPr>
              <a:t>Д-«Добро»</a:t>
            </a:r>
            <a:br>
              <a:rPr lang="ru-RU" sz="7200" b="1" dirty="0" smtClean="0">
                <a:solidFill>
                  <a:srgbClr val="FFC000"/>
                </a:solidFill>
              </a:rPr>
            </a:b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1406" y="1401626"/>
            <a:ext cx="907262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Азбука как бы призывала:</a:t>
            </a:r>
            <a:br>
              <a:rPr kumimoji="0" lang="ru-RU" sz="66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66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Люди Земли, Мыслите, Думайте и Творите Добро. </a:t>
            </a:r>
            <a:endParaRPr kumimoji="0" lang="ru-RU" sz="66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 Милосердие- это доброта и уважение</a:t>
            </a:r>
            <a:b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любовь к людям</a:t>
            </a:r>
            <a:b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сострадание к людям </a:t>
            </a:r>
            <a:b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стремление приносить пользу и радость людям</a:t>
            </a:r>
            <a:b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отзывчивость (сопереживание)</a:t>
            </a:r>
            <a:b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стремление оказать поддержку другим</a:t>
            </a:r>
            <a:b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душевный отклик</a:t>
            </a:r>
            <a:b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«Милосердие - это активная доброта» </a:t>
            </a:r>
            <a:endParaRPr kumimoji="0" lang="ru-RU" sz="32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9033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Словарь В</a:t>
            </a:r>
            <a:r>
              <a:rPr lang="ru-RU" sz="4000" b="1" dirty="0">
                <a:solidFill>
                  <a:srgbClr val="FFFF00"/>
                </a:solidFill>
              </a:rPr>
              <a:t>. Даля о милосердии: «Милосердие - сердоболие, сочувствие, любовь на деле, готовность делать добро каждому, жалостливость, </a:t>
            </a:r>
            <a:r>
              <a:rPr lang="ru-RU" sz="4000" b="1" dirty="0" err="1">
                <a:solidFill>
                  <a:srgbClr val="FFFF00"/>
                </a:solidFill>
              </a:rPr>
              <a:t>магкосердечность</a:t>
            </a:r>
            <a:r>
              <a:rPr lang="ru-RU" sz="4000" b="1" dirty="0">
                <a:solidFill>
                  <a:srgbClr val="FFFF00"/>
                </a:solidFill>
              </a:rPr>
              <a:t>.» </a:t>
            </a: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214554"/>
            <a:ext cx="31219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Сказка </a:t>
            </a:r>
            <a:endParaRPr lang="ru-RU" sz="7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143504" y="2513097"/>
            <a:ext cx="2906648" cy="391629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39290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1500174"/>
            <a:ext cx="311495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История </a:t>
            </a:r>
            <a:endParaRPr lang="ru-RU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285784" y="2643182"/>
            <a:ext cx="9429784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Самая важная вещь </a:t>
            </a:r>
            <a:endParaRPr lang="ru-RU" sz="6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</a:t>
            </a:r>
            <a:r>
              <a:rPr lang="ru-RU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этой жизни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</a:t>
            </a:r>
          </a:p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это </a:t>
            </a:r>
            <a:r>
              <a:rPr lang="ru-RU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помогать другим побеждать.</a:t>
            </a:r>
          </a:p>
        </p:txBody>
      </p:sp>
      <p:pic>
        <p:nvPicPr>
          <p:cNvPr id="4" name="Рисунок 3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105835"/>
            <a:ext cx="89297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«Свеча ничего не теряет, если от ее пламени зажглась другая свеча». </a:t>
            </a:r>
          </a:p>
        </p:txBody>
      </p:sp>
      <p:pic>
        <p:nvPicPr>
          <p:cNvPr id="3" name="Рисунок 2" descr="f2fd110177e58d7d471ac7762874b5a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0806" y="285728"/>
            <a:ext cx="1962875" cy="15001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786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 декабря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Международный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день  инвалидов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450</Words>
  <Application>Microsoft Office PowerPoint</Application>
  <PresentationFormat>Экран (4:3)</PresentationFormat>
  <Paragraphs>217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Левый</dc:creator>
  <cp:lastModifiedBy>Uzer</cp:lastModifiedBy>
  <cp:revision>30</cp:revision>
  <dcterms:created xsi:type="dcterms:W3CDTF">2012-11-28T06:57:43Z</dcterms:created>
  <dcterms:modified xsi:type="dcterms:W3CDTF">2013-04-01T03:44:47Z</dcterms:modified>
</cp:coreProperties>
</file>