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F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43042" y="428604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Конкурс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«Знатоки русского языка»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928934"/>
            <a:ext cx="7786742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«Русский язык в умелых руках и в опытных устах- красив, певуч, выразителен, гибок, послушен, ловок и вместителен»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А.И.Куприн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857496"/>
            <a:ext cx="7215238" cy="2071702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7422" y="2143116"/>
            <a:ext cx="1098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100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214554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НЕТ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28604"/>
            <a:ext cx="2013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Сто-нет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86182" y="1714488"/>
            <a:ext cx="1410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Буква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2643182"/>
            <a:ext cx="7857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Ё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428604"/>
            <a:ext cx="5525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Задание для болельщиков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571612"/>
            <a:ext cx="3571900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Козёл -    Коза 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Бобёр –   Бобёр 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err="1" smtClean="0">
                <a:latin typeface="Monotype Corsiva" pitchFamily="66" charset="0"/>
              </a:rPr>
              <a:t>Осёл</a:t>
            </a:r>
            <a:r>
              <a:rPr lang="ru-RU" sz="2800" b="1" dirty="0" smtClean="0">
                <a:latin typeface="Monotype Corsiva" pitchFamily="66" charset="0"/>
              </a:rPr>
              <a:t> –    Ослица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Оса –     Оса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Стрекоза –    Стрекоза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 Лев –          Львица</a:t>
            </a:r>
          </a:p>
          <a:p>
            <a:pPr indent="-273050">
              <a:lnSpc>
                <a:spcPct val="150000"/>
              </a:lnSpc>
            </a:pPr>
            <a:r>
              <a:rPr lang="ru-RU" sz="2800" b="1" dirty="0" smtClean="0">
                <a:latin typeface="Monotype Corsiva" pitchFamily="66" charset="0"/>
              </a:rPr>
              <a:t>Медведь -   Медведица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14612" y="571480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Фразеологизмы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26294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2500330" cy="3436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785926"/>
            <a:ext cx="272825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500042"/>
            <a:ext cx="40414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Устаревшие слова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071678"/>
            <a:ext cx="3214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Очи </a:t>
            </a:r>
            <a:r>
              <a:rPr lang="ru-RU" sz="2400" b="1" dirty="0" smtClean="0">
                <a:latin typeface="Monotype Corsiva" pitchFamily="66" charset="0"/>
              </a:rPr>
              <a:t>-Глаза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Чело </a:t>
            </a:r>
            <a:r>
              <a:rPr lang="ru-RU" sz="2400" b="1" dirty="0" smtClean="0">
                <a:latin typeface="Monotype Corsiva" pitchFamily="66" charset="0"/>
              </a:rPr>
              <a:t>-Лоб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Уста </a:t>
            </a:r>
            <a:r>
              <a:rPr lang="ru-RU" sz="2400" b="1" dirty="0" smtClean="0">
                <a:latin typeface="Monotype Corsiva" pitchFamily="66" charset="0"/>
              </a:rPr>
              <a:t>-Рот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Перст </a:t>
            </a:r>
            <a:r>
              <a:rPr lang="ru-RU" sz="2400" b="1" dirty="0" smtClean="0">
                <a:latin typeface="Monotype Corsiva" pitchFamily="66" charset="0"/>
              </a:rPr>
              <a:t>-Палец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Глаголет </a:t>
            </a:r>
            <a:r>
              <a:rPr lang="ru-RU" sz="2400" b="1" dirty="0" smtClean="0">
                <a:latin typeface="Monotype Corsiva" pitchFamily="66" charset="0"/>
              </a:rPr>
              <a:t>-Говорит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Баталия </a:t>
            </a:r>
            <a:r>
              <a:rPr lang="ru-RU" sz="2400" b="1" dirty="0" smtClean="0">
                <a:latin typeface="Monotype Corsiva" pitchFamily="66" charset="0"/>
              </a:rPr>
              <a:t>-Сражение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Ланиты </a:t>
            </a:r>
            <a:r>
              <a:rPr lang="ru-RU" sz="2400" b="1" dirty="0" smtClean="0">
                <a:latin typeface="Monotype Corsiva" pitchFamily="66" charset="0"/>
              </a:rPr>
              <a:t>-Щёки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Ботфорты </a:t>
            </a:r>
            <a:r>
              <a:rPr lang="ru-RU" sz="2400" b="1" dirty="0" smtClean="0">
                <a:latin typeface="Monotype Corsiva" pitchFamily="66" charset="0"/>
              </a:rPr>
              <a:t>- Сапоги</a:t>
            </a:r>
            <a:endParaRPr lang="ru-RU" sz="2400" b="1" dirty="0" smtClean="0">
              <a:latin typeface="Monotype Corsiva" pitchFamily="66" charset="0"/>
            </a:endParaRP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Кафтан </a:t>
            </a:r>
            <a:r>
              <a:rPr lang="ru-RU" sz="2400" b="1" dirty="0" smtClean="0">
                <a:latin typeface="Monotype Corsiva" pitchFamily="66" charset="0"/>
              </a:rPr>
              <a:t>-Рубашка</a:t>
            </a:r>
            <a:endParaRPr lang="ru-RU" sz="2400" b="1" dirty="0" smtClean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000240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Княжич-       Молодой князь</a:t>
            </a: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Светлица -    Комната</a:t>
            </a: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Барышник –   Тот, кто занимается перепродажей</a:t>
            </a: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Приказчик –   Управляющий, служащий</a:t>
            </a: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Треуголка -    Шляпа</a:t>
            </a:r>
          </a:p>
          <a:p>
            <a:pPr indent="-274320">
              <a:defRPr/>
            </a:pPr>
            <a:r>
              <a:rPr lang="ru-RU" sz="2400" b="1" dirty="0" smtClean="0">
                <a:latin typeface="Monotype Corsiva" pitchFamily="66" charset="0"/>
              </a:rPr>
              <a:t>Лапоть -    Тот,  кто ходит в лаптях ; крестьянин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4612" y="2285992"/>
            <a:ext cx="396719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571480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Заколка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00438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за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286124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rgbClr val="002060"/>
                </a:solidFill>
                <a:latin typeface="Monotype Corsiva" pitchFamily="66" charset="0"/>
              </a:rPr>
              <a:t>ка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2584" y="2214554"/>
            <a:ext cx="2304151" cy="1928826"/>
          </a:xfrm>
          <a:prstGeom prst="rect">
            <a:avLst/>
          </a:prstGeom>
        </p:spPr>
      </p:pic>
      <p:pic>
        <p:nvPicPr>
          <p:cNvPr id="3" name="Picture 2" descr="http://myfhology.info/myth-animals/baran1.gif"/>
          <p:cNvPicPr>
            <a:picLocks noChangeAspect="1" noChangeArrowheads="1"/>
          </p:cNvPicPr>
          <p:nvPr/>
        </p:nvPicPr>
        <p:blipFill>
          <a:blip r:embed="rId4"/>
          <a:srcRect l="10500" t="7895" r="18999" b="9210"/>
          <a:stretch>
            <a:fillRect/>
          </a:stretch>
        </p:blipFill>
        <p:spPr bwMode="auto">
          <a:xfrm>
            <a:off x="5929322" y="2285992"/>
            <a:ext cx="2175457" cy="194402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1928794" y="1928802"/>
            <a:ext cx="1143011" cy="428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6786577" y="1857365"/>
            <a:ext cx="1143011" cy="428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ivan-off.com/uploads/posts/2012-06/1340960848_set-of-cookies-and-cakes-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857628"/>
            <a:ext cx="2269207" cy="1677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3143248"/>
            <a:ext cx="1372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пирог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285860"/>
            <a:ext cx="128588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пи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1285860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рог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6050" y="1857364"/>
            <a:ext cx="3357586" cy="3817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44" y="571480"/>
            <a:ext cx="113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Кот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1670" y="2214554"/>
            <a:ext cx="5080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182" y="500042"/>
            <a:ext cx="1824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Как-а-о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714488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Истинная любовь к своей стране немыслима без любви к своему языку. Человек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, 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равнодушный к своему языку, - дикарь. Его безразличие к языку объясняется полнейшим безразличием к прошлому, настоящему и будущему своего народа.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К. Паустовский</a:t>
            </a:r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2000240"/>
            <a:ext cx="3384550" cy="37750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428604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Аз-бу-ка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3" name="Picture 2" descr="http://s59.radikal.ru/i165/0910/fc/4b5b4704c0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974" y="2071678"/>
            <a:ext cx="3492347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8992" y="571480"/>
            <a:ext cx="17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Сено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12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-89299"/>
            <a:ext cx="9263063" cy="6947299"/>
          </a:xfrm>
          <a:prstGeom prst="rect">
            <a:avLst/>
          </a:prstGeom>
          <a:noFill/>
        </p:spPr>
      </p:pic>
      <p:pic>
        <p:nvPicPr>
          <p:cNvPr id="3" name="Рисунок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07419">
            <a:off x="1804986" y="1964111"/>
            <a:ext cx="2280554" cy="2857500"/>
          </a:xfrm>
          <a:prstGeom prst="ellipse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1714488"/>
            <a:ext cx="1125562" cy="1196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428604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О - пять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0892" y="1714488"/>
            <a:ext cx="1125562" cy="1196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29454" y="3357562"/>
            <a:ext cx="1125562" cy="1196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3500438"/>
            <a:ext cx="1125562" cy="1196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571744"/>
            <a:ext cx="1125562" cy="1196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-89299"/>
            <a:ext cx="9263063" cy="6947299"/>
          </a:xfrm>
          <a:prstGeom prst="rect">
            <a:avLst/>
          </a:prstGeom>
          <a:noFill/>
        </p:spPr>
      </p:pic>
      <p:pic>
        <p:nvPicPr>
          <p:cNvPr id="2050" name="Picture 2" descr="http://school9wyksa.edusite.ru/images/g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2143140" cy="3210696"/>
          </a:xfrm>
          <a:prstGeom prst="rect">
            <a:avLst/>
          </a:prstGeom>
          <a:noFill/>
        </p:spPr>
      </p:pic>
      <p:pic>
        <p:nvPicPr>
          <p:cNvPr id="2052" name="Picture 4" descr="http://img-fotki.yandex.ru/get/4406/cadi-1986.51a/0_802d8_53263e94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14488"/>
            <a:ext cx="3471753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4572008"/>
            <a:ext cx="171451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429132"/>
            <a:ext cx="20002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Мы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500702"/>
            <a:ext cx="235745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Ямы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rot="16200000" flipH="1">
            <a:off x="2750331" y="4536289"/>
            <a:ext cx="714380" cy="178595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714876" y="5000636"/>
            <a:ext cx="1428760" cy="85725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428604"/>
            <a:ext cx="1854995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Три - о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://t1.gstatic.com/images?q=tbn:ANd9GcTCjKyQFBiiHW8_ih30C_4ZrVyJhIr8Wp4ZX4ervdViyKeyPM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71678"/>
            <a:ext cx="3716154" cy="263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3108" y="1857364"/>
            <a:ext cx="3000396" cy="3295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57818" y="3143248"/>
            <a:ext cx="9653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И-а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12175149">
            <a:off x="5169613" y="3005233"/>
            <a:ext cx="1357322" cy="1143008"/>
          </a:xfrm>
          <a:prstGeom prst="teardrop">
            <a:avLst>
              <a:gd name="adj" fmla="val 14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Picture 4" descr="http://t0.gstatic.com/images?q=tbn:ANd9GcSLgb-bngRrfglWbt9sCYlROubbEhZ5usy9ZrFWWNAYuLE4jc5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4380976" cy="2571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500042"/>
            <a:ext cx="1822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Сорок-а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reeppt.ru/MyShablony/DayZ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63" cy="6947299"/>
          </a:xfrm>
          <a:prstGeom prst="rect">
            <a:avLst/>
          </a:prstGeom>
          <a:noFill/>
        </p:spPr>
      </p:pic>
      <p:pic>
        <p:nvPicPr>
          <p:cNvPr id="2" name="Picture 2" descr="http://hobby-catalog.com/content/goods/11717/def/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122900" cy="330841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1785926"/>
            <a:ext cx="2386037" cy="33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1571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Ц</a:t>
            </a:r>
            <a:r>
              <a:rPr lang="ru-RU" sz="4400" b="1" dirty="0" smtClean="0">
                <a:latin typeface="Monotype Corsiva" pitchFamily="66" charset="0"/>
              </a:rPr>
              <a:t>апля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428604"/>
            <a:ext cx="1239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Зая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ц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571744"/>
            <a:ext cx="2326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Буква</a:t>
            </a:r>
            <a:r>
              <a:rPr lang="ru-RU" sz="4400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«Ц»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189</Words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Зарема</cp:lastModifiedBy>
  <cp:revision>23</cp:revision>
  <dcterms:modified xsi:type="dcterms:W3CDTF">2013-03-10T11:09:51Z</dcterms:modified>
</cp:coreProperties>
</file>