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270" r:id="rId2"/>
    <p:sldId id="274" r:id="rId3"/>
    <p:sldId id="272" r:id="rId4"/>
    <p:sldId id="276" r:id="rId5"/>
    <p:sldId id="273" r:id="rId6"/>
    <p:sldId id="258" r:id="rId7"/>
    <p:sldId id="257" r:id="rId8"/>
    <p:sldId id="261" r:id="rId9"/>
    <p:sldId id="260" r:id="rId10"/>
    <p:sldId id="259" r:id="rId11"/>
    <p:sldId id="264" r:id="rId12"/>
    <p:sldId id="263" r:id="rId13"/>
    <p:sldId id="265" r:id="rId14"/>
    <p:sldId id="266" r:id="rId15"/>
    <p:sldId id="275" r:id="rId16"/>
    <p:sldId id="268" r:id="rId17"/>
    <p:sldId id="269" r:id="rId18"/>
    <p:sldId id="27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ED882A-3895-477E-841B-28FF7D9B43BA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7574B-BBC5-4F2F-9D22-D2CB2CD11F7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3" Type="http://schemas.openxmlformats.org/officeDocument/2006/relationships/image" Target="../media/image20.jpeg"/><Relationship Id="rId7" Type="http://schemas.openxmlformats.org/officeDocument/2006/relationships/image" Target="../media/image24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Relationship Id="rId9" Type="http://schemas.openxmlformats.org/officeDocument/2006/relationships/image" Target="../media/image26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85720" y="3286124"/>
            <a:ext cx="8643998" cy="1428760"/>
          </a:xfrm>
        </p:spPr>
        <p:txBody>
          <a:bodyPr>
            <a:normAutofit fontScale="85000" lnSpcReduction="20000"/>
          </a:bodyPr>
          <a:lstStyle/>
          <a:p>
            <a:pPr marL="274320" indent="-274320"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Муниципальное бюджетное 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общеобразовательное учреждение</a:t>
            </a:r>
          </a:p>
          <a:p>
            <a:pPr marL="274320" indent="-274320"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«Староюрьевская 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средняя общеобразовательная школа»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57158" y="1142984"/>
            <a:ext cx="8329642" cy="1832971"/>
          </a:xfrm>
        </p:spPr>
        <p:txBody>
          <a:bodyPr/>
          <a:lstStyle/>
          <a:p>
            <a:r>
              <a:rPr lang="ru-RU" dirty="0" smtClean="0"/>
              <a:t>Классный час, посвящённый Дню юного героя-антифашиста.</a:t>
            </a:r>
            <a:endParaRPr lang="ru-RU" dirty="0"/>
          </a:p>
        </p:txBody>
      </p:sp>
      <p:sp>
        <p:nvSpPr>
          <p:cNvPr id="4" name="Двойная волна 3"/>
          <p:cNvSpPr/>
          <p:nvPr/>
        </p:nvSpPr>
        <p:spPr>
          <a:xfrm>
            <a:off x="827584" y="5661248"/>
            <a:ext cx="7704856" cy="698376"/>
          </a:xfrm>
          <a:prstGeom prst="doubleWav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5-конечная звезда 4"/>
          <p:cNvSpPr/>
          <p:nvPr/>
        </p:nvSpPr>
        <p:spPr>
          <a:xfrm>
            <a:off x="3851920" y="4941168"/>
            <a:ext cx="1728192" cy="1800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707904" y="548680"/>
            <a:ext cx="5436096" cy="616646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4000" b="1" dirty="0" smtClean="0"/>
              <a:t> Юта </a:t>
            </a:r>
          </a:p>
          <a:p>
            <a:pPr algn="ctr">
              <a:buNone/>
            </a:pPr>
            <a:r>
              <a:rPr lang="ru-RU" sz="4000" b="1" dirty="0" smtClean="0"/>
              <a:t>                    Бондаровская</a:t>
            </a:r>
            <a:endParaRPr lang="ru-RU" sz="4000" b="1" dirty="0" smtClean="0"/>
          </a:p>
          <a:p>
            <a:pPr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                </a:t>
            </a:r>
            <a:r>
              <a:rPr lang="ru-RU" sz="2800" b="1" dirty="0" smtClean="0"/>
              <a:t>1929 - 1943</a:t>
            </a:r>
            <a:endParaRPr lang="ru-RU" sz="2800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Посмертно </a:t>
            </a:r>
            <a:r>
              <a:rPr lang="ru-RU" b="1" dirty="0" smtClean="0"/>
              <a:t>присвоено звание</a:t>
            </a:r>
          </a:p>
          <a:p>
            <a:pPr algn="ctr">
              <a:buNone/>
            </a:pPr>
            <a:r>
              <a:rPr lang="ru-RU" b="1" dirty="0" smtClean="0"/>
              <a:t>                Героя Советского Союза. </a:t>
            </a:r>
          </a:p>
          <a:p>
            <a:endParaRPr lang="ru-RU" dirty="0"/>
          </a:p>
        </p:txBody>
      </p:sp>
      <p:pic>
        <p:nvPicPr>
          <p:cNvPr id="3074" name="Picture 2" descr="J:\пионерыгерои\герой ссср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553744"/>
            <a:ext cx="2337631" cy="2043608"/>
          </a:xfrm>
          <a:prstGeom prst="rect">
            <a:avLst/>
          </a:prstGeom>
          <a:noFill/>
        </p:spPr>
      </p:pic>
      <p:pic>
        <p:nvPicPr>
          <p:cNvPr id="5122" name="Picture 2" descr="C:\Users\Евгений\Desktop\пионерры герои\юта бондаровская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76672"/>
            <a:ext cx="3168352" cy="38884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3968" y="332656"/>
            <a:ext cx="4860032" cy="6525344"/>
          </a:xfrm>
        </p:spPr>
        <p:txBody>
          <a:bodyPr>
            <a:normAutofit fontScale="92500" lnSpcReduction="10000"/>
          </a:bodyPr>
          <a:lstStyle/>
          <a:p>
            <a:endParaRPr lang="ru-RU" b="1" dirty="0" smtClean="0"/>
          </a:p>
          <a:p>
            <a:pPr algn="ctr">
              <a:buNone/>
            </a:pPr>
            <a:r>
              <a:rPr lang="ru-RU" sz="5200" b="1" dirty="0" smtClean="0"/>
              <a:t>Лара </a:t>
            </a:r>
          </a:p>
          <a:p>
            <a:pPr algn="ctr">
              <a:buNone/>
            </a:pPr>
            <a:r>
              <a:rPr lang="ru-RU" sz="5200" b="1" dirty="0" smtClean="0"/>
              <a:t>Михеенко</a:t>
            </a:r>
          </a:p>
          <a:p>
            <a:pPr algn="ctr">
              <a:buNone/>
            </a:pPr>
            <a:r>
              <a:rPr lang="ru-RU" b="1" dirty="0" smtClean="0"/>
              <a:t>1929 - 1943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Посмертно награждена </a:t>
            </a:r>
            <a:r>
              <a:rPr lang="ru-RU" b="1" dirty="0" smtClean="0"/>
              <a:t>О</a:t>
            </a:r>
            <a:r>
              <a:rPr lang="ru-RU" b="1" dirty="0" smtClean="0"/>
              <a:t>рденом                            Отечественной </a:t>
            </a:r>
            <a:r>
              <a:rPr lang="ru-RU" b="1" dirty="0" smtClean="0"/>
              <a:t>войны I степени. </a:t>
            </a:r>
          </a:p>
          <a:p>
            <a:endParaRPr lang="ru-RU" dirty="0"/>
          </a:p>
        </p:txBody>
      </p:sp>
      <p:pic>
        <p:nvPicPr>
          <p:cNvPr id="4" name="Рисунок 3" descr="http://gazeta.aif.ru/data/mags/kids/143/pics/22_01_1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3384376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 descr="J:\пионерыгерои\орден отеч. войны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4581128"/>
            <a:ext cx="1763343" cy="1857388"/>
          </a:xfrm>
          <a:prstGeom prst="rect">
            <a:avLst/>
          </a:prstGeom>
          <a:noFill/>
        </p:spPr>
      </p:pic>
      <p:pic>
        <p:nvPicPr>
          <p:cNvPr id="5" name="Picture 2" descr="C:\Users\Евгений\Desktop\пионерры герои\пам.лар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2636912"/>
            <a:ext cx="4248472" cy="2088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716016" y="332656"/>
            <a:ext cx="4427984" cy="65253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>
                <a:solidFill>
                  <a:srgbClr val="002060"/>
                </a:solidFill>
              </a:rPr>
              <a:t>Владимир Дубинин. 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1927 - 1942</a:t>
            </a:r>
            <a:endParaRPr lang="ru-RU" sz="2800" b="1" dirty="0" smtClean="0">
              <a:solidFill>
                <a:srgbClr val="002060"/>
              </a:solidFill>
            </a:endParaRPr>
          </a:p>
          <a:p>
            <a:endParaRPr lang="ru-RU" sz="2200" b="1" dirty="0" smtClean="0">
              <a:solidFill>
                <a:srgbClr val="002060"/>
              </a:solidFill>
            </a:endParaRPr>
          </a:p>
          <a:p>
            <a:endParaRPr lang="ru-RU" sz="2200" b="1" dirty="0" smtClean="0">
              <a:solidFill>
                <a:srgbClr val="002060"/>
              </a:solidFill>
            </a:endParaRPr>
          </a:p>
          <a:p>
            <a:endParaRPr lang="ru-RU" sz="2200" b="1" dirty="0" smtClean="0">
              <a:solidFill>
                <a:srgbClr val="002060"/>
              </a:solidFill>
            </a:endParaRPr>
          </a:p>
          <a:p>
            <a:endParaRPr lang="ru-RU" sz="2200" b="1" dirty="0" smtClean="0">
              <a:solidFill>
                <a:srgbClr val="002060"/>
              </a:solidFill>
            </a:endParaRPr>
          </a:p>
          <a:p>
            <a:endParaRPr lang="ru-RU" sz="2200" b="1" dirty="0" smtClean="0">
              <a:solidFill>
                <a:srgbClr val="002060"/>
              </a:solidFill>
            </a:endParaRPr>
          </a:p>
          <a:p>
            <a:endParaRPr lang="ru-RU" sz="2200" b="1" dirty="0" smtClean="0">
              <a:solidFill>
                <a:srgbClr val="002060"/>
              </a:solidFill>
            </a:endParaRPr>
          </a:p>
          <a:p>
            <a:endParaRPr lang="ru-RU" sz="22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b="1" dirty="0" smtClean="0"/>
              <a:t>Посмертно награжден Орденом </a:t>
            </a:r>
            <a:r>
              <a:rPr lang="ru-RU" b="1" dirty="0" smtClean="0"/>
              <a:t>Красного Знамени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  <p:pic>
        <p:nvPicPr>
          <p:cNvPr id="5122" name="Picture 2" descr="J:\пионерыгерои\орден красного знамен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2780928"/>
            <a:ext cx="2088232" cy="2160240"/>
          </a:xfrm>
          <a:prstGeom prst="rect">
            <a:avLst/>
          </a:prstGeom>
          <a:noFill/>
        </p:spPr>
      </p:pic>
      <p:pic>
        <p:nvPicPr>
          <p:cNvPr id="7171" name="Picture 3" descr="C:\Users\Евгений\Desktop\пионерры герои\Volodia_Dubinín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60648"/>
            <a:ext cx="4248472" cy="56166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786210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Их жизнь и подвиг стали сюжетами для фильмов. 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http://gazeta.aif.ru/data/mags/kids/143/pics/22_01_10.jp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636912"/>
            <a:ext cx="238125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gazeta.aif.ru/data/mags/kids/143/pics/22_01_15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60" y="2643182"/>
            <a:ext cx="2105025" cy="280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043608" y="5500702"/>
            <a:ext cx="2376264" cy="64633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Володя</a:t>
            </a:r>
          </a:p>
          <a:p>
            <a:pPr algn="ctr"/>
            <a:r>
              <a:rPr lang="ru-RU" b="1" dirty="0" smtClean="0"/>
              <a:t>Дубинин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43636" y="5572140"/>
            <a:ext cx="1928826" cy="64633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Лара</a:t>
            </a:r>
          </a:p>
          <a:p>
            <a:pPr algn="ctr"/>
            <a:r>
              <a:rPr lang="ru-RU" b="1" dirty="0" smtClean="0"/>
              <a:t>Михеенко</a:t>
            </a:r>
          </a:p>
        </p:txBody>
      </p:sp>
      <p:sp>
        <p:nvSpPr>
          <p:cNvPr id="8" name="5-конечная звезда 7"/>
          <p:cNvSpPr/>
          <p:nvPr/>
        </p:nvSpPr>
        <p:spPr>
          <a:xfrm>
            <a:off x="3923928" y="3068960"/>
            <a:ext cx="1656184" cy="172819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Пионеры – Герои.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http://gazeta.aif.ru/data/mags/kids/143/pics/22_01_06.jp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1285860"/>
            <a:ext cx="1643074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gazeta.aif.ru/data/mags/kids/143/pics/22_01_07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4000504"/>
            <a:ext cx="1571636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gazeta.aif.ru/data/mags/kids/143/pics/22_01_11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1142984"/>
            <a:ext cx="150019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gazeta.aif.ru/data/mags/kids/143/pics/22_01_12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4876" y="4000504"/>
            <a:ext cx="1428760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gazeta.aif.ru/data/mags/kids/143/pics/22_01_13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58016" y="1000108"/>
            <a:ext cx="1500198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gazeta.aif.ru/data/mags/kids/143/pics/22_01_16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86578" y="3929066"/>
            <a:ext cx="1643074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214282" y="3143248"/>
            <a:ext cx="1857388" cy="64633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Саша</a:t>
            </a:r>
          </a:p>
          <a:p>
            <a:pPr algn="ctr"/>
            <a:r>
              <a:rPr lang="ru-RU" b="1" dirty="0" smtClean="0"/>
              <a:t> Ковалёв</a:t>
            </a:r>
            <a:endParaRPr lang="ru-RU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357422" y="3214686"/>
            <a:ext cx="1857388" cy="64633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Марат</a:t>
            </a:r>
            <a:endParaRPr lang="ru-RU" b="1" dirty="0" smtClean="0"/>
          </a:p>
          <a:p>
            <a:pPr algn="ctr"/>
            <a:r>
              <a:rPr lang="ru-RU" b="1" dirty="0" smtClean="0"/>
              <a:t>Казей</a:t>
            </a:r>
            <a:endParaRPr lang="ru-RU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572000" y="3214686"/>
            <a:ext cx="1857388" cy="64633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Василий Коробко</a:t>
            </a:r>
            <a:endParaRPr lang="ru-RU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715140" y="3214686"/>
            <a:ext cx="1857388" cy="64633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Маркс</a:t>
            </a:r>
          </a:p>
          <a:p>
            <a:pPr algn="ctr"/>
            <a:r>
              <a:rPr lang="ru-RU" b="1" dirty="0" smtClean="0"/>
              <a:t> Кротов</a:t>
            </a:r>
            <a:endParaRPr lang="ru-RU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57158" y="6000768"/>
            <a:ext cx="1857388" cy="64633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Витя</a:t>
            </a:r>
          </a:p>
          <a:p>
            <a:pPr algn="ctr"/>
            <a:r>
              <a:rPr lang="ru-RU" b="1" dirty="0" smtClean="0"/>
              <a:t> Хоменко</a:t>
            </a:r>
            <a:endParaRPr lang="ru-RU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2428860" y="6000768"/>
            <a:ext cx="1857388" cy="64633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Валя</a:t>
            </a:r>
            <a:endParaRPr lang="ru-RU" b="1" dirty="0" smtClean="0"/>
          </a:p>
          <a:p>
            <a:pPr algn="ctr"/>
            <a:r>
              <a:rPr lang="ru-RU" b="1" dirty="0" smtClean="0"/>
              <a:t> </a:t>
            </a:r>
            <a:r>
              <a:rPr lang="ru-RU" b="1" dirty="0" smtClean="0"/>
              <a:t>Котик</a:t>
            </a:r>
            <a:endParaRPr lang="ru-RU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572000" y="6000768"/>
            <a:ext cx="1857388" cy="64633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Нина</a:t>
            </a:r>
          </a:p>
          <a:p>
            <a:pPr algn="ctr"/>
            <a:r>
              <a:rPr lang="ru-RU" b="1" dirty="0" smtClean="0"/>
              <a:t> Куковерова</a:t>
            </a:r>
            <a:endParaRPr lang="ru-RU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6572264" y="6000768"/>
            <a:ext cx="1857388" cy="64633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Шура</a:t>
            </a:r>
          </a:p>
          <a:p>
            <a:pPr algn="ctr"/>
            <a:r>
              <a:rPr lang="ru-RU" b="1" dirty="0" smtClean="0"/>
              <a:t>Кобер</a:t>
            </a:r>
            <a:endParaRPr lang="ru-RU" b="1" dirty="0"/>
          </a:p>
        </p:txBody>
      </p:sp>
      <p:pic>
        <p:nvPicPr>
          <p:cNvPr id="8194" name="Picture 2" descr="C:\Users\Евгений\Desktop\казей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411760" y="1124744"/>
            <a:ext cx="1872208" cy="1951484"/>
          </a:xfrm>
          <a:prstGeom prst="rect">
            <a:avLst/>
          </a:prstGeom>
          <a:noFill/>
        </p:spPr>
      </p:pic>
      <p:pic>
        <p:nvPicPr>
          <p:cNvPr id="8195" name="Picture 3" descr="C:\Users\Евгений\Desktop\котик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483768" y="4005064"/>
            <a:ext cx="1800200" cy="1944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pioner"/>
          <p:cNvPicPr>
            <a:picLocks noChangeAspect="1" noChangeArrowheads="1"/>
          </p:cNvPicPr>
          <p:nvPr/>
        </p:nvPicPr>
        <p:blipFill>
          <a:blip r:embed="rId2" cstate="print"/>
          <a:srcRect r="50000"/>
          <a:stretch>
            <a:fillRect/>
          </a:stretch>
        </p:blipFill>
        <p:spPr bwMode="auto">
          <a:xfrm>
            <a:off x="755576" y="476672"/>
            <a:ext cx="7632700" cy="280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 rot="10800000" flipV="1">
            <a:off x="539552" y="4006695"/>
            <a:ext cx="631844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3200" dirty="0" smtClean="0"/>
              <a:t>Они прикрыли жизнь собою,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3200" dirty="0" smtClean="0"/>
              <a:t>Жить </a:t>
            </a:r>
            <a:r>
              <a:rPr lang="ru-RU" sz="3200" dirty="0" smtClean="0"/>
              <a:t>начинавшие едва,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3200" dirty="0" smtClean="0"/>
              <a:t>Чтоб </a:t>
            </a:r>
            <a:r>
              <a:rPr lang="ru-RU" sz="3200" dirty="0" smtClean="0"/>
              <a:t>было небо голубое,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3200" dirty="0" smtClean="0"/>
              <a:t>Была </a:t>
            </a:r>
            <a:r>
              <a:rPr lang="ru-RU" sz="3200" dirty="0" smtClean="0"/>
              <a:t>зеленая трава.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3200" dirty="0" smtClean="0"/>
              <a:t>                                           </a:t>
            </a:r>
            <a:r>
              <a:rPr lang="ru-RU" sz="3200" dirty="0" smtClean="0"/>
              <a:t> </a:t>
            </a:r>
            <a:r>
              <a:rPr lang="ru-RU" sz="3200" dirty="0" smtClean="0"/>
              <a:t>Р.Казакова</a:t>
            </a:r>
          </a:p>
        </p:txBody>
      </p:sp>
      <p:sp>
        <p:nvSpPr>
          <p:cNvPr id="5" name="5-конечная звезда 4"/>
          <p:cNvSpPr/>
          <p:nvPr/>
        </p:nvSpPr>
        <p:spPr>
          <a:xfrm>
            <a:off x="6228184" y="3501008"/>
            <a:ext cx="2016224" cy="223224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642910" y="3717032"/>
            <a:ext cx="7929618" cy="2926678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tx1"/>
                </a:solidFill>
              </a:rPr>
              <a:t>Минута молчания…</a:t>
            </a:r>
            <a:endParaRPr lang="ru-RU" sz="54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Вечная  </a:t>
            </a:r>
            <a:r>
              <a:rPr lang="ru-RU" b="1" dirty="0" smtClean="0"/>
              <a:t>память юным героям!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b="1" dirty="0" smtClean="0">
                <a:solidFill>
                  <a:srgbClr val="C00000"/>
                </a:solidFill>
              </a:rPr>
              <a:t>Спасибо за внимание!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447800"/>
            <a:ext cx="8186766" cy="4572000"/>
          </a:xfrm>
        </p:spPr>
        <p:txBody>
          <a:bodyPr/>
          <a:lstStyle/>
          <a:p>
            <a:pPr algn="ctr">
              <a:lnSpc>
                <a:spcPct val="150000"/>
              </a:lnSpc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 algn="ctr">
              <a:lnSpc>
                <a:spcPct val="150000"/>
              </a:lnSpc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 algn="ctr">
              <a:lnSpc>
                <a:spcPct val="150000"/>
              </a:lnSpc>
              <a:buNone/>
            </a:pPr>
            <a:r>
              <a:rPr lang="ru-RU" b="1" dirty="0" smtClean="0">
                <a:solidFill>
                  <a:srgbClr val="C00000"/>
                </a:solidFill>
              </a:rPr>
              <a:t>Презентацию </a:t>
            </a:r>
            <a:r>
              <a:rPr lang="ru-RU" b="1" dirty="0" smtClean="0">
                <a:solidFill>
                  <a:srgbClr val="C00000"/>
                </a:solidFill>
              </a:rPr>
              <a:t>подготовила </a:t>
            </a:r>
            <a:r>
              <a:rPr lang="ru-RU" b="1" dirty="0" smtClean="0">
                <a:solidFill>
                  <a:srgbClr val="C00000"/>
                </a:solidFill>
              </a:rPr>
              <a:t>учитель истории Привалова Н.В.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Ссылки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militera.lib.ru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ru.wikipedia.org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ugorka.ivakorin.ru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www.molodguard.ru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http//: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gazeta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aif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ru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559684" y="1493987"/>
            <a:ext cx="8229600" cy="1863005"/>
          </a:xfrm>
        </p:spPr>
        <p:txBody>
          <a:bodyPr/>
          <a:lstStyle/>
          <a:p>
            <a:r>
              <a:rPr lang="ru-RU" dirty="0" smtClean="0"/>
              <a:t>8 февраля – День </a:t>
            </a:r>
            <a:br>
              <a:rPr lang="ru-RU" dirty="0" smtClean="0"/>
            </a:br>
            <a:r>
              <a:rPr lang="ru-RU" dirty="0" smtClean="0"/>
              <a:t>юного героя-антифашиста.</a:t>
            </a:r>
            <a:endParaRPr lang="ru-RU" dirty="0"/>
          </a:p>
        </p:txBody>
      </p:sp>
      <p:pic>
        <p:nvPicPr>
          <p:cNvPr id="4" name="Picture 15" descr="06_05_09_vojjna"/>
          <p:cNvPicPr>
            <a:picLocks noChangeAspect="1" noChangeArrowheads="1"/>
          </p:cNvPicPr>
          <p:nvPr/>
        </p:nvPicPr>
        <p:blipFill>
          <a:blip r:embed="rId2" cstate="print"/>
          <a:srcRect l="11765" b="5977"/>
          <a:stretch>
            <a:fillRect/>
          </a:stretch>
        </p:blipFill>
        <p:spPr bwMode="auto">
          <a:xfrm>
            <a:off x="1835696" y="3356992"/>
            <a:ext cx="5472608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5-конечная звезда 4"/>
          <p:cNvSpPr/>
          <p:nvPr/>
        </p:nvSpPr>
        <p:spPr>
          <a:xfrm>
            <a:off x="4139952" y="332656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6480720" cy="6322714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chemeClr val="tx1"/>
                </a:solidFill>
              </a:rPr>
              <a:t>История праздника юного героя-антифашиста.</a:t>
            </a:r>
            <a:br>
              <a:rPr lang="ru-RU" sz="2400" b="1" i="1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>8 февраля 1943 года</a:t>
            </a:r>
            <a:r>
              <a:rPr lang="ru-RU" sz="2000" dirty="0" smtClean="0">
                <a:solidFill>
                  <a:schemeClr val="tx1"/>
                </a:solidFill>
              </a:rPr>
              <a:t> в Краснодоне были расстреляны фашистами юные молодогвардейцы: Олег Кошевой, Любовь Шевцова, Дмитрий Огурцов, Виктор Субботин. Семен </a:t>
            </a:r>
            <a:r>
              <a:rPr lang="ru-RU" sz="2000" dirty="0" err="1" smtClean="0">
                <a:solidFill>
                  <a:schemeClr val="tx1"/>
                </a:solidFill>
              </a:rPr>
              <a:t>Остапенко</a:t>
            </a:r>
            <a:r>
              <a:rPr lang="ru-RU" sz="2000" dirty="0" smtClean="0">
                <a:solidFill>
                  <a:schemeClr val="tx1"/>
                </a:solidFill>
              </a:rPr>
              <a:t>.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Также, </a:t>
            </a:r>
            <a:r>
              <a:rPr lang="ru-RU" sz="2000" b="1" dirty="0" smtClean="0">
                <a:solidFill>
                  <a:schemeClr val="tx1"/>
                </a:solidFill>
              </a:rPr>
              <a:t>8 февраля 1943 года</a:t>
            </a:r>
            <a:r>
              <a:rPr lang="ru-RU" sz="2000" dirty="0" smtClean="0">
                <a:solidFill>
                  <a:schemeClr val="tx1"/>
                </a:solidFill>
              </a:rPr>
              <a:t>, во Франции, в </a:t>
            </a:r>
            <a:r>
              <a:rPr lang="ru-RU" sz="2000" dirty="0" err="1" smtClean="0">
                <a:solidFill>
                  <a:schemeClr val="tx1"/>
                </a:solidFill>
              </a:rPr>
              <a:t>Бефоне</a:t>
            </a:r>
            <a:r>
              <a:rPr lang="ru-RU" sz="2000" dirty="0" smtClean="0">
                <a:solidFill>
                  <a:schemeClr val="tx1"/>
                </a:solidFill>
              </a:rPr>
              <a:t>, были расстреляны пять лицеистов, боровшихся против фашизма на территории Франции.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b="1" i="1" dirty="0" smtClean="0">
                <a:solidFill>
                  <a:schemeClr val="tx1"/>
                </a:solidFill>
              </a:rPr>
              <a:t>Им, мальчишкам и девчонкам всех стран мира, детям, которые боролись и умирали во имя победы, посвящается День юного героя-антифашиста.</a:t>
            </a: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Начиная с</a:t>
            </a:r>
            <a:r>
              <a:rPr lang="ru-RU" sz="2000" b="1" dirty="0" smtClean="0">
                <a:solidFill>
                  <a:schemeClr val="tx1"/>
                </a:solidFill>
              </a:rPr>
              <a:t> 1964 года</a:t>
            </a:r>
            <a:r>
              <a:rPr lang="ru-RU" sz="2000" dirty="0" smtClean="0">
                <a:solidFill>
                  <a:schemeClr val="tx1"/>
                </a:solidFill>
              </a:rPr>
              <a:t> в Российской Федерации и ряде зарубежных стран 8 февраля отмечается День юного героя-антифашиста. Одним из инициаторов этого дня является </a:t>
            </a:r>
            <a:r>
              <a:rPr lang="ru-RU" sz="2000" b="1" i="1" u="sng" dirty="0" smtClean="0">
                <a:solidFill>
                  <a:schemeClr val="tx1"/>
                </a:solidFill>
              </a:rPr>
              <a:t>Мария Михайловна Солдатова.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3" name="Рисунок 2" descr="deti_geroi_html_m2708a32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404664"/>
            <a:ext cx="193357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5-конечная звезда 3"/>
          <p:cNvSpPr/>
          <p:nvPr/>
        </p:nvSpPr>
        <p:spPr>
          <a:xfrm>
            <a:off x="7164288" y="4005064"/>
            <a:ext cx="1512168" cy="165618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Солдатова Мария Михайловна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10242" name="Picture 2" descr="C:\Users\Евгений\Desktop\Soldatova M_M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484784"/>
            <a:ext cx="3312368" cy="432048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860032" y="1720840"/>
            <a:ext cx="388843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  </a:t>
            </a:r>
            <a:r>
              <a:rPr lang="ru-RU" b="1" dirty="0" smtClean="0"/>
              <a:t>Отличник </a:t>
            </a:r>
            <a:r>
              <a:rPr lang="ru-RU" b="1" dirty="0" smtClean="0"/>
              <a:t>народного просвещения РСФСР, награждена медалями: «За доблестный труд в Великой Отечественной войне 1941-1945 гг</a:t>
            </a:r>
            <a:r>
              <a:rPr lang="ru-RU" b="1" dirty="0" smtClean="0"/>
              <a:t>.», «За доблестный труд. В </a:t>
            </a:r>
            <a:r>
              <a:rPr lang="ru-RU" b="1" dirty="0" smtClean="0"/>
              <a:t>ознаменование 100-летия со дня рождения В.И.Ленина», «Ветеран труда», знаками ЦК ВЛКСМ «За трудовую доблесть» и ЦС ВПО имени В.И.Ленина «За активную работу с пионерами», Почетным знаком Советского комитета Красного креста, многочисленными грамотами и благодарностями.</a:t>
            </a:r>
            <a:endParaRPr lang="ru-RU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178698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b="1" dirty="0" smtClean="0">
                <a:solidFill>
                  <a:schemeClr val="accent2"/>
                </a:solidFill>
              </a:rPr>
              <a:t>«Народного подвига детские лица».</a:t>
            </a:r>
            <a:br>
              <a:rPr lang="ru-RU" b="1" dirty="0" smtClean="0">
                <a:solidFill>
                  <a:schemeClr val="accent2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i="1" dirty="0" smtClean="0">
                <a:solidFill>
                  <a:schemeClr val="tx1"/>
                </a:solidFill>
              </a:rPr>
              <a:t>Юные безусые герои,</a:t>
            </a:r>
            <a:br>
              <a:rPr lang="ru-RU" i="1" dirty="0" smtClean="0">
                <a:solidFill>
                  <a:schemeClr val="tx1"/>
                </a:solidFill>
              </a:rPr>
            </a:br>
            <a:r>
              <a:rPr lang="ru-RU" i="1" dirty="0" smtClean="0">
                <a:solidFill>
                  <a:schemeClr val="tx1"/>
                </a:solidFill>
              </a:rPr>
              <a:t>Юными остались вы навек.</a:t>
            </a:r>
            <a:br>
              <a:rPr lang="ru-RU" i="1" dirty="0" smtClean="0">
                <a:solidFill>
                  <a:schemeClr val="tx1"/>
                </a:solidFill>
              </a:rPr>
            </a:br>
            <a:r>
              <a:rPr lang="ru-RU" i="1" dirty="0" smtClean="0">
                <a:solidFill>
                  <a:schemeClr val="tx1"/>
                </a:solidFill>
              </a:rPr>
              <a:t>Перед вашим вдруг ожившим строем</a:t>
            </a:r>
            <a:br>
              <a:rPr lang="ru-RU" i="1" dirty="0" smtClean="0">
                <a:solidFill>
                  <a:schemeClr val="tx1"/>
                </a:solidFill>
              </a:rPr>
            </a:br>
            <a:r>
              <a:rPr lang="ru-RU" i="1" dirty="0" smtClean="0">
                <a:solidFill>
                  <a:schemeClr val="tx1"/>
                </a:solidFill>
              </a:rPr>
              <a:t>Мы стоим, не поднимая век.</a:t>
            </a:r>
            <a:br>
              <a:rPr lang="ru-RU" i="1" dirty="0" smtClean="0">
                <a:solidFill>
                  <a:schemeClr val="tx1"/>
                </a:solidFill>
              </a:rPr>
            </a:br>
            <a:r>
              <a:rPr lang="ru-RU" i="1" dirty="0" smtClean="0">
                <a:solidFill>
                  <a:schemeClr val="tx1"/>
                </a:solidFill>
              </a:rPr>
              <a:t>Боль и гнев сейчас тому причиной,</a:t>
            </a:r>
            <a:br>
              <a:rPr lang="ru-RU" i="1" dirty="0" smtClean="0">
                <a:solidFill>
                  <a:schemeClr val="tx1"/>
                </a:solidFill>
              </a:rPr>
            </a:br>
            <a:r>
              <a:rPr lang="ru-RU" i="1" dirty="0" smtClean="0">
                <a:solidFill>
                  <a:schemeClr val="tx1"/>
                </a:solidFill>
              </a:rPr>
              <a:t>Благодарность вечная вам всем,</a:t>
            </a:r>
            <a:br>
              <a:rPr lang="ru-RU" i="1" dirty="0" smtClean="0">
                <a:solidFill>
                  <a:schemeClr val="tx1"/>
                </a:solidFill>
              </a:rPr>
            </a:br>
            <a:r>
              <a:rPr lang="ru-RU" i="1" dirty="0" smtClean="0">
                <a:solidFill>
                  <a:schemeClr val="tx1"/>
                </a:solidFill>
              </a:rPr>
              <a:t>Маленькие стойкие мужчины,</a:t>
            </a:r>
            <a:br>
              <a:rPr lang="ru-RU" i="1" dirty="0" smtClean="0">
                <a:solidFill>
                  <a:schemeClr val="tx1"/>
                </a:solidFill>
              </a:rPr>
            </a:br>
            <a:r>
              <a:rPr lang="ru-RU" i="1" dirty="0" smtClean="0">
                <a:solidFill>
                  <a:schemeClr val="tx1"/>
                </a:solidFill>
              </a:rPr>
              <a:t>Девочки, достойные поэм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Пионеры- герои Великой Отечественной войны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447800"/>
            <a:ext cx="8501122" cy="519591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b="1" dirty="0" smtClean="0"/>
              <a:t>Когда началась война, на защиту России поднялись тысячи мальчиков и девочек, твоих ровесников. </a:t>
            </a:r>
          </a:p>
          <a:p>
            <a:pPr>
              <a:buNone/>
            </a:pPr>
            <a:r>
              <a:rPr lang="ru-RU" b="1" dirty="0" smtClean="0"/>
              <a:t>                              Они порой делали то, </a:t>
            </a:r>
          </a:p>
          <a:p>
            <a:pPr>
              <a:buNone/>
            </a:pPr>
            <a:r>
              <a:rPr lang="ru-RU" b="1" dirty="0" smtClean="0"/>
              <a:t>      что не под силу было сильным мужчинам. 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Что руководило ими в ту грозную пору? 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Тяга к приключениям? 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Ответственность за судьбу своей страны? 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Ненависть к оккупантам?</a:t>
            </a:r>
          </a:p>
          <a:p>
            <a:pPr>
              <a:buNone/>
            </a:pPr>
            <a:r>
              <a:rPr lang="ru-RU" b="1" dirty="0" smtClean="0"/>
              <a:t>                     Наверное, всё вместе. </a:t>
            </a:r>
          </a:p>
          <a:p>
            <a:pPr>
              <a:buNone/>
            </a:pPr>
            <a:r>
              <a:rPr lang="ru-RU" b="1" dirty="0" smtClean="0"/>
              <a:t>         Они совершили истинный подвиг.</a:t>
            </a:r>
          </a:p>
          <a:p>
            <a:pPr>
              <a:buNone/>
            </a:pPr>
            <a:r>
              <a:rPr lang="ru-RU" b="1" dirty="0" smtClean="0"/>
              <a:t> И мы не можем не вспомнить имена юных патриотов. </a:t>
            </a:r>
          </a:p>
          <a:p>
            <a:pPr>
              <a:buNone/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419872" y="214290"/>
            <a:ext cx="5581284" cy="642942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  Казначеев Владимир Петрович.</a:t>
            </a:r>
          </a:p>
          <a:p>
            <a:pPr algn="ctr">
              <a:buNone/>
            </a:pPr>
            <a:r>
              <a:rPr lang="ru-RU" i="1" dirty="0" smtClean="0">
                <a:solidFill>
                  <a:srgbClr val="002060"/>
                </a:solidFill>
              </a:rPr>
              <a:t>Награды.</a:t>
            </a:r>
            <a:endParaRPr lang="ru-RU" i="1" dirty="0" smtClean="0">
              <a:solidFill>
                <a:srgbClr val="002060"/>
              </a:solidFill>
            </a:endParaRPr>
          </a:p>
          <a:p>
            <a:pPr lvl="0"/>
            <a:r>
              <a:rPr lang="ru-RU" dirty="0" smtClean="0"/>
              <a:t>Орден Ленина (1944)</a:t>
            </a:r>
            <a:endParaRPr lang="ru-RU" dirty="0" smtClean="0"/>
          </a:p>
          <a:p>
            <a:pPr lvl="0"/>
            <a:r>
              <a:rPr lang="ru-RU" dirty="0" smtClean="0"/>
              <a:t> </a:t>
            </a:r>
            <a:r>
              <a:rPr lang="ru-RU" dirty="0" smtClean="0"/>
              <a:t>Орден Отечественной войны I </a:t>
            </a:r>
            <a:r>
              <a:rPr lang="ru-RU" dirty="0" smtClean="0"/>
              <a:t>степени</a:t>
            </a:r>
          </a:p>
          <a:p>
            <a:pPr lvl="0"/>
            <a:r>
              <a:rPr lang="ru-RU" dirty="0" smtClean="0"/>
              <a:t>Орден Трудового Красного знамени</a:t>
            </a:r>
            <a:endParaRPr lang="ru-RU" dirty="0" smtClean="0"/>
          </a:p>
          <a:p>
            <a:pPr lvl="0"/>
            <a:r>
              <a:rPr lang="ru-RU" dirty="0" smtClean="0"/>
              <a:t>Орден «Знак Почета»</a:t>
            </a:r>
            <a:endParaRPr lang="ru-RU" dirty="0" smtClean="0"/>
          </a:p>
          <a:p>
            <a:pPr lvl="0"/>
            <a:r>
              <a:rPr lang="ru-RU" dirty="0" smtClean="0"/>
              <a:t> </a:t>
            </a:r>
            <a:r>
              <a:rPr lang="ru-RU" dirty="0" smtClean="0"/>
              <a:t>Орден «За заслуги» III </a:t>
            </a:r>
            <a:r>
              <a:rPr lang="ru-RU" dirty="0" smtClean="0"/>
              <a:t>степени</a:t>
            </a:r>
          </a:p>
          <a:p>
            <a:pPr lvl="0"/>
            <a:r>
              <a:rPr lang="ru-RU" dirty="0" smtClean="0"/>
              <a:t>Орден Мужества</a:t>
            </a:r>
            <a:r>
              <a:rPr lang="ru-RU" dirty="0" smtClean="0"/>
              <a:t> III степени</a:t>
            </a:r>
          </a:p>
          <a:p>
            <a:pPr lvl="0"/>
            <a:r>
              <a:rPr lang="ru-RU" dirty="0" smtClean="0"/>
              <a:t>Медаль «Партизану Великой Отечественной войны» I </a:t>
            </a:r>
            <a:r>
              <a:rPr lang="ru-RU" dirty="0" smtClean="0"/>
              <a:t>степени</a:t>
            </a:r>
          </a:p>
          <a:p>
            <a:r>
              <a:rPr lang="ru-RU" dirty="0" smtClean="0"/>
              <a:t>Медаль «За победу над Германией в Великой Отечественной войне 1941—1945 гг</a:t>
            </a:r>
            <a:r>
              <a:rPr lang="ru-RU" dirty="0" smtClean="0"/>
              <a:t>.»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    </a:t>
            </a:r>
            <a:endParaRPr lang="ru-RU" sz="2800" b="1" dirty="0">
              <a:cs typeface="Aharoni" pitchFamily="2" charset="-79"/>
            </a:endParaRPr>
          </a:p>
        </p:txBody>
      </p:sp>
      <p:pic>
        <p:nvPicPr>
          <p:cNvPr id="2050" name="Picture 2" descr="C:\Users\Евгений\Desktop\пионерры герои\250px-Владимир_Казначеев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16632"/>
            <a:ext cx="3175000" cy="4464496"/>
          </a:xfrm>
          <a:prstGeom prst="rect">
            <a:avLst/>
          </a:prstGeom>
          <a:noFill/>
        </p:spPr>
      </p:pic>
      <p:pic>
        <p:nvPicPr>
          <p:cNvPr id="2051" name="Picture 3" descr="C:\Users\Евгений\Desktop\пионерры герои\орден ленина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4653136"/>
            <a:ext cx="1728192" cy="1944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2506290"/>
          </a:xfrm>
        </p:spPr>
        <p:txBody>
          <a:bodyPr>
            <a:normAutofit/>
          </a:bodyPr>
          <a:lstStyle/>
          <a:p>
            <a:r>
              <a:rPr lang="ru-RU" sz="6000" b="1" i="1" dirty="0" smtClean="0">
                <a:solidFill>
                  <a:schemeClr val="tx1"/>
                </a:solidFill>
              </a:rPr>
              <a:t>Галина </a:t>
            </a:r>
            <a:br>
              <a:rPr lang="ru-RU" sz="6000" b="1" i="1" dirty="0" smtClean="0">
                <a:solidFill>
                  <a:schemeClr val="tx1"/>
                </a:solidFill>
              </a:rPr>
            </a:br>
            <a:r>
              <a:rPr lang="ru-RU" sz="6000" b="1" i="1" dirty="0" smtClean="0">
                <a:solidFill>
                  <a:schemeClr val="tx1"/>
                </a:solidFill>
              </a:rPr>
              <a:t>Комлева</a:t>
            </a:r>
            <a:endParaRPr lang="ru-RU" sz="6000" b="1" i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95936" y="0"/>
            <a:ext cx="4680520" cy="671514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ru-RU" sz="2800" b="1" dirty="0" smtClean="0"/>
          </a:p>
          <a:p>
            <a:pPr algn="ctr">
              <a:buNone/>
            </a:pPr>
            <a:endParaRPr lang="ru-RU" sz="2800" b="1" dirty="0" smtClean="0"/>
          </a:p>
          <a:p>
            <a:pPr algn="ctr">
              <a:buNone/>
            </a:pPr>
            <a:endParaRPr lang="ru-RU" sz="2800" b="1" dirty="0" smtClean="0"/>
          </a:p>
          <a:p>
            <a:pPr algn="ctr">
              <a:buNone/>
            </a:pPr>
            <a:endParaRPr lang="ru-RU" sz="2800" b="1" dirty="0" smtClean="0"/>
          </a:p>
          <a:p>
            <a:pPr algn="ctr">
              <a:buNone/>
            </a:pPr>
            <a:endParaRPr lang="ru-RU" sz="2800" b="1" dirty="0" smtClean="0"/>
          </a:p>
          <a:p>
            <a:pPr algn="ctr">
              <a:buNone/>
            </a:pPr>
            <a:endParaRPr lang="ru-RU" sz="2800" b="1" dirty="0" smtClean="0"/>
          </a:p>
          <a:p>
            <a:pPr algn="ctr">
              <a:buNone/>
            </a:pPr>
            <a:endParaRPr lang="ru-RU" sz="2800" b="1" dirty="0" smtClean="0"/>
          </a:p>
          <a:p>
            <a:pPr algn="ctr">
              <a:buNone/>
            </a:pPr>
            <a:endParaRPr lang="ru-RU" sz="2800" b="1" dirty="0" smtClean="0"/>
          </a:p>
          <a:p>
            <a:pPr algn="ctr">
              <a:buNone/>
            </a:pPr>
            <a:endParaRPr lang="ru-RU" sz="2800" b="1" dirty="0" smtClean="0"/>
          </a:p>
          <a:p>
            <a:pPr algn="ctr">
              <a:buNone/>
            </a:pPr>
            <a:endParaRPr lang="ru-RU" sz="2800" b="1" dirty="0" smtClean="0"/>
          </a:p>
          <a:p>
            <a:pPr algn="ctr">
              <a:buNone/>
            </a:pPr>
            <a:endParaRPr lang="ru-RU" sz="2800" b="1" dirty="0" smtClean="0"/>
          </a:p>
          <a:p>
            <a:pPr algn="ctr">
              <a:buNone/>
            </a:pPr>
            <a:r>
              <a:rPr lang="ru-RU" sz="2800" b="1" dirty="0" smtClean="0"/>
              <a:t>Посмертно награждена Орденом Отечественной войны </a:t>
            </a:r>
            <a:r>
              <a:rPr lang="en-US" sz="2800" b="1" dirty="0" smtClean="0"/>
              <a:t>I</a:t>
            </a:r>
            <a:r>
              <a:rPr lang="ru-RU" sz="2800" b="1" dirty="0" smtClean="0"/>
              <a:t> степени.</a:t>
            </a:r>
            <a:endParaRPr lang="ru-RU" sz="2800" b="1" dirty="0" smtClean="0"/>
          </a:p>
          <a:p>
            <a:endParaRPr lang="ru-RU" dirty="0"/>
          </a:p>
        </p:txBody>
      </p:sp>
      <p:pic>
        <p:nvPicPr>
          <p:cNvPr id="3074" name="Picture 2" descr="C:\Users\Евгений\Desktop\пионерры герои\комле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332656"/>
            <a:ext cx="3672408" cy="4536504"/>
          </a:xfrm>
          <a:prstGeom prst="rect">
            <a:avLst/>
          </a:prstGeom>
          <a:noFill/>
        </p:spPr>
      </p:pic>
      <p:pic>
        <p:nvPicPr>
          <p:cNvPr id="3075" name="Picture 3" descr="C:\Users\Евгений\Desktop\орден войны 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4005064"/>
            <a:ext cx="2376264" cy="2592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836712"/>
            <a:ext cx="8749636" cy="1944216"/>
          </a:xfrm>
        </p:spPr>
        <p:txBody>
          <a:bodyPr>
            <a:normAutofit fontScale="25000" lnSpcReduction="20000"/>
          </a:bodyPr>
          <a:lstStyle/>
          <a:p>
            <a:endParaRPr lang="ru-RU" sz="2800" b="1" dirty="0" smtClean="0"/>
          </a:p>
          <a:p>
            <a:endParaRPr lang="ru-RU" sz="2800" b="1" dirty="0" smtClean="0"/>
          </a:p>
          <a:p>
            <a:endParaRPr lang="ru-RU" sz="2800" b="1" dirty="0" smtClean="0"/>
          </a:p>
          <a:p>
            <a:pPr>
              <a:buNone/>
            </a:pPr>
            <a:r>
              <a:rPr lang="ru-RU" sz="14400" b="1" dirty="0" smtClean="0"/>
              <a:t>Леня Голиков.</a:t>
            </a:r>
            <a:endParaRPr lang="ru-RU" sz="14400" b="1" dirty="0" smtClean="0"/>
          </a:p>
          <a:p>
            <a:pPr>
              <a:buNone/>
            </a:pPr>
            <a:r>
              <a:rPr lang="ru-RU" sz="14400" b="1" dirty="0" smtClean="0"/>
              <a:t>         1926 - 1942             </a:t>
            </a:r>
          </a:p>
          <a:p>
            <a:endParaRPr lang="ru-RU" sz="2800" b="1" dirty="0" smtClean="0"/>
          </a:p>
          <a:p>
            <a:r>
              <a:rPr lang="ru-RU" sz="2800" b="1" dirty="0" smtClean="0"/>
              <a:t>                    </a:t>
            </a:r>
          </a:p>
          <a:p>
            <a:endParaRPr lang="ru-RU" sz="2800" b="1" dirty="0" smtClean="0"/>
          </a:p>
          <a:p>
            <a:endParaRPr lang="ru-RU" sz="2800" b="1" dirty="0" smtClean="0"/>
          </a:p>
          <a:p>
            <a:endParaRPr lang="ru-RU" sz="2800" b="1" dirty="0" smtClean="0"/>
          </a:p>
          <a:p>
            <a:endParaRPr lang="ru-RU" sz="2800" b="1" dirty="0" smtClean="0"/>
          </a:p>
          <a:p>
            <a:endParaRPr lang="ru-RU" sz="2800" b="1" dirty="0" smtClean="0"/>
          </a:p>
          <a:p>
            <a:endParaRPr lang="ru-RU" sz="2800" b="1" dirty="0" smtClean="0"/>
          </a:p>
          <a:p>
            <a:endParaRPr lang="ru-RU" sz="2800" b="1" dirty="0" smtClean="0"/>
          </a:p>
          <a:p>
            <a:endParaRPr lang="ru-RU" sz="2800" b="1" dirty="0" smtClean="0"/>
          </a:p>
          <a:p>
            <a:endParaRPr lang="ru-RU" sz="2800" b="1" dirty="0" smtClean="0"/>
          </a:p>
          <a:p>
            <a:endParaRPr lang="ru-RU" sz="2800" b="1" dirty="0" smtClean="0"/>
          </a:p>
          <a:p>
            <a:endParaRPr lang="ru-RU" sz="2800" b="1" dirty="0" smtClean="0"/>
          </a:p>
          <a:p>
            <a:endParaRPr lang="ru-RU" sz="2800" b="1" dirty="0" smtClean="0"/>
          </a:p>
          <a:p>
            <a:endParaRPr lang="ru-RU" sz="2800" b="1" dirty="0" smtClean="0"/>
          </a:p>
          <a:p>
            <a:endParaRPr lang="ru-RU" sz="2800" b="1" dirty="0" smtClean="0"/>
          </a:p>
          <a:p>
            <a:endParaRPr lang="ru-RU" sz="2800" b="1" dirty="0" smtClean="0"/>
          </a:p>
          <a:p>
            <a:endParaRPr lang="ru-RU" sz="2800" b="1" dirty="0" smtClean="0"/>
          </a:p>
          <a:p>
            <a:endParaRPr lang="ru-RU" sz="2800" b="1" dirty="0" smtClean="0"/>
          </a:p>
          <a:p>
            <a:pPr algn="ctr">
              <a:buNone/>
            </a:pPr>
            <a:r>
              <a:rPr lang="ru-RU" sz="8000" b="1" dirty="0" smtClean="0"/>
              <a:t>                                                                                                                                                                                    </a:t>
            </a:r>
            <a:r>
              <a:rPr lang="ru-RU" sz="11200" b="1" dirty="0" smtClean="0"/>
              <a:t>Посмертно </a:t>
            </a:r>
            <a:r>
              <a:rPr lang="ru-RU" sz="11200" b="1" dirty="0" smtClean="0"/>
              <a:t>присвоено звание </a:t>
            </a:r>
          </a:p>
          <a:p>
            <a:pPr algn="ctr">
              <a:buNone/>
            </a:pPr>
            <a:r>
              <a:rPr lang="ru-RU" sz="11200" b="1" dirty="0" smtClean="0"/>
              <a:t>         </a:t>
            </a:r>
            <a:r>
              <a:rPr lang="ru-RU" sz="11200" b="1" dirty="0" smtClean="0"/>
              <a:t>                                                                                                                                                        Героя </a:t>
            </a:r>
            <a:r>
              <a:rPr lang="ru-RU" sz="11200" b="1" dirty="0" smtClean="0"/>
              <a:t>Советского Союза. </a:t>
            </a:r>
          </a:p>
          <a:p>
            <a:endParaRPr lang="ru-RU" sz="8000" dirty="0"/>
          </a:p>
        </p:txBody>
      </p:sp>
      <p:pic>
        <p:nvPicPr>
          <p:cNvPr id="4098" name="Picture 2" descr="J:\пионерыгерои\герой ссср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140968"/>
            <a:ext cx="2798692" cy="2219138"/>
          </a:xfrm>
          <a:prstGeom prst="rect">
            <a:avLst/>
          </a:prstGeom>
          <a:noFill/>
        </p:spPr>
      </p:pic>
      <p:pic>
        <p:nvPicPr>
          <p:cNvPr id="5" name="Picture 2" descr="C:\Users\Евгений\Desktop\пионерры герои\голиков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188640"/>
            <a:ext cx="3531840" cy="41764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433</TotalTime>
  <Words>278</Words>
  <Application>Microsoft Office PowerPoint</Application>
  <PresentationFormat>Экран (4:3)</PresentationFormat>
  <Paragraphs>139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Справедливость</vt:lpstr>
      <vt:lpstr>Классный час, посвящённый Дню юного героя-антифашиста.</vt:lpstr>
      <vt:lpstr>8 февраля – День  юного героя-антифашиста.</vt:lpstr>
      <vt:lpstr>История праздника юного героя-антифашиста.  8 февраля 1943 года в Краснодоне были расстреляны фашистами юные молодогвардейцы: Олег Кошевой, Любовь Шевцова, Дмитрий Огурцов, Виктор Субботин. Семен Остапенко. Также, 8 февраля 1943 года, во Франции, в Бефоне, были расстреляны пять лицеистов, боровшихся против фашизма на территории Франции. Им, мальчишкам и девчонкам всех стран мира, детям, которые боролись и умирали во имя победы, посвящается День юного героя-антифашиста. Начиная с 1964 года в Российской Федерации и ряде зарубежных стран 8 февраля отмечается День юного героя-антифашиста. Одним из инициаторов этого дня является Мария Михайловна Солдатова. </vt:lpstr>
      <vt:lpstr>Солдатова Мария Михайловна</vt:lpstr>
      <vt:lpstr>«Народного подвига детские лица».  Юные безусые герои, Юными остались вы навек. Перед вашим вдруг ожившим строем Мы стоим, не поднимая век. Боль и гнев сейчас тому причиной, Благодарность вечная вам всем, Маленькие стойкие мужчины, Девочки, достойные поэм. </vt:lpstr>
      <vt:lpstr>Пионеры- герои Великой Отечественной войны</vt:lpstr>
      <vt:lpstr>Слайд 7</vt:lpstr>
      <vt:lpstr>Галина  Комлева</vt:lpstr>
      <vt:lpstr>Слайд 9</vt:lpstr>
      <vt:lpstr>Слайд 10</vt:lpstr>
      <vt:lpstr>Слайд 11</vt:lpstr>
      <vt:lpstr>Слайд 12</vt:lpstr>
      <vt:lpstr>Их жизнь и подвиг стали сюжетами для фильмов. </vt:lpstr>
      <vt:lpstr>Пионеры – Герои.</vt:lpstr>
      <vt:lpstr>Слайд 15</vt:lpstr>
      <vt:lpstr>Вечная  память юным героям!</vt:lpstr>
      <vt:lpstr> Спасибо за внимание!</vt:lpstr>
      <vt:lpstr>Ссылки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февраля – День юного героя- антифашиста</dc:title>
  <dc:creator>Лера</dc:creator>
  <cp:lastModifiedBy>Евгений</cp:lastModifiedBy>
  <cp:revision>66</cp:revision>
  <dcterms:created xsi:type="dcterms:W3CDTF">2009-02-05T18:37:23Z</dcterms:created>
  <dcterms:modified xsi:type="dcterms:W3CDTF">2013-02-07T17:58:36Z</dcterms:modified>
</cp:coreProperties>
</file>